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1" d="100"/>
          <a:sy n="101" d="100"/>
        </p:scale>
        <p:origin x="114"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Saturday, June 27, 2020</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81724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Saturday, June 27, 2020</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66533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Saturday, June 27, 2020</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94002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Saturday, June 27, 2020</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20175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Saturday, June 27, 2020</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0384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Saturday, June 27, 2020</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80465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Saturday, June 27, 2020</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88429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Saturday, June 27, 2020</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60354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Saturday, June 27, 2020</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552144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Saturday, June 27, 2020</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2806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Saturday, June 27, 2020</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682314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Saturday, June 27, 2020</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2590698"/>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DFE1CBC-75BC-49CF-B810-ACB6ECBCF349}"/>
              </a:ext>
            </a:extLst>
          </p:cNvPr>
          <p:cNvPicPr>
            <a:picLocks noChangeAspect="1"/>
          </p:cNvPicPr>
          <p:nvPr/>
        </p:nvPicPr>
        <p:blipFill rotWithShape="1">
          <a:blip r:embed="rId2"/>
          <a:srcRect t="23213" b="774"/>
          <a:stretch/>
        </p:blipFill>
        <p:spPr>
          <a:xfrm>
            <a:off x="20" y="-135135"/>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11" name="Rectangle 10">
            <a:extLst>
              <a:ext uri="{FF2B5EF4-FFF2-40B4-BE49-F238E27FC236}">
                <a16:creationId xmlns:a16="http://schemas.microsoft.com/office/drawing/2014/main" id="{E49CA12F-6E27-4C54-88C4-EE6CE7C47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
            <a:ext cx="12192000" cy="4857751"/>
          </a:xfrm>
          <a:prstGeom prst="rect">
            <a:avLst/>
          </a:prstGeom>
          <a:gradFill flip="none" rotWithShape="1">
            <a:gsLst>
              <a:gs pos="70000">
                <a:schemeClr val="bg2">
                  <a:alpha val="60000"/>
                </a:schemeClr>
              </a:gs>
              <a:gs pos="26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66145A-0B65-45BF-A62B-527E00498EFD}"/>
              </a:ext>
            </a:extLst>
          </p:cNvPr>
          <p:cNvSpPr>
            <a:spLocks noGrp="1"/>
          </p:cNvSpPr>
          <p:nvPr>
            <p:ph type="ctrTitle"/>
          </p:nvPr>
        </p:nvSpPr>
        <p:spPr>
          <a:xfrm>
            <a:off x="550863" y="549275"/>
            <a:ext cx="7308849" cy="984885"/>
          </a:xfrm>
        </p:spPr>
        <p:txBody>
          <a:bodyPr wrap="square" anchor="ctr">
            <a:normAutofit/>
          </a:bodyPr>
          <a:lstStyle/>
          <a:p>
            <a:r>
              <a:rPr lang="en-US" sz="4800"/>
              <a:t>God’s Way is Best</a:t>
            </a:r>
          </a:p>
        </p:txBody>
      </p:sp>
      <p:sp>
        <p:nvSpPr>
          <p:cNvPr id="3" name="Subtitle 2">
            <a:extLst>
              <a:ext uri="{FF2B5EF4-FFF2-40B4-BE49-F238E27FC236}">
                <a16:creationId xmlns:a16="http://schemas.microsoft.com/office/drawing/2014/main" id="{10D2D208-55F8-494E-BD33-77401962E4C5}"/>
              </a:ext>
            </a:extLst>
          </p:cNvPr>
          <p:cNvSpPr>
            <a:spLocks noGrp="1"/>
          </p:cNvSpPr>
          <p:nvPr>
            <p:ph type="subTitle" idx="1"/>
          </p:nvPr>
        </p:nvSpPr>
        <p:spPr>
          <a:xfrm rot="1050053">
            <a:off x="6045489" y="615054"/>
            <a:ext cx="5719748" cy="6374676"/>
          </a:xfrm>
        </p:spPr>
        <p:txBody>
          <a:bodyPr anchor="ctr">
            <a:normAutofit/>
          </a:bodyPr>
          <a:lstStyle/>
          <a:p>
            <a:r>
              <a:rPr lang="en-US" sz="3200" b="1" dirty="0">
                <a:solidFill>
                  <a:schemeClr val="tx1">
                    <a:alpha val="60000"/>
                  </a:schemeClr>
                </a:solidFill>
                <a:effectLst>
                  <a:outerShdw blurRad="38100" dist="38100" dir="2700000" algn="tl">
                    <a:srgbClr val="000000">
                      <a:alpha val="43137"/>
                    </a:srgbClr>
                  </a:outerShdw>
                </a:effectLst>
              </a:rPr>
              <a:t>With </a:t>
            </a:r>
          </a:p>
          <a:p>
            <a:r>
              <a:rPr lang="en-US" sz="3200" b="1" dirty="0">
                <a:solidFill>
                  <a:schemeClr val="tx1">
                    <a:alpha val="60000"/>
                  </a:schemeClr>
                </a:solidFill>
                <a:effectLst>
                  <a:outerShdw blurRad="38100" dist="38100" dir="2700000" algn="tl">
                    <a:srgbClr val="000000">
                      <a:alpha val="43137"/>
                    </a:srgbClr>
                  </a:outerShdw>
                </a:effectLst>
              </a:rPr>
              <a:t>Bishop Ronald K. Powell</a:t>
            </a:r>
          </a:p>
        </p:txBody>
      </p:sp>
      <p:sp>
        <p:nvSpPr>
          <p:cNvPr id="13" name="Rectangle 12">
            <a:extLst>
              <a:ext uri="{FF2B5EF4-FFF2-40B4-BE49-F238E27FC236}">
                <a16:creationId xmlns:a16="http://schemas.microsoft.com/office/drawing/2014/main" id="{5337EA23-6703-4C96-9EEB-A408CBDD6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99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B9C69-4C93-4090-B4AA-33B15479E509}"/>
              </a:ext>
            </a:extLst>
          </p:cNvPr>
          <p:cNvSpPr>
            <a:spLocks noGrp="1"/>
          </p:cNvSpPr>
          <p:nvPr>
            <p:ph type="title"/>
          </p:nvPr>
        </p:nvSpPr>
        <p:spPr/>
        <p:txBody>
          <a:bodyPr/>
          <a:lstStyle/>
          <a:p>
            <a:r>
              <a:rPr lang="en-US" dirty="0"/>
              <a:t>Let’s Pray</a:t>
            </a:r>
          </a:p>
        </p:txBody>
      </p:sp>
      <p:sp>
        <p:nvSpPr>
          <p:cNvPr id="3" name="Content Placeholder 2">
            <a:extLst>
              <a:ext uri="{FF2B5EF4-FFF2-40B4-BE49-F238E27FC236}">
                <a16:creationId xmlns:a16="http://schemas.microsoft.com/office/drawing/2014/main" id="{E10D0B74-C10C-44AB-AA43-C3533E07294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648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1938A-D670-4890-8CF2-7CCB0A164486}"/>
              </a:ext>
            </a:extLst>
          </p:cNvPr>
          <p:cNvSpPr>
            <a:spLocks noGrp="1"/>
          </p:cNvSpPr>
          <p:nvPr>
            <p:ph type="title"/>
          </p:nvPr>
        </p:nvSpPr>
        <p:spPr/>
        <p:txBody>
          <a:bodyPr/>
          <a:lstStyle/>
          <a:p>
            <a:r>
              <a:rPr lang="en-US" dirty="0"/>
              <a:t>Our Text</a:t>
            </a:r>
          </a:p>
        </p:txBody>
      </p:sp>
      <p:sp>
        <p:nvSpPr>
          <p:cNvPr id="3" name="Content Placeholder 2">
            <a:extLst>
              <a:ext uri="{FF2B5EF4-FFF2-40B4-BE49-F238E27FC236}">
                <a16:creationId xmlns:a16="http://schemas.microsoft.com/office/drawing/2014/main" id="{54A4C738-548A-4EF0-82CD-51B0E8636D66}"/>
              </a:ext>
            </a:extLst>
          </p:cNvPr>
          <p:cNvSpPr>
            <a:spLocks noGrp="1"/>
          </p:cNvSpPr>
          <p:nvPr>
            <p:ph idx="1"/>
          </p:nvPr>
        </p:nvSpPr>
        <p:spPr/>
        <p:txBody>
          <a:bodyPr>
            <a:normAutofit/>
          </a:bodyPr>
          <a:lstStyle/>
          <a:p>
            <a:r>
              <a:rPr lang="en-US" sz="3600" b="1" dirty="0"/>
              <a:t>“Commit thy way unto the Lord; trust also in Him; and He shall bring it to pass.” (Ps. 37:5)</a:t>
            </a:r>
          </a:p>
        </p:txBody>
      </p:sp>
    </p:spTree>
    <p:extLst>
      <p:ext uri="{BB962C8B-B14F-4D97-AF65-F5344CB8AC3E}">
        <p14:creationId xmlns:p14="http://schemas.microsoft.com/office/powerpoint/2010/main" val="252842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38263-80BA-49CF-95AA-3C02AC027FAE}"/>
              </a:ext>
            </a:extLst>
          </p:cNvPr>
          <p:cNvSpPr>
            <a:spLocks noGrp="1"/>
          </p:cNvSpPr>
          <p:nvPr>
            <p:ph type="title"/>
          </p:nvPr>
        </p:nvSpPr>
        <p:spPr/>
        <p:txBody>
          <a:bodyPr/>
          <a:lstStyle/>
          <a:p>
            <a:r>
              <a:rPr lang="en-US" dirty="0"/>
              <a:t>I. Relinquishment</a:t>
            </a:r>
          </a:p>
        </p:txBody>
      </p:sp>
      <p:sp>
        <p:nvSpPr>
          <p:cNvPr id="3" name="Content Placeholder 2">
            <a:extLst>
              <a:ext uri="{FF2B5EF4-FFF2-40B4-BE49-F238E27FC236}">
                <a16:creationId xmlns:a16="http://schemas.microsoft.com/office/drawing/2014/main" id="{810D37AA-002C-49B0-997C-31A722FC48A3}"/>
              </a:ext>
            </a:extLst>
          </p:cNvPr>
          <p:cNvSpPr>
            <a:spLocks noGrp="1"/>
          </p:cNvSpPr>
          <p:nvPr>
            <p:ph idx="1"/>
          </p:nvPr>
        </p:nvSpPr>
        <p:spPr/>
        <p:txBody>
          <a:bodyPr>
            <a:normAutofit/>
          </a:bodyPr>
          <a:lstStyle/>
          <a:p>
            <a:r>
              <a:rPr lang="en-US" sz="3600" b="1" dirty="0"/>
              <a:t>1. (To give up or abandon control of something ). </a:t>
            </a:r>
          </a:p>
          <a:p>
            <a:r>
              <a:rPr lang="en-US" sz="3600" b="1" dirty="0"/>
              <a:t>2. (To put aside or desist from something practiced, professed, or intended) </a:t>
            </a:r>
          </a:p>
          <a:p>
            <a:r>
              <a:rPr lang="en-US" sz="3600" b="1" dirty="0"/>
              <a:t>3. (stop doing or adhering to.)</a:t>
            </a:r>
          </a:p>
        </p:txBody>
      </p:sp>
    </p:spTree>
    <p:extLst>
      <p:ext uri="{BB962C8B-B14F-4D97-AF65-F5344CB8AC3E}">
        <p14:creationId xmlns:p14="http://schemas.microsoft.com/office/powerpoint/2010/main" val="59972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D93F9-F219-44F8-ABBC-7A88FD4A578C}"/>
              </a:ext>
            </a:extLst>
          </p:cNvPr>
          <p:cNvSpPr>
            <a:spLocks noGrp="1"/>
          </p:cNvSpPr>
          <p:nvPr>
            <p:ph type="title"/>
          </p:nvPr>
        </p:nvSpPr>
        <p:spPr>
          <a:xfrm>
            <a:off x="550862" y="549275"/>
            <a:ext cx="11091600" cy="984250"/>
          </a:xfrm>
        </p:spPr>
        <p:txBody>
          <a:bodyPr>
            <a:normAutofit fontScale="90000"/>
          </a:bodyPr>
          <a:lstStyle/>
          <a:p>
            <a:r>
              <a:rPr lang="en-US" dirty="0"/>
              <a:t>“</a:t>
            </a:r>
            <a:r>
              <a:rPr lang="en-US" sz="4400" dirty="0"/>
              <a:t>Commit thy way unto the Lord” </a:t>
            </a:r>
            <a:br>
              <a:rPr lang="en-US" sz="4400" dirty="0"/>
            </a:br>
            <a:r>
              <a:rPr lang="en-US" sz="4400" dirty="0"/>
              <a:t>(Ps. 37:5)</a:t>
            </a:r>
            <a:endParaRPr lang="en-US" dirty="0"/>
          </a:p>
        </p:txBody>
      </p:sp>
      <p:sp>
        <p:nvSpPr>
          <p:cNvPr id="3" name="Content Placeholder 2">
            <a:extLst>
              <a:ext uri="{FF2B5EF4-FFF2-40B4-BE49-F238E27FC236}">
                <a16:creationId xmlns:a16="http://schemas.microsoft.com/office/drawing/2014/main" id="{25F3506F-E2ED-48A0-AD92-A6F12A004F81}"/>
              </a:ext>
            </a:extLst>
          </p:cNvPr>
          <p:cNvSpPr>
            <a:spLocks noGrp="1"/>
          </p:cNvSpPr>
          <p:nvPr>
            <p:ph idx="1"/>
          </p:nvPr>
        </p:nvSpPr>
        <p:spPr>
          <a:xfrm>
            <a:off x="723899" y="1685925"/>
            <a:ext cx="10917237" cy="4622800"/>
          </a:xfrm>
        </p:spPr>
        <p:txBody>
          <a:bodyPr>
            <a:normAutofit fontScale="92500" lnSpcReduction="20000"/>
          </a:bodyPr>
          <a:lstStyle/>
          <a:p>
            <a:r>
              <a:rPr lang="en-US" sz="2800" b="1" dirty="0">
                <a:effectLst>
                  <a:outerShdw blurRad="38100" dist="38100" dir="2700000" algn="tl">
                    <a:srgbClr val="000000">
                      <a:alpha val="43137"/>
                    </a:srgbClr>
                  </a:outerShdw>
                </a:effectLst>
              </a:rPr>
              <a:t>Some Christians insist on clinging to their own ways. They lack Spiritual Victory as a result. </a:t>
            </a:r>
          </a:p>
          <a:p>
            <a:r>
              <a:rPr lang="en-US" sz="2800" b="1" dirty="0">
                <a:effectLst>
                  <a:outerShdw blurRad="38100" dist="38100" dir="2700000" algn="tl">
                    <a:srgbClr val="000000">
                      <a:alpha val="43137"/>
                    </a:srgbClr>
                  </a:outerShdw>
                </a:effectLst>
              </a:rPr>
              <a:t>If we are to enjoy God’s best, we must yield our way, will, work and walk to Him. “As ye have therefore received Christ Jesus the Lord, so walk ye in Him.” (Col. 2:6)</a:t>
            </a:r>
          </a:p>
          <a:p>
            <a:r>
              <a:rPr lang="en-US" sz="2800" b="1" dirty="0">
                <a:effectLst>
                  <a:outerShdw blurRad="38100" dist="38100" dir="2700000" algn="tl">
                    <a:srgbClr val="000000">
                      <a:alpha val="43137"/>
                    </a:srgbClr>
                  </a:outerShdw>
                </a:effectLst>
              </a:rPr>
              <a:t>To walk in God’s way means we must totally commit our time, talent and treasure to Him.</a:t>
            </a:r>
          </a:p>
          <a:p>
            <a:r>
              <a:rPr lang="en-US" sz="2800" b="1" dirty="0">
                <a:effectLst>
                  <a:outerShdw blurRad="38100" dist="38100" dir="2700000" algn="tl">
                    <a:srgbClr val="000000">
                      <a:alpha val="43137"/>
                    </a:srgbClr>
                  </a:outerShdw>
                </a:effectLst>
              </a:rPr>
              <a:t>We should be ready to assist the needy and homeless, comfort the bereaved and lonely, sharing Christ with others whenever opportunity affords. </a:t>
            </a:r>
          </a:p>
        </p:txBody>
      </p:sp>
    </p:spTree>
    <p:extLst>
      <p:ext uri="{BB962C8B-B14F-4D97-AF65-F5344CB8AC3E}">
        <p14:creationId xmlns:p14="http://schemas.microsoft.com/office/powerpoint/2010/main" val="17869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4E0B4-563E-429F-A083-80613D23A1C7}"/>
              </a:ext>
            </a:extLst>
          </p:cNvPr>
          <p:cNvSpPr>
            <a:spLocks noGrp="1"/>
          </p:cNvSpPr>
          <p:nvPr>
            <p:ph type="title"/>
          </p:nvPr>
        </p:nvSpPr>
        <p:spPr>
          <a:xfrm>
            <a:off x="550862" y="549275"/>
            <a:ext cx="11091600" cy="984250"/>
          </a:xfrm>
        </p:spPr>
        <p:txBody>
          <a:bodyPr/>
          <a:lstStyle/>
          <a:p>
            <a:r>
              <a:rPr lang="en-US" dirty="0"/>
              <a:t>II. The Reliance</a:t>
            </a:r>
          </a:p>
        </p:txBody>
      </p:sp>
      <p:sp>
        <p:nvSpPr>
          <p:cNvPr id="3" name="Content Placeholder 2">
            <a:extLst>
              <a:ext uri="{FF2B5EF4-FFF2-40B4-BE49-F238E27FC236}">
                <a16:creationId xmlns:a16="http://schemas.microsoft.com/office/drawing/2014/main" id="{D347705A-C0C3-4915-8205-1FE1F4EA2399}"/>
              </a:ext>
            </a:extLst>
          </p:cNvPr>
          <p:cNvSpPr>
            <a:spLocks noGrp="1"/>
          </p:cNvSpPr>
          <p:nvPr>
            <p:ph idx="1"/>
          </p:nvPr>
        </p:nvSpPr>
        <p:spPr/>
        <p:txBody>
          <a:bodyPr>
            <a:normAutofit/>
          </a:bodyPr>
          <a:lstStyle/>
          <a:p>
            <a:r>
              <a:rPr lang="en-US" sz="3600" b="1" dirty="0"/>
              <a:t>(dependence on or trust in someone or something.)</a:t>
            </a:r>
          </a:p>
        </p:txBody>
      </p:sp>
    </p:spTree>
    <p:extLst>
      <p:ext uri="{BB962C8B-B14F-4D97-AF65-F5344CB8AC3E}">
        <p14:creationId xmlns:p14="http://schemas.microsoft.com/office/powerpoint/2010/main" val="195455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731EA-0566-4502-9793-F0987EB72254}"/>
              </a:ext>
            </a:extLst>
          </p:cNvPr>
          <p:cNvSpPr>
            <a:spLocks noGrp="1"/>
          </p:cNvSpPr>
          <p:nvPr>
            <p:ph type="title"/>
          </p:nvPr>
        </p:nvSpPr>
        <p:spPr>
          <a:xfrm>
            <a:off x="550862" y="314326"/>
            <a:ext cx="11091600" cy="762000"/>
          </a:xfrm>
        </p:spPr>
        <p:txBody>
          <a:bodyPr/>
          <a:lstStyle/>
          <a:p>
            <a:r>
              <a:rPr lang="en-US" dirty="0"/>
              <a:t>Trust also in Him (Ps. 37:5)</a:t>
            </a:r>
          </a:p>
        </p:txBody>
      </p:sp>
      <p:sp>
        <p:nvSpPr>
          <p:cNvPr id="3" name="Content Placeholder 2">
            <a:extLst>
              <a:ext uri="{FF2B5EF4-FFF2-40B4-BE49-F238E27FC236}">
                <a16:creationId xmlns:a16="http://schemas.microsoft.com/office/drawing/2014/main" id="{5F40E263-141E-4DB4-9245-465B932A9618}"/>
              </a:ext>
            </a:extLst>
          </p:cNvPr>
          <p:cNvSpPr>
            <a:spLocks noGrp="1"/>
          </p:cNvSpPr>
          <p:nvPr>
            <p:ph idx="1"/>
          </p:nvPr>
        </p:nvSpPr>
        <p:spPr>
          <a:xfrm>
            <a:off x="800099" y="971550"/>
            <a:ext cx="10841037" cy="5337175"/>
          </a:xfrm>
        </p:spPr>
        <p:txBody>
          <a:bodyPr>
            <a:noAutofit/>
          </a:bodyPr>
          <a:lstStyle/>
          <a:p>
            <a:r>
              <a:rPr lang="en-US" sz="2700" b="1" dirty="0"/>
              <a:t>Christians often fail to trust the Lord as they should. They rely on their own strength or intellect and fail.</a:t>
            </a:r>
          </a:p>
          <a:p>
            <a:r>
              <a:rPr lang="en-US" sz="2700" b="1" dirty="0"/>
              <a:t>Some Christians depend too much on doctors, lawyers or friends. We should be thankful for the help of others, but our ultimate trust must be in God.</a:t>
            </a:r>
          </a:p>
          <a:p>
            <a:r>
              <a:rPr lang="en-US" sz="2700" b="1" dirty="0"/>
              <a:t>We should trust in the Lord with “our whole spirit and soul and body” 1 Thess. 5:23) Bank accounts may fail, money markets may fail, possessions may fail but Jesus never fails.</a:t>
            </a:r>
          </a:p>
          <a:p>
            <a:r>
              <a:rPr lang="en-US" sz="2700" b="1" dirty="0"/>
              <a:t>God’s way is best. The scripture says “And the Lord shall help them, and deliver them…because they trust in Him” (Ps. 37:40)</a:t>
            </a:r>
          </a:p>
        </p:txBody>
      </p:sp>
    </p:spTree>
    <p:extLst>
      <p:ext uri="{BB962C8B-B14F-4D97-AF65-F5344CB8AC3E}">
        <p14:creationId xmlns:p14="http://schemas.microsoft.com/office/powerpoint/2010/main" val="165810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D10D-D2D9-4357-861E-51C4813F76B0}"/>
              </a:ext>
            </a:extLst>
          </p:cNvPr>
          <p:cNvSpPr>
            <a:spLocks noGrp="1"/>
          </p:cNvSpPr>
          <p:nvPr>
            <p:ph type="title"/>
          </p:nvPr>
        </p:nvSpPr>
        <p:spPr/>
        <p:txBody>
          <a:bodyPr/>
          <a:lstStyle/>
          <a:p>
            <a:r>
              <a:rPr lang="en-US" dirty="0"/>
              <a:t>III. The Reward</a:t>
            </a:r>
          </a:p>
        </p:txBody>
      </p:sp>
      <p:sp>
        <p:nvSpPr>
          <p:cNvPr id="3" name="Content Placeholder 2">
            <a:extLst>
              <a:ext uri="{FF2B5EF4-FFF2-40B4-BE49-F238E27FC236}">
                <a16:creationId xmlns:a16="http://schemas.microsoft.com/office/drawing/2014/main" id="{FFA472A8-40D8-4090-9246-E90295E8B455}"/>
              </a:ext>
            </a:extLst>
          </p:cNvPr>
          <p:cNvSpPr>
            <a:spLocks noGrp="1"/>
          </p:cNvSpPr>
          <p:nvPr>
            <p:ph idx="1"/>
          </p:nvPr>
        </p:nvSpPr>
        <p:spPr/>
        <p:txBody>
          <a:bodyPr>
            <a:normAutofit/>
          </a:bodyPr>
          <a:lstStyle/>
          <a:p>
            <a:r>
              <a:rPr lang="en-US" sz="3600" b="1" dirty="0">
                <a:effectLst>
                  <a:outerShdw blurRad="38100" dist="38100" dir="2700000" algn="tl">
                    <a:srgbClr val="000000">
                      <a:alpha val="43137"/>
                    </a:srgbClr>
                  </a:outerShdw>
                </a:effectLst>
              </a:rPr>
              <a:t>(A thing given in recognition of one's service, effort, or achievement.)</a:t>
            </a:r>
          </a:p>
        </p:txBody>
      </p:sp>
    </p:spTree>
    <p:extLst>
      <p:ext uri="{BB962C8B-B14F-4D97-AF65-F5344CB8AC3E}">
        <p14:creationId xmlns:p14="http://schemas.microsoft.com/office/powerpoint/2010/main" val="53631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6A0A1-F13A-4D8B-B968-6B7DB29971C7}"/>
              </a:ext>
            </a:extLst>
          </p:cNvPr>
          <p:cNvSpPr>
            <a:spLocks noGrp="1"/>
          </p:cNvSpPr>
          <p:nvPr>
            <p:ph type="title"/>
          </p:nvPr>
        </p:nvSpPr>
        <p:spPr>
          <a:xfrm>
            <a:off x="550862" y="549275"/>
            <a:ext cx="11091600" cy="869950"/>
          </a:xfrm>
        </p:spPr>
        <p:txBody>
          <a:bodyPr/>
          <a:lstStyle/>
          <a:p>
            <a:r>
              <a:rPr lang="en-US" dirty="0"/>
              <a:t>“And He Shall Bring it to pass” (Ps. 37:5)</a:t>
            </a:r>
          </a:p>
        </p:txBody>
      </p:sp>
      <p:sp>
        <p:nvSpPr>
          <p:cNvPr id="3" name="Content Placeholder 2">
            <a:extLst>
              <a:ext uri="{FF2B5EF4-FFF2-40B4-BE49-F238E27FC236}">
                <a16:creationId xmlns:a16="http://schemas.microsoft.com/office/drawing/2014/main" id="{1F9C694E-571F-46DB-A9B4-13CF47034B7A}"/>
              </a:ext>
            </a:extLst>
          </p:cNvPr>
          <p:cNvSpPr>
            <a:spLocks noGrp="1"/>
          </p:cNvSpPr>
          <p:nvPr>
            <p:ph idx="1"/>
          </p:nvPr>
        </p:nvSpPr>
        <p:spPr/>
        <p:txBody>
          <a:bodyPr>
            <a:normAutofit/>
          </a:bodyPr>
          <a:lstStyle/>
          <a:p>
            <a:r>
              <a:rPr lang="en-US" sz="3200" b="1" dirty="0"/>
              <a:t>God Rewards those who are totally committed to Him, who trust in Him implicitly. “He makes your righteousness shine like the dawn, the justice of your cause like the noonday sun” (Ps. 37:6 NIV)</a:t>
            </a:r>
          </a:p>
        </p:txBody>
      </p:sp>
    </p:spTree>
    <p:extLst>
      <p:ext uri="{BB962C8B-B14F-4D97-AF65-F5344CB8AC3E}">
        <p14:creationId xmlns:p14="http://schemas.microsoft.com/office/powerpoint/2010/main" val="1542204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7888-DAAA-457E-9B87-069732446868}"/>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F6824970-1ABC-4501-B5CA-D4E7FBC8783D}"/>
              </a:ext>
            </a:extLst>
          </p:cNvPr>
          <p:cNvSpPr>
            <a:spLocks noGrp="1"/>
          </p:cNvSpPr>
          <p:nvPr>
            <p:ph idx="1"/>
          </p:nvPr>
        </p:nvSpPr>
        <p:spPr>
          <a:xfrm>
            <a:off x="550863" y="1466851"/>
            <a:ext cx="11090274" cy="4625974"/>
          </a:xfrm>
        </p:spPr>
        <p:txBody>
          <a:bodyPr>
            <a:normAutofit lnSpcReduction="10000"/>
          </a:bodyPr>
          <a:lstStyle/>
          <a:p>
            <a:r>
              <a:rPr lang="en-US" sz="3200" b="1" dirty="0"/>
              <a:t>God rewards His children by enabling them to be a blessing to others. Their influence reaches out to attract others to Christ.</a:t>
            </a:r>
          </a:p>
          <a:p>
            <a:r>
              <a:rPr lang="en-US" sz="3200" b="1" dirty="0"/>
              <a:t>God’s way is best. He not only rewards the faithful in this life, but he rewards them also in the next life eternally.</a:t>
            </a:r>
          </a:p>
          <a:p>
            <a:r>
              <a:rPr lang="en-US" sz="3200" b="1" dirty="0"/>
              <a:t>Jesus said, I go to prepare a place for you… I will come again, and receive you unto myself; that where I am ye may be also” (John 14:2-3).</a:t>
            </a:r>
          </a:p>
        </p:txBody>
      </p:sp>
    </p:spTree>
    <p:extLst>
      <p:ext uri="{BB962C8B-B14F-4D97-AF65-F5344CB8AC3E}">
        <p14:creationId xmlns:p14="http://schemas.microsoft.com/office/powerpoint/2010/main" val="231357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3DFloatVTI">
  <a:themeElements>
    <a:clrScheme name="AnalogousFromDarkSeedLeftStep">
      <a:dk1>
        <a:srgbClr val="000000"/>
      </a:dk1>
      <a:lt1>
        <a:srgbClr val="FFFFFF"/>
      </a:lt1>
      <a:dk2>
        <a:srgbClr val="41242F"/>
      </a:dk2>
      <a:lt2>
        <a:srgbClr val="E2E3E8"/>
      </a:lt2>
      <a:accent1>
        <a:srgbClr val="B5A020"/>
      </a:accent1>
      <a:accent2>
        <a:srgbClr val="D56B17"/>
      </a:accent2>
      <a:accent3>
        <a:srgbClr val="E72E29"/>
      </a:accent3>
      <a:accent4>
        <a:srgbClr val="D51761"/>
      </a:accent4>
      <a:accent5>
        <a:srgbClr val="E729C2"/>
      </a:accent5>
      <a:accent6>
        <a:srgbClr val="AA17D5"/>
      </a:accent6>
      <a:hlink>
        <a:srgbClr val="C24996"/>
      </a:hlink>
      <a:folHlink>
        <a:srgbClr val="7F7F7F"/>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23</TotalTime>
  <Words>509</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Walbaum Display</vt:lpstr>
      <vt:lpstr>3DFloatVTI</vt:lpstr>
      <vt:lpstr>God’s Way is Best</vt:lpstr>
      <vt:lpstr>Our Text</vt:lpstr>
      <vt:lpstr>I. Relinquishment</vt:lpstr>
      <vt:lpstr>“Commit thy way unto the Lord”  (Ps. 37:5)</vt:lpstr>
      <vt:lpstr>II. The Reliance</vt:lpstr>
      <vt:lpstr>Trust also in Him (Ps. 37:5)</vt:lpstr>
      <vt:lpstr>III. The Reward</vt:lpstr>
      <vt:lpstr>“And He Shall Bring it to pass” (Ps. 37:5)</vt:lpstr>
      <vt:lpstr>Closing</vt:lpstr>
      <vt:lpstr>Let’s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Way is Best</dc:title>
  <dc:creator>Ronald Powell</dc:creator>
  <cp:lastModifiedBy>Ronald Powell</cp:lastModifiedBy>
  <cp:revision>4</cp:revision>
  <dcterms:created xsi:type="dcterms:W3CDTF">2020-06-27T16:32:59Z</dcterms:created>
  <dcterms:modified xsi:type="dcterms:W3CDTF">2020-06-27T16:56:26Z</dcterms:modified>
</cp:coreProperties>
</file>