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6" r:id="rId5"/>
    <p:sldId id="265" r:id="rId6"/>
    <p:sldId id="2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1" d="100"/>
          <a:sy n="101" d="100"/>
        </p:scale>
        <p:origin x="114"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6/5/2020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29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6/5/2020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4087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6/5/2020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094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6/5/2020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2223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6/5/2020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890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6/5/2020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89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6/5/2020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9959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6/5/2020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3821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6/5/2020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971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6/5/2020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7950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6/5/2020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46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6/5/2020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9347985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duotone>
              <a:prstClr val="black"/>
              <a:schemeClr val="accent6">
                <a:tint val="45000"/>
                <a:satMod val="400000"/>
              </a:schemeClr>
            </a:duotone>
            <a:lum bright="-51000"/>
          </a:blip>
          <a:srcRect t="284" r="-1"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40000"/>
                </a:schemeClr>
              </a:gs>
              <a:gs pos="100000">
                <a:schemeClr val="tx1">
                  <a:alpha val="8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A15E2-4E92-4C04-B77A-3EF7CAE0944D}"/>
              </a:ext>
            </a:extLst>
          </p:cNvPr>
          <p:cNvSpPr>
            <a:spLocks noGrp="1"/>
          </p:cNvSpPr>
          <p:nvPr>
            <p:ph type="ctrTitle"/>
          </p:nvPr>
        </p:nvSpPr>
        <p:spPr>
          <a:xfrm>
            <a:off x="2103121" y="1419225"/>
            <a:ext cx="7985759" cy="3381375"/>
          </a:xfrm>
        </p:spPr>
        <p:txBody>
          <a:bodyPr anchor="b">
            <a:normAutofit/>
          </a:bodyPr>
          <a:lstStyle/>
          <a:p>
            <a:pPr algn="ctr"/>
            <a:r>
              <a:rPr lang="en-US" b="1" dirty="0">
                <a:solidFill>
                  <a:schemeClr val="accent6"/>
                </a:solidFill>
                <a:effectLst>
                  <a:outerShdw blurRad="38100" dist="38100" dir="2700000" algn="tl">
                    <a:srgbClr val="000000">
                      <a:alpha val="43137"/>
                    </a:srgbClr>
                  </a:outerShdw>
                </a:effectLst>
              </a:rPr>
              <a:t>Overcome evil with good</a:t>
            </a:r>
            <a:br>
              <a:rPr lang="en-US" sz="4000" b="1" dirty="0"/>
            </a:br>
            <a:endParaRPr lang="en-US" sz="4000" dirty="0">
              <a:solidFill>
                <a:schemeClr val="bg1"/>
              </a:solidFill>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type="subTitle" idx="1"/>
          </p:nvPr>
        </p:nvSpPr>
        <p:spPr>
          <a:xfrm>
            <a:off x="2615738" y="5680637"/>
            <a:ext cx="6960524" cy="598516"/>
          </a:xfrm>
        </p:spPr>
        <p:txBody>
          <a:bodyPr anchor="t">
            <a:normAutofit/>
          </a:bodyPr>
          <a:lstStyle/>
          <a:p>
            <a:pPr algn="ctr"/>
            <a:r>
              <a:rPr lang="en-US" sz="3200" b="1" dirty="0">
                <a:solidFill>
                  <a:schemeClr val="bg1"/>
                </a:solidFill>
              </a:rPr>
              <a:t>With Bishop Ronald K. Powell</a:t>
            </a:r>
          </a:p>
        </p:txBody>
      </p:sp>
    </p:spTree>
    <p:extLst>
      <p:ext uri="{BB962C8B-B14F-4D97-AF65-F5344CB8AC3E}">
        <p14:creationId xmlns:p14="http://schemas.microsoft.com/office/powerpoint/2010/main" val="47928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duotone>
              <a:prstClr val="black"/>
              <a:schemeClr val="accent6">
                <a:tint val="45000"/>
                <a:satMod val="400000"/>
              </a:schemeClr>
            </a:duotone>
            <a:lum bright="-51000"/>
          </a:blip>
          <a:srcRect t="284"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548640"/>
            <a:ext cx="10168128" cy="880110"/>
          </a:xfrm>
        </p:spPr>
        <p:txBody>
          <a:bodyPr anchor="b">
            <a:normAutofit fontScale="90000"/>
          </a:bodyPr>
          <a:lstStyle/>
          <a:p>
            <a:pPr algn="ctr"/>
            <a:r>
              <a:rPr lang="en-US" b="1" dirty="0">
                <a:solidFill>
                  <a:schemeClr val="bg1"/>
                </a:solidFill>
              </a:rPr>
              <a:t>I. Conquer with God’s Word </a:t>
            </a:r>
            <a:br>
              <a:rPr lang="en-US" sz="4000" b="1" dirty="0"/>
            </a:br>
            <a:endParaRPr lang="en-US" sz="4000" dirty="0">
              <a:solidFill>
                <a:schemeClr val="bg1"/>
              </a:solidFill>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638175" y="1123950"/>
            <a:ext cx="11039475" cy="5448300"/>
          </a:xfrm>
        </p:spPr>
        <p:txBody>
          <a:bodyPr anchor="t">
            <a:normAutofit/>
          </a:bodyPr>
          <a:lstStyle/>
          <a:p>
            <a:r>
              <a:rPr lang="en-US" dirty="0">
                <a:solidFill>
                  <a:schemeClr val="bg1"/>
                </a:solidFill>
                <a:effectLst>
                  <a:outerShdw blurRad="38100" dist="38100" dir="2700000" algn="tl">
                    <a:srgbClr val="000000">
                      <a:alpha val="43137"/>
                    </a:srgbClr>
                  </a:outerShdw>
                </a:effectLst>
              </a:rPr>
              <a:t>“Thy word have I hid in mine heart, that I might not sin against thee” (</a:t>
            </a:r>
            <a:r>
              <a:rPr lang="en-US" b="1" dirty="0">
                <a:solidFill>
                  <a:schemeClr val="bg1"/>
                </a:solidFill>
                <a:effectLst>
                  <a:outerShdw blurRad="38100" dist="38100" dir="2700000" algn="tl">
                    <a:srgbClr val="000000">
                      <a:alpha val="43137"/>
                    </a:srgbClr>
                  </a:outerShdw>
                </a:effectLst>
              </a:rPr>
              <a:t>Ps. 119:11</a:t>
            </a:r>
            <a:r>
              <a:rPr lang="en-US" dirty="0">
                <a:solidFill>
                  <a:schemeClr val="bg1"/>
                </a:solidFill>
                <a:effectLst>
                  <a:outerShdw blurRad="38100" dist="38100" dir="2700000" algn="tl">
                    <a:srgbClr val="000000">
                      <a:alpha val="43137"/>
                    </a:srgbClr>
                  </a:outerShdw>
                </a:effectLst>
              </a:rPr>
              <a:t>).</a:t>
            </a:r>
          </a:p>
          <a:p>
            <a:r>
              <a:rPr lang="en-US" b="1" dirty="0">
                <a:solidFill>
                  <a:schemeClr val="bg1"/>
                </a:solidFill>
                <a:effectLst>
                  <a:outerShdw blurRad="38100" dist="38100" dir="2700000" algn="tl">
                    <a:srgbClr val="000000">
                      <a:alpha val="43137"/>
                    </a:srgbClr>
                  </a:outerShdw>
                </a:effectLst>
              </a:rPr>
              <a:t>Discover God’s Word </a:t>
            </a:r>
            <a:r>
              <a:rPr lang="en-US" dirty="0">
                <a:solidFill>
                  <a:schemeClr val="bg1"/>
                </a:solidFill>
                <a:effectLst>
                  <a:outerShdw blurRad="38100" dist="38100" dir="2700000" algn="tl">
                    <a:srgbClr val="000000">
                      <a:alpha val="43137"/>
                    </a:srgbClr>
                  </a:outerShdw>
                </a:effectLst>
              </a:rPr>
              <a:t>“Blessed art thou, O LORD: teach me thy statutes” (</a:t>
            </a:r>
            <a:r>
              <a:rPr lang="en-US" b="1" dirty="0">
                <a:solidFill>
                  <a:schemeClr val="bg1"/>
                </a:solidFill>
                <a:effectLst>
                  <a:outerShdw blurRad="38100" dist="38100" dir="2700000" algn="tl">
                    <a:srgbClr val="000000">
                      <a:alpha val="43137"/>
                    </a:srgbClr>
                  </a:outerShdw>
                </a:effectLst>
              </a:rPr>
              <a:t>Ps. 119:12</a:t>
            </a:r>
            <a:r>
              <a:rPr lang="en-US" dirty="0">
                <a:solidFill>
                  <a:schemeClr val="bg1"/>
                </a:solidFill>
                <a:effectLst>
                  <a:outerShdw blurRad="38100" dist="38100" dir="2700000" algn="tl">
                    <a:srgbClr val="000000">
                      <a:alpha val="43137"/>
                    </a:srgbClr>
                  </a:outerShdw>
                </a:effectLst>
              </a:rPr>
              <a:t>).</a:t>
            </a:r>
          </a:p>
          <a:p>
            <a:r>
              <a:rPr lang="en-US" b="1" dirty="0">
                <a:solidFill>
                  <a:schemeClr val="bg1"/>
                </a:solidFill>
                <a:effectLst>
                  <a:outerShdw blurRad="38100" dist="38100" dir="2700000" algn="tl">
                    <a:srgbClr val="000000">
                      <a:alpha val="43137"/>
                    </a:srgbClr>
                  </a:outerShdw>
                </a:effectLst>
              </a:rPr>
              <a:t>The psalmist asked God to teach him his Word. We should do likewise.</a:t>
            </a:r>
          </a:p>
          <a:p>
            <a:r>
              <a:rPr lang="en-US" b="1" dirty="0">
                <a:solidFill>
                  <a:schemeClr val="bg1"/>
                </a:solidFill>
                <a:effectLst>
                  <a:outerShdw blurRad="38100" dist="38100" dir="2700000" algn="tl">
                    <a:srgbClr val="000000">
                      <a:alpha val="43137"/>
                    </a:srgbClr>
                  </a:outerShdw>
                </a:effectLst>
              </a:rPr>
              <a:t>Discovering God’s promises means finding those that apply to our area of need.</a:t>
            </a:r>
          </a:p>
          <a:p>
            <a:r>
              <a:rPr lang="en-US" b="1" dirty="0">
                <a:solidFill>
                  <a:schemeClr val="bg1"/>
                </a:solidFill>
                <a:effectLst>
                  <a:outerShdw blurRad="38100" dist="38100" dir="2700000" algn="tl">
                    <a:srgbClr val="000000">
                      <a:alpha val="43137"/>
                    </a:srgbClr>
                  </a:outerShdw>
                </a:effectLst>
              </a:rPr>
              <a:t>A good concordance and reference Bible help us locate them.</a:t>
            </a:r>
          </a:p>
          <a:p>
            <a:r>
              <a:rPr lang="en-US" b="1" dirty="0">
                <a:solidFill>
                  <a:schemeClr val="bg1"/>
                </a:solidFill>
                <a:effectLst>
                  <a:outerShdw blurRad="38100" dist="38100" dir="2700000" algn="tl">
                    <a:srgbClr val="000000">
                      <a:alpha val="43137"/>
                    </a:srgbClr>
                  </a:outerShdw>
                </a:effectLst>
              </a:rPr>
              <a:t>We discover God’s Word when we trust him to reveal it to us.</a:t>
            </a:r>
          </a:p>
        </p:txBody>
      </p:sp>
    </p:spTree>
    <p:extLst>
      <p:ext uri="{BB962C8B-B14F-4D97-AF65-F5344CB8AC3E}">
        <p14:creationId xmlns:p14="http://schemas.microsoft.com/office/powerpoint/2010/main" val="200084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mute="1">
                <p:cTn id="31" repeatCount="indefinite" fill="hold" display="0">
                  <p:stCondLst>
                    <p:cond delay="indefinite"/>
                  </p:stCondLst>
                </p:cTn>
                <p:tgtEl>
                  <p:spTgt spid="4"/>
                </p:tgtEl>
              </p:cMediaNode>
            </p:vide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duotone>
              <a:prstClr val="black"/>
              <a:schemeClr val="accent6">
                <a:tint val="45000"/>
                <a:satMod val="400000"/>
              </a:schemeClr>
            </a:duotone>
            <a:lum bright="-51000"/>
          </a:blip>
          <a:srcRect t="284" r="-1" b="-1"/>
          <a:stretch/>
        </p:blipFill>
        <p:spPr>
          <a:xfrm>
            <a:off x="0" y="10"/>
            <a:ext cx="121919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548640"/>
            <a:ext cx="10168128" cy="880110"/>
          </a:xfrm>
        </p:spPr>
        <p:txBody>
          <a:bodyPr anchor="b">
            <a:normAutofit fontScale="90000"/>
          </a:bodyPr>
          <a:lstStyle/>
          <a:p>
            <a:pPr algn="ctr"/>
            <a:r>
              <a:rPr lang="en-US" b="1" dirty="0">
                <a:solidFill>
                  <a:schemeClr val="bg1"/>
                </a:solidFill>
                <a:effectLst>
                  <a:outerShdw blurRad="38100" dist="38100" dir="2700000" algn="tl">
                    <a:srgbClr val="000000">
                      <a:alpha val="43137"/>
                    </a:srgbClr>
                  </a:outerShdw>
                </a:effectLst>
              </a:rPr>
              <a:t>II. Digest God’s Word</a:t>
            </a:r>
            <a:br>
              <a:rPr lang="en-US" sz="4000" b="1" dirty="0"/>
            </a:br>
            <a:endParaRPr lang="en-US" sz="4000" dirty="0">
              <a:solidFill>
                <a:schemeClr val="bg1"/>
              </a:solidFill>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638175" y="1123950"/>
            <a:ext cx="11039475" cy="5448300"/>
          </a:xfrm>
        </p:spPr>
        <p:txBody>
          <a:bodyPr anchor="t">
            <a:normAutofit/>
          </a:bodyPr>
          <a:lstStyle/>
          <a:p>
            <a:r>
              <a:rPr lang="en-US" b="1" dirty="0">
                <a:solidFill>
                  <a:schemeClr val="bg1"/>
                </a:solidFill>
                <a:effectLst>
                  <a:outerShdw blurRad="38100" dist="38100" dir="2700000" algn="tl">
                    <a:srgbClr val="000000">
                      <a:alpha val="43137"/>
                    </a:srgbClr>
                  </a:outerShdw>
                </a:effectLst>
              </a:rPr>
              <a:t>“Open thou mine eyes, that I may behold wondrous things out of thy law” (Psalm 119:18).</a:t>
            </a:r>
          </a:p>
          <a:p>
            <a:r>
              <a:rPr lang="en-US" b="1" dirty="0">
                <a:solidFill>
                  <a:schemeClr val="bg1"/>
                </a:solidFill>
                <a:effectLst>
                  <a:outerShdw blurRad="38100" dist="38100" dir="2700000" algn="tl">
                    <a:srgbClr val="000000">
                      <a:alpha val="43137"/>
                    </a:srgbClr>
                  </a:outerShdw>
                </a:effectLst>
              </a:rPr>
              <a:t>Webster says that digest means “to think over and absorb.</a:t>
            </a:r>
          </a:p>
          <a:p>
            <a:r>
              <a:rPr lang="en-US" b="1" dirty="0">
                <a:solidFill>
                  <a:schemeClr val="bg1"/>
                </a:solidFill>
                <a:effectLst>
                  <a:outerShdw blurRad="38100" dist="38100" dir="2700000" algn="tl">
                    <a:srgbClr val="000000">
                      <a:alpha val="43137"/>
                    </a:srgbClr>
                  </a:outerShdw>
                </a:effectLst>
              </a:rPr>
              <a:t>”We need to delve into God’s promises, studying and pondering them. (Good commentaries help.)</a:t>
            </a:r>
          </a:p>
          <a:p>
            <a:r>
              <a:rPr lang="en-US" b="1" dirty="0">
                <a:solidFill>
                  <a:schemeClr val="bg1"/>
                </a:solidFill>
                <a:effectLst>
                  <a:outerShdw blurRad="38100" dist="38100" dir="2700000" algn="tl">
                    <a:srgbClr val="000000">
                      <a:alpha val="43137"/>
                    </a:srgbClr>
                  </a:outerShdw>
                </a:effectLst>
              </a:rPr>
              <a:t>Let us absorb God’s Word until we are absorbed by it. </a:t>
            </a:r>
          </a:p>
          <a:p>
            <a:r>
              <a:rPr lang="en-US" b="1" dirty="0">
                <a:solidFill>
                  <a:schemeClr val="bg1"/>
                </a:solidFill>
                <a:effectLst>
                  <a:outerShdw blurRad="38100" dist="38100" dir="2700000" algn="tl">
                    <a:srgbClr val="000000">
                      <a:alpha val="43137"/>
                    </a:srgbClr>
                  </a:outerShdw>
                </a:effectLst>
              </a:rPr>
              <a:t>Partake of God’s Word. Digest it.</a:t>
            </a:r>
          </a:p>
          <a:p>
            <a:r>
              <a:rPr lang="en-US" b="1" dirty="0">
                <a:solidFill>
                  <a:schemeClr val="bg1"/>
                </a:solidFill>
                <a:effectLst>
                  <a:outerShdw blurRad="38100" dist="38100" dir="2700000" algn="tl">
                    <a:srgbClr val="000000">
                      <a:alpha val="43137"/>
                    </a:srgbClr>
                  </a:outerShdw>
                </a:effectLst>
              </a:rPr>
              <a:t>The psalmist wrote “O taste and see that the LORD is good” (Psalm 34:8).</a:t>
            </a:r>
          </a:p>
        </p:txBody>
      </p:sp>
    </p:spTree>
    <p:extLst>
      <p:ext uri="{BB962C8B-B14F-4D97-AF65-F5344CB8AC3E}">
        <p14:creationId xmlns:p14="http://schemas.microsoft.com/office/powerpoint/2010/main" val="247158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mute="1">
                <p:cTn id="31" repeatCount="indefinite" fill="hold" display="0">
                  <p:stCondLst>
                    <p:cond delay="indefinite"/>
                  </p:stCondLst>
                </p:cTn>
                <p:tgtEl>
                  <p:spTgt spid="4"/>
                </p:tgtEl>
              </p:cMediaNode>
            </p:vide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duotone>
              <a:prstClr val="black"/>
              <a:schemeClr val="accent6">
                <a:tint val="45000"/>
                <a:satMod val="400000"/>
              </a:schemeClr>
            </a:duotone>
            <a:lum bright="-51000"/>
          </a:blip>
          <a:srcRect t="284" r="-1" b="-1"/>
          <a:stretch/>
        </p:blipFill>
        <p:spPr>
          <a:xfrm>
            <a:off x="0" y="10"/>
            <a:ext cx="121919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285751"/>
            <a:ext cx="10168128" cy="838200"/>
          </a:xfrm>
        </p:spPr>
        <p:txBody>
          <a:bodyPr anchor="b">
            <a:normAutofit fontScale="90000"/>
          </a:bodyPr>
          <a:lstStyle/>
          <a:p>
            <a:pPr algn="ctr"/>
            <a:br>
              <a:rPr lang="en-US" sz="4000" b="1" dirty="0"/>
            </a:br>
            <a:r>
              <a:rPr lang="en-US" b="1" dirty="0">
                <a:solidFill>
                  <a:schemeClr val="bg1"/>
                </a:solidFill>
                <a:effectLst>
                  <a:outerShdw blurRad="38100" dist="38100" dir="2700000" algn="tl">
                    <a:srgbClr val="000000">
                      <a:alpha val="43137"/>
                    </a:srgbClr>
                  </a:outerShdw>
                </a:effectLst>
              </a:rPr>
              <a:t>III. Delight in God’s Word</a:t>
            </a:r>
            <a:endParaRPr lang="en-US" sz="40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638175" y="1123950"/>
            <a:ext cx="11201400" cy="5448300"/>
          </a:xfrm>
        </p:spPr>
        <p:txBody>
          <a:bodyPr anchor="t">
            <a:normAutofit fontScale="92500" lnSpcReduction="10000"/>
          </a:bodyPr>
          <a:lstStyle/>
          <a:p>
            <a:r>
              <a:rPr lang="en-US" b="1" dirty="0">
                <a:solidFill>
                  <a:schemeClr val="bg1"/>
                </a:solidFill>
                <a:effectLst>
                  <a:outerShdw blurRad="38100" dist="38100" dir="2700000" algn="tl">
                    <a:srgbClr val="000000">
                      <a:alpha val="43137"/>
                    </a:srgbClr>
                  </a:outerShdw>
                </a:effectLst>
              </a:rPr>
              <a:t>“And I will delight myself in thy commandments, which I have loved” (Psalm 119:47).</a:t>
            </a:r>
          </a:p>
          <a:p>
            <a:r>
              <a:rPr lang="en-US" b="1" dirty="0">
                <a:solidFill>
                  <a:schemeClr val="bg1"/>
                </a:solidFill>
                <a:effectLst>
                  <a:outerShdw blurRad="38100" dist="38100" dir="2700000" algn="tl">
                    <a:srgbClr val="000000">
                      <a:alpha val="43137"/>
                    </a:srgbClr>
                  </a:outerShdw>
                </a:effectLst>
              </a:rPr>
              <a:t>Some do not delight in God’s Word. </a:t>
            </a:r>
          </a:p>
          <a:p>
            <a:r>
              <a:rPr lang="en-US" b="1" dirty="0">
                <a:solidFill>
                  <a:schemeClr val="bg1"/>
                </a:solidFill>
                <a:effectLst>
                  <a:outerShdw blurRad="38100" dist="38100" dir="2700000" algn="tl">
                    <a:srgbClr val="000000">
                      <a:alpha val="43137"/>
                    </a:srgbClr>
                  </a:outerShdw>
                </a:effectLst>
              </a:rPr>
              <a:t>Reading it is a duty to be performed. Their negative attitude brings spiritual defeat. </a:t>
            </a:r>
          </a:p>
          <a:p>
            <a:r>
              <a:rPr lang="en-US" b="1" dirty="0">
                <a:solidFill>
                  <a:schemeClr val="bg1"/>
                </a:solidFill>
                <a:effectLst>
                  <a:outerShdw blurRad="38100" dist="38100" dir="2700000" algn="tl">
                    <a:srgbClr val="000000">
                      <a:alpha val="43137"/>
                    </a:srgbClr>
                  </a:outerShdw>
                </a:effectLst>
              </a:rPr>
              <a:t>Delighting in God’s Word enables us to be conquerors. </a:t>
            </a:r>
          </a:p>
          <a:p>
            <a:r>
              <a:rPr lang="en-US" b="1" dirty="0">
                <a:solidFill>
                  <a:schemeClr val="bg1"/>
                </a:solidFill>
                <a:effectLst>
                  <a:outerShdw blurRad="38100" dist="38100" dir="2700000" algn="tl">
                    <a:srgbClr val="000000">
                      <a:alpha val="43137"/>
                    </a:srgbClr>
                  </a:outerShdw>
                </a:effectLst>
              </a:rPr>
              <a:t>“They are the rejoicing of my heart,” said the psalmist (Psalm. 119:111).</a:t>
            </a:r>
          </a:p>
          <a:p>
            <a:r>
              <a:rPr lang="en-US" b="1" dirty="0">
                <a:solidFill>
                  <a:schemeClr val="bg1"/>
                </a:solidFill>
                <a:effectLst>
                  <a:outerShdw blurRad="38100" dist="38100" dir="2700000" algn="tl">
                    <a:srgbClr val="000000">
                      <a:alpha val="43137"/>
                    </a:srgbClr>
                  </a:outerShdw>
                </a:effectLst>
              </a:rPr>
              <a:t>Christians who delight in God’s Word love his Word, obey his Word, and are victorious through his Word.</a:t>
            </a:r>
          </a:p>
          <a:p>
            <a:r>
              <a:rPr lang="en-US" b="1" dirty="0">
                <a:solidFill>
                  <a:schemeClr val="bg1"/>
                </a:solidFill>
                <a:effectLst>
                  <a:outerShdw blurRad="38100" dist="38100" dir="2700000" algn="tl">
                    <a:srgbClr val="000000">
                      <a:alpha val="43137"/>
                    </a:srgbClr>
                  </a:outerShdw>
                </a:effectLst>
              </a:rPr>
              <a:t>‘Let us claim the promises with praise (see Psalm 119:165).</a:t>
            </a:r>
          </a:p>
        </p:txBody>
      </p:sp>
    </p:spTree>
    <p:extLst>
      <p:ext uri="{BB962C8B-B14F-4D97-AF65-F5344CB8AC3E}">
        <p14:creationId xmlns:p14="http://schemas.microsoft.com/office/powerpoint/2010/main" val="273072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mute="1">
                <p:cTn id="35" repeatCount="indefinite" fill="hold" display="0">
                  <p:stCondLst>
                    <p:cond delay="indefinite"/>
                  </p:stCondLst>
                </p:cTn>
                <p:tgtEl>
                  <p:spTgt spid="4"/>
                </p:tgtEl>
              </p:cMediaNode>
            </p:vide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duotone>
              <a:prstClr val="black"/>
              <a:schemeClr val="accent6">
                <a:tint val="45000"/>
                <a:satMod val="400000"/>
              </a:schemeClr>
            </a:duotone>
            <a:lum bright="-51000"/>
          </a:blip>
          <a:srcRect t="284" r="-1" b="-1"/>
          <a:stretch/>
        </p:blipFill>
        <p:spPr>
          <a:xfrm>
            <a:off x="20" y="-85715"/>
            <a:ext cx="121919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548640"/>
            <a:ext cx="10168128" cy="575310"/>
          </a:xfrm>
        </p:spPr>
        <p:txBody>
          <a:bodyPr anchor="b">
            <a:normAutofit fontScale="90000"/>
          </a:bodyPr>
          <a:lstStyle/>
          <a:p>
            <a:pPr algn="ctr"/>
            <a:br>
              <a:rPr lang="en-US" sz="4000" b="1" dirty="0"/>
            </a:br>
            <a:r>
              <a:rPr lang="en-US" b="1" dirty="0">
                <a:solidFill>
                  <a:schemeClr val="bg1"/>
                </a:solidFill>
                <a:effectLst>
                  <a:outerShdw blurRad="38100" dist="38100" dir="2700000" algn="tl">
                    <a:srgbClr val="000000">
                      <a:alpha val="43137"/>
                    </a:srgbClr>
                  </a:outerShdw>
                </a:effectLst>
              </a:rPr>
              <a:t>IV. Depend on God’s Word</a:t>
            </a:r>
            <a:endParaRPr lang="en-US" sz="4000"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638175" y="1123950"/>
            <a:ext cx="11039475" cy="5448300"/>
          </a:xfrm>
        </p:spPr>
        <p:txBody>
          <a:bodyPr anchor="t">
            <a:normAutofit fontScale="92500"/>
          </a:bodyPr>
          <a:lstStyle/>
          <a:p>
            <a:r>
              <a:rPr lang="en-US" b="1" dirty="0">
                <a:solidFill>
                  <a:schemeClr val="bg1"/>
                </a:solidFill>
                <a:effectLst>
                  <a:outerShdw blurRad="38100" dist="38100" dir="2700000" algn="tl">
                    <a:srgbClr val="000000">
                      <a:alpha val="43137"/>
                    </a:srgbClr>
                  </a:outerShdw>
                </a:effectLst>
              </a:rPr>
              <a:t>“Forever, O LORD, thy word is settled in heaven” (Psalm 119:89).</a:t>
            </a:r>
          </a:p>
          <a:p>
            <a:r>
              <a:rPr lang="en-US" b="1" dirty="0">
                <a:solidFill>
                  <a:schemeClr val="bg1"/>
                </a:solidFill>
                <a:effectLst>
                  <a:outerShdw blurRad="38100" dist="38100" dir="2700000" algn="tl">
                    <a:srgbClr val="000000">
                      <a:alpha val="43137"/>
                    </a:srgbClr>
                  </a:outerShdw>
                </a:effectLst>
              </a:rPr>
              <a:t>Many Christians do not depend on God’s Word as they should. They rely on self-effort or other people too much—and thereby fail.</a:t>
            </a:r>
          </a:p>
          <a:p>
            <a:r>
              <a:rPr lang="en-US" b="1" dirty="0">
                <a:solidFill>
                  <a:schemeClr val="bg1"/>
                </a:solidFill>
                <a:effectLst>
                  <a:outerShdw blurRad="38100" dist="38100" dir="2700000" algn="tl">
                    <a:srgbClr val="000000">
                      <a:alpha val="43137"/>
                    </a:srgbClr>
                  </a:outerShdw>
                </a:effectLst>
              </a:rPr>
              <a:t>If we are to conquer, we must depend on God’s Word. It never fails.</a:t>
            </a:r>
          </a:p>
          <a:p>
            <a:r>
              <a:rPr lang="en-US" b="1" dirty="0">
                <a:solidFill>
                  <a:schemeClr val="bg1"/>
                </a:solidFill>
                <a:effectLst>
                  <a:outerShdw blurRad="38100" dist="38100" dir="2700000" algn="tl">
                    <a:srgbClr val="000000">
                      <a:alpha val="43137"/>
                    </a:srgbClr>
                  </a:outerShdw>
                </a:effectLst>
              </a:rPr>
              <a:t>“There hath not failed one word of all his good promise” (1 Kings 8:56).</a:t>
            </a:r>
          </a:p>
          <a:p>
            <a:r>
              <a:rPr lang="en-US" b="1" dirty="0">
                <a:solidFill>
                  <a:schemeClr val="bg1"/>
                </a:solidFill>
                <a:effectLst>
                  <a:outerShdw blurRad="38100" dist="38100" dir="2700000" algn="tl">
                    <a:srgbClr val="000000">
                      <a:alpha val="43137"/>
                    </a:srgbClr>
                  </a:outerShdw>
                </a:effectLst>
              </a:rPr>
              <a:t>Few things in this life are trustworthy. </a:t>
            </a:r>
          </a:p>
          <a:p>
            <a:r>
              <a:rPr lang="en-US" b="1" dirty="0">
                <a:solidFill>
                  <a:schemeClr val="bg1"/>
                </a:solidFill>
                <a:effectLst>
                  <a:outerShdw blurRad="38100" dist="38100" dir="2700000" algn="tl">
                    <a:srgbClr val="000000">
                      <a:alpha val="43137"/>
                    </a:srgbClr>
                  </a:outerShdw>
                </a:effectLst>
              </a:rPr>
              <a:t>Possessions fail, pleasures fade, popularity falls, and people falter.</a:t>
            </a:r>
          </a:p>
          <a:p>
            <a:r>
              <a:rPr lang="en-US" b="1" dirty="0">
                <a:solidFill>
                  <a:schemeClr val="bg1"/>
                </a:solidFill>
                <a:effectLst>
                  <a:outerShdw blurRad="38100" dist="38100" dir="2700000" algn="tl">
                    <a:srgbClr val="000000">
                      <a:alpha val="43137"/>
                    </a:srgbClr>
                  </a:outerShdw>
                </a:effectLst>
              </a:rPr>
              <a:t>“But the word of the Lord endureth forever” (1 Peter 1:25).</a:t>
            </a:r>
          </a:p>
        </p:txBody>
      </p:sp>
    </p:spTree>
    <p:extLst>
      <p:ext uri="{BB962C8B-B14F-4D97-AF65-F5344CB8AC3E}">
        <p14:creationId xmlns:p14="http://schemas.microsoft.com/office/powerpoint/2010/main" val="124589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mute="1">
                <p:cTn id="35" repeatCount="indefinite" fill="hold" display="0">
                  <p:stCondLst>
                    <p:cond delay="indefinite"/>
                  </p:stCondLst>
                </p:cTn>
                <p:tgtEl>
                  <p:spTgt spid="4"/>
                </p:tgtEl>
              </p:cMediaNode>
            </p:vide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duotone>
              <a:prstClr val="black"/>
              <a:schemeClr val="accent6">
                <a:tint val="45000"/>
                <a:satMod val="400000"/>
              </a:schemeClr>
            </a:duotone>
            <a:lum bright="-51000"/>
          </a:blip>
          <a:srcRect t="284" r="-1" b="-1"/>
          <a:stretch/>
        </p:blipFill>
        <p:spPr>
          <a:xfrm>
            <a:off x="0" y="10"/>
            <a:ext cx="121919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361950"/>
            <a:ext cx="10168128" cy="695325"/>
          </a:xfrm>
        </p:spPr>
        <p:txBody>
          <a:bodyPr anchor="b">
            <a:normAutofit fontScale="90000"/>
          </a:bodyPr>
          <a:lstStyle/>
          <a:p>
            <a:pPr algn="ctr"/>
            <a:r>
              <a:rPr lang="en-US" b="1" dirty="0">
                <a:solidFill>
                  <a:schemeClr val="bg1"/>
                </a:solidFill>
                <a:effectLst>
                  <a:outerShdw blurRad="38100" dist="38100" dir="2700000" algn="tl">
                    <a:srgbClr val="000000">
                      <a:alpha val="43137"/>
                    </a:srgbClr>
                  </a:outerShdw>
                </a:effectLst>
              </a:rPr>
              <a:t>V. Conclusion</a:t>
            </a:r>
            <a:br>
              <a:rPr lang="en-US" sz="4000" b="1" dirty="0"/>
            </a:br>
            <a:endParaRPr lang="en-US" sz="4000" dirty="0">
              <a:solidFill>
                <a:schemeClr val="bg1"/>
              </a:solidFill>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638175" y="704850"/>
            <a:ext cx="11125200" cy="5867400"/>
          </a:xfrm>
        </p:spPr>
        <p:txBody>
          <a:bodyPr anchor="t">
            <a:normAutofit fontScale="92500" lnSpcReduction="20000"/>
          </a:bodyPr>
          <a:lstStyle/>
          <a:p>
            <a:r>
              <a:rPr lang="en-US" b="1" dirty="0">
                <a:solidFill>
                  <a:schemeClr val="bg1"/>
                </a:solidFill>
                <a:effectLst>
                  <a:outerShdw blurRad="38100" dist="38100" dir="2700000" algn="tl">
                    <a:srgbClr val="000000">
                      <a:alpha val="43137"/>
                    </a:srgbClr>
                  </a:outerShdw>
                </a:effectLst>
              </a:rPr>
              <a:t>Romans 12:21 New King James Version (NKJV)  "Do not be overcome by evil, but overcome evil with good.</a:t>
            </a:r>
          </a:p>
          <a:p>
            <a:r>
              <a:rPr lang="en-US" b="1" dirty="0">
                <a:solidFill>
                  <a:schemeClr val="bg1"/>
                </a:solidFill>
                <a:effectLst>
                  <a:outerShdw blurRad="38100" dist="38100" dir="2700000" algn="tl">
                    <a:srgbClr val="000000">
                      <a:alpha val="43137"/>
                    </a:srgbClr>
                  </a:outerShdw>
                </a:effectLst>
              </a:rPr>
              <a:t>"Romans 8:37 English Standard Version (ESV)" No, in all these things we are more than conquerors through him who loved us.</a:t>
            </a:r>
          </a:p>
          <a:p>
            <a:r>
              <a:rPr lang="en-US" b="1" dirty="0">
                <a:solidFill>
                  <a:schemeClr val="bg1"/>
                </a:solidFill>
                <a:effectLst>
                  <a:outerShdw blurRad="38100" dist="38100" dir="2700000" algn="tl">
                    <a:srgbClr val="000000">
                      <a:alpha val="43137"/>
                    </a:srgbClr>
                  </a:outerShdw>
                </a:effectLst>
              </a:rPr>
              <a:t>"1 John 5:4 English Standard Version (ESV) "For everyone who has been born of God overcomes the world. And this is the victory that has overcome the world—our faith.</a:t>
            </a:r>
          </a:p>
          <a:p>
            <a:r>
              <a:rPr lang="en-US" b="1" dirty="0">
                <a:solidFill>
                  <a:schemeClr val="bg1"/>
                </a:solidFill>
                <a:effectLst>
                  <a:outerShdw blurRad="38100" dist="38100" dir="2700000" algn="tl">
                    <a:srgbClr val="000000">
                      <a:alpha val="43137"/>
                    </a:srgbClr>
                  </a:outerShdw>
                </a:effectLst>
              </a:rPr>
              <a:t>"Revelation 12:10-11 English Standard Version (ESV) " And I heard a loud voice in heaven, saying, “Now the salvation and the power and the kingdom of our God and the authority of his Christ have come, for the accuser of our brothers has been thrown down, who accuses them day and night before our God.  And they have conquered him by the blood of the Lamb and by the word of their testimony, for they loved not their lives even unto death."</a:t>
            </a:r>
          </a:p>
        </p:txBody>
      </p:sp>
    </p:spTree>
    <p:extLst>
      <p:ext uri="{BB962C8B-B14F-4D97-AF65-F5344CB8AC3E}">
        <p14:creationId xmlns:p14="http://schemas.microsoft.com/office/powerpoint/2010/main" val="216844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mute="1">
                <p:cTn id="23" repeatCount="indefinite" fill="hold" display="0">
                  <p:stCondLst>
                    <p:cond delay="indefinite"/>
                  </p:stCondLst>
                </p:cTn>
                <p:tgtEl>
                  <p:spTgt spid="4"/>
                </p:tgtEl>
              </p:cMediaNode>
            </p:video>
          </p:childTnLst>
        </p:cTn>
      </p:par>
    </p:tnLst>
    <p:bldLst>
      <p:bldP spid="3" grpId="0" build="p"/>
    </p:bldLst>
  </p:timing>
</p:sld>
</file>

<file path=ppt/theme/theme1.xml><?xml version="1.0" encoding="utf-8"?>
<a:theme xmlns:a="http://schemas.openxmlformats.org/drawingml/2006/main" name="AccentBoxVTI">
  <a:themeElements>
    <a:clrScheme name="AnalogousFromLightSeedRightStep">
      <a:dk1>
        <a:srgbClr val="000000"/>
      </a:dk1>
      <a:lt1>
        <a:srgbClr val="FFFFFF"/>
      </a:lt1>
      <a:dk2>
        <a:srgbClr val="242B41"/>
      </a:dk2>
      <a:lt2>
        <a:srgbClr val="E8E2E2"/>
      </a:lt2>
      <a:accent1>
        <a:srgbClr val="7DAAA7"/>
      </a:accent1>
      <a:accent2>
        <a:srgbClr val="7CA5BD"/>
      </a:accent2>
      <a:accent3>
        <a:srgbClr val="949FC9"/>
      </a:accent3>
      <a:accent4>
        <a:srgbClr val="887CBD"/>
      </a:accent4>
      <a:accent5>
        <a:srgbClr val="B494C9"/>
      </a:accent5>
      <a:accent6>
        <a:srgbClr val="BD7CBB"/>
      </a:accent6>
      <a:hlink>
        <a:srgbClr val="AE696D"/>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95</TotalTime>
  <Words>627</Words>
  <Application>Microsoft Office PowerPoint</Application>
  <PresentationFormat>Widescreen</PresentationFormat>
  <Paragraphs>37</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Avenir Next LT Pro</vt:lpstr>
      <vt:lpstr>Calibri</vt:lpstr>
      <vt:lpstr>AccentBoxVTI</vt:lpstr>
      <vt:lpstr>Overcome evil with good </vt:lpstr>
      <vt:lpstr>I. Conquer with God’s Word  </vt:lpstr>
      <vt:lpstr>II. Digest God’s Word </vt:lpstr>
      <vt:lpstr> III. Delight in God’s Word</vt:lpstr>
      <vt:lpstr> IV. Depend on God’s Word</vt:lpstr>
      <vt:lpstr>V. 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Overcome evil with good</dc:title>
  <dc:creator>Ronald Powell</dc:creator>
  <cp:lastModifiedBy>Ronald Powell</cp:lastModifiedBy>
  <cp:revision>7</cp:revision>
  <dcterms:created xsi:type="dcterms:W3CDTF">2020-06-05T18:48:11Z</dcterms:created>
  <dcterms:modified xsi:type="dcterms:W3CDTF">2020-06-05T20:23:40Z</dcterms:modified>
</cp:coreProperties>
</file>