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7" r:id="rId3"/>
    <p:sldId id="304" r:id="rId4"/>
    <p:sldId id="297" r:id="rId5"/>
    <p:sldId id="298" r:id="rId6"/>
    <p:sldId id="299" r:id="rId7"/>
    <p:sldId id="300" r:id="rId8"/>
    <p:sldId id="301" r:id="rId9"/>
    <p:sldId id="302" r:id="rId10"/>
    <p:sldId id="306" r:id="rId11"/>
    <p:sldId id="305" r:id="rId12"/>
    <p:sldId id="307" r:id="rId13"/>
    <p:sldId id="303" r:id="rId14"/>
    <p:sldId id="2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01" d="100"/>
          <a:sy n="101" d="100"/>
        </p:scale>
        <p:origin x="114"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6/11/2020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029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6/11/2020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40876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6/11/2020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8094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6/11/2020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2223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6/11/2020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890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6/11/2020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3893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6/11/2020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99596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6/11/2020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38214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6/11/2020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39718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6/11/2020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7950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6/11/2020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5464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6/11/2020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79347985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jpeg"/><Relationship Id="rId5" Type="http://schemas.openxmlformats.org/officeDocument/2006/relationships/hyperlink" Target="https://www.crosswindsinternational.org/wp-content/uploads/2020/06/image_64834411.jpg"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hyperlink" Target="https://biblia.com/bible/esv/Eph.%203.17-18"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CF6ECE-0A4D-4EC7-8B38-E5061A572B7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lum bright="-69000" contrast="58000"/>
          </a:blip>
          <a:srcRect t="284" r="-1" b="-1"/>
          <a:stretch/>
        </p:blipFill>
        <p:spPr>
          <a:xfrm>
            <a:off x="20" y="0"/>
            <a:ext cx="12191980" cy="6857990"/>
          </a:xfrm>
          <a:prstGeom prst="rect">
            <a:avLst/>
          </a:prstGeom>
        </p:spPr>
      </p:pic>
      <p:sp>
        <p:nvSpPr>
          <p:cNvPr id="2" name="Title 1">
            <a:extLst>
              <a:ext uri="{FF2B5EF4-FFF2-40B4-BE49-F238E27FC236}">
                <a16:creationId xmlns:a16="http://schemas.microsoft.com/office/drawing/2014/main" id="{3B7A15E2-4E92-4C04-B77A-3EF7CAE0944D}"/>
              </a:ext>
            </a:extLst>
          </p:cNvPr>
          <p:cNvSpPr>
            <a:spLocks noGrp="1"/>
          </p:cNvSpPr>
          <p:nvPr>
            <p:ph type="ctrTitle"/>
          </p:nvPr>
        </p:nvSpPr>
        <p:spPr/>
        <p:txBody>
          <a:bodyPr anchor="b">
            <a:normAutofit fontScale="90000"/>
          </a:bodyPr>
          <a:lstStyle/>
          <a:p>
            <a:pPr algn="ctr"/>
            <a:r>
              <a:rPr lang="en-US" b="1" dirty="0">
                <a:solidFill>
                  <a:schemeClr val="bg1"/>
                </a:solidFill>
                <a:effectLst>
                  <a:outerShdw blurRad="38100" dist="38100" dir="2700000" algn="tl">
                    <a:srgbClr val="000000">
                      <a:alpha val="43137"/>
                    </a:srgbClr>
                  </a:outerShdw>
                </a:effectLst>
              </a:rPr>
              <a:t>The Dynamics of Genuine Love </a:t>
            </a:r>
            <a:br>
              <a:rPr lang="en-US" b="1" dirty="0">
                <a:solidFill>
                  <a:schemeClr val="bg1"/>
                </a:solidFill>
                <a:effectLst>
                  <a:outerShdw blurRad="38100" dist="38100" dir="2700000" algn="tl">
                    <a:srgbClr val="000000">
                      <a:alpha val="43137"/>
                    </a:srgbClr>
                  </a:outerShdw>
                </a:effectLst>
              </a:rPr>
            </a:br>
            <a:br>
              <a:rPr lang="en-US" sz="4000" b="1" dirty="0">
                <a:solidFill>
                  <a:schemeClr val="bg1"/>
                </a:solidFill>
                <a:effectLst>
                  <a:outerShdw blurRad="38100" dist="38100" dir="2700000" algn="tl">
                    <a:srgbClr val="000000">
                      <a:alpha val="43137"/>
                    </a:srgbClr>
                  </a:outerShdw>
                </a:effectLst>
              </a:rPr>
            </a:br>
            <a:endParaRPr lang="en-US" sz="4000" b="1"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53554F5-A98E-4F28-9280-0A7C12BBFD8A}"/>
              </a:ext>
            </a:extLst>
          </p:cNvPr>
          <p:cNvSpPr>
            <a:spLocks noGrp="1"/>
          </p:cNvSpPr>
          <p:nvPr>
            <p:ph type="subTitle" idx="1"/>
          </p:nvPr>
        </p:nvSpPr>
        <p:spPr/>
        <p:txBody>
          <a:bodyPr anchor="t">
            <a:normAutofit/>
          </a:bodyPr>
          <a:lstStyle/>
          <a:p>
            <a:pPr algn="ctr"/>
            <a:r>
              <a:rPr lang="en-US" sz="3200" b="1" dirty="0">
                <a:solidFill>
                  <a:schemeClr val="bg1"/>
                </a:solidFill>
              </a:rPr>
              <a:t>With Bishop Ronald K. Powell</a:t>
            </a:r>
          </a:p>
        </p:txBody>
      </p:sp>
    </p:spTree>
    <p:extLst>
      <p:ext uri="{BB962C8B-B14F-4D97-AF65-F5344CB8AC3E}">
        <p14:creationId xmlns:p14="http://schemas.microsoft.com/office/powerpoint/2010/main" val="47928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CF6ECE-0A4D-4EC7-8B38-E5061A572B7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lum bright="-81000" contrast="85000"/>
          </a:blip>
          <a:srcRect t="284" r="-1" b="-1"/>
          <a:stretch/>
        </p:blipFill>
        <p:spPr>
          <a:xfrm>
            <a:off x="20" y="0"/>
            <a:ext cx="12191980" cy="6857990"/>
          </a:xfrm>
          <a:prstGeom prst="rect">
            <a:avLst/>
          </a:prstGeom>
        </p:spPr>
      </p:pic>
      <p:sp>
        <p:nvSpPr>
          <p:cNvPr id="2" name="Title 1">
            <a:extLst>
              <a:ext uri="{FF2B5EF4-FFF2-40B4-BE49-F238E27FC236}">
                <a16:creationId xmlns:a16="http://schemas.microsoft.com/office/drawing/2014/main" id="{3B7A15E2-4E92-4C04-B77A-3EF7CAE0944D}"/>
              </a:ext>
            </a:extLst>
          </p:cNvPr>
          <p:cNvSpPr>
            <a:spLocks noGrp="1"/>
          </p:cNvSpPr>
          <p:nvPr>
            <p:ph type="title"/>
          </p:nvPr>
        </p:nvSpPr>
        <p:spPr>
          <a:xfrm>
            <a:off x="1115568" y="548640"/>
            <a:ext cx="10168128" cy="1470660"/>
          </a:xfrm>
        </p:spPr>
        <p:txBody>
          <a:bodyPr anchor="b">
            <a:normAutofit fontScale="90000"/>
          </a:bodyPr>
          <a:lstStyle/>
          <a:p>
            <a:pPr algn="ctr"/>
            <a:r>
              <a:rPr lang="en-US" b="1" dirty="0">
                <a:solidFill>
                  <a:schemeClr val="bg1"/>
                </a:solidFill>
                <a:effectLst>
                  <a:outerShdw blurRad="38100" dist="38100" dir="2700000" algn="tl">
                    <a:srgbClr val="000000">
                      <a:alpha val="43137"/>
                    </a:srgbClr>
                  </a:outerShdw>
                </a:effectLst>
              </a:rPr>
              <a:t>“God so loved the world” (John 3:16).</a:t>
            </a:r>
            <a:br>
              <a:rPr lang="en-US" b="1" dirty="0">
                <a:solidFill>
                  <a:schemeClr val="bg1"/>
                </a:solidFill>
                <a:effectLst>
                  <a:outerShdw blurRad="38100" dist="38100" dir="2700000" algn="tl">
                    <a:srgbClr val="000000">
                      <a:alpha val="43137"/>
                    </a:srgbClr>
                  </a:outerShdw>
                </a:effectLst>
              </a:rPr>
            </a:br>
            <a:br>
              <a:rPr lang="en-US" sz="4000" b="1" dirty="0">
                <a:solidFill>
                  <a:schemeClr val="bg1"/>
                </a:solidFill>
                <a:effectLst>
                  <a:outerShdw blurRad="38100" dist="38100" dir="2700000" algn="tl">
                    <a:srgbClr val="000000">
                      <a:alpha val="43137"/>
                    </a:srgbClr>
                  </a:outerShdw>
                </a:effectLst>
              </a:rPr>
            </a:br>
            <a:endParaRPr lang="en-US" sz="4000" b="1"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53554F5-A98E-4F28-9280-0A7C12BBFD8A}"/>
              </a:ext>
            </a:extLst>
          </p:cNvPr>
          <p:cNvSpPr>
            <a:spLocks noGrp="1"/>
          </p:cNvSpPr>
          <p:nvPr>
            <p:ph idx="1"/>
          </p:nvPr>
        </p:nvSpPr>
        <p:spPr>
          <a:xfrm>
            <a:off x="1115568" y="1543050"/>
            <a:ext cx="10168128" cy="4629150"/>
          </a:xfrm>
        </p:spPr>
        <p:txBody>
          <a:bodyPr anchor="t">
            <a:normAutofit fontScale="77500" lnSpcReduction="20000"/>
          </a:bodyPr>
          <a:lstStyle/>
          <a:p>
            <a:r>
              <a:rPr lang="en-US" sz="3200" b="1" dirty="0">
                <a:solidFill>
                  <a:schemeClr val="bg1"/>
                </a:solidFill>
              </a:rPr>
              <a:t>God’s love reaches into all the world. It touches young and old, the weak and strong, the great and small, and the rich and poor.</a:t>
            </a:r>
          </a:p>
          <a:p>
            <a:r>
              <a:rPr lang="en-US" sz="3200" b="1" dirty="0">
                <a:solidFill>
                  <a:schemeClr val="bg1"/>
                </a:solidFill>
              </a:rPr>
              <a:t>Every race, color, and creed is </a:t>
            </a:r>
            <a:r>
              <a:rPr lang="en-US" sz="3200" b="1" dirty="0" err="1">
                <a:solidFill>
                  <a:schemeClr val="bg1"/>
                </a:solidFill>
              </a:rPr>
              <a:t>included.The</a:t>
            </a:r>
            <a:r>
              <a:rPr lang="en-US" sz="3200" b="1" dirty="0">
                <a:solidFill>
                  <a:schemeClr val="bg1"/>
                </a:solidFill>
              </a:rPr>
              <a:t> love of many Christians is stymied because they are too busy with personal pursuits, or they are simply unconcerned about others.</a:t>
            </a:r>
          </a:p>
          <a:p>
            <a:r>
              <a:rPr lang="en-US" sz="3200" b="1" dirty="0">
                <a:solidFill>
                  <a:schemeClr val="bg1"/>
                </a:solidFill>
              </a:rPr>
              <a:t>Their love does not reach out to others as it should. </a:t>
            </a:r>
          </a:p>
          <a:p>
            <a:r>
              <a:rPr lang="en-US" sz="3200" b="1" dirty="0">
                <a:solidFill>
                  <a:schemeClr val="bg1"/>
                </a:solidFill>
              </a:rPr>
              <a:t>Our love may touch others when we give a smile, speak a kind or encouraging word, perform a good deed by assisting the less fortunate, or by sharing Christ with the unsaved.</a:t>
            </a:r>
          </a:p>
          <a:p>
            <a:endParaRPr lang="en-US" sz="3200" b="1" dirty="0">
              <a:solidFill>
                <a:schemeClr val="bg1"/>
              </a:solidFill>
            </a:endParaRPr>
          </a:p>
        </p:txBody>
      </p:sp>
    </p:spTree>
    <p:extLst>
      <p:ext uri="{BB962C8B-B14F-4D97-AF65-F5344CB8AC3E}">
        <p14:creationId xmlns:p14="http://schemas.microsoft.com/office/powerpoint/2010/main" val="91839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mute="1">
                <p:cTn id="23" repeatCount="indefinite" fill="hold" display="0">
                  <p:stCondLst>
                    <p:cond delay="indefinite"/>
                  </p:stCondLst>
                </p:cTn>
                <p:tgtEl>
                  <p:spTgt spid="4"/>
                </p:tgtEl>
              </p:cMediaNode>
            </p:video>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CF6ECE-0A4D-4EC7-8B38-E5061A572B7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lum bright="-81000" contrast="85000"/>
          </a:blip>
          <a:srcRect t="284" r="-1" b="-1"/>
          <a:stretch/>
        </p:blipFill>
        <p:spPr>
          <a:xfrm>
            <a:off x="-123806" y="0"/>
            <a:ext cx="12315805" cy="6857990"/>
          </a:xfrm>
          <a:prstGeom prst="rect">
            <a:avLst/>
          </a:prstGeom>
        </p:spPr>
      </p:pic>
      <p:sp>
        <p:nvSpPr>
          <p:cNvPr id="2" name="Title 1">
            <a:extLst>
              <a:ext uri="{FF2B5EF4-FFF2-40B4-BE49-F238E27FC236}">
                <a16:creationId xmlns:a16="http://schemas.microsoft.com/office/drawing/2014/main" id="{3B7A15E2-4E92-4C04-B77A-3EF7CAE0944D}"/>
              </a:ext>
            </a:extLst>
          </p:cNvPr>
          <p:cNvSpPr>
            <a:spLocks noGrp="1"/>
          </p:cNvSpPr>
          <p:nvPr>
            <p:ph type="title"/>
          </p:nvPr>
        </p:nvSpPr>
        <p:spPr/>
        <p:txBody>
          <a:bodyPr anchor="b">
            <a:normAutofit fontScale="90000"/>
          </a:bodyPr>
          <a:lstStyle/>
          <a:p>
            <a:pPr algn="ctr"/>
            <a:r>
              <a:rPr lang="en-US" b="1" dirty="0">
                <a:solidFill>
                  <a:schemeClr val="bg1"/>
                </a:solidFill>
                <a:effectLst>
                  <a:outerShdw blurRad="38100" dist="38100" dir="2700000" algn="tl">
                    <a:srgbClr val="000000">
                      <a:alpha val="43137"/>
                    </a:srgbClr>
                  </a:outerShdw>
                </a:effectLst>
              </a:rPr>
              <a:t>The Dynamics of Genuine Love </a:t>
            </a:r>
            <a:br>
              <a:rPr lang="en-US" b="1" dirty="0">
                <a:solidFill>
                  <a:schemeClr val="bg1"/>
                </a:solidFill>
                <a:effectLst>
                  <a:outerShdw blurRad="38100" dist="38100" dir="2700000" algn="tl">
                    <a:srgbClr val="000000">
                      <a:alpha val="43137"/>
                    </a:srgbClr>
                  </a:outerShdw>
                </a:effectLst>
              </a:rPr>
            </a:br>
            <a:br>
              <a:rPr lang="en-US" sz="4000" b="1" dirty="0">
                <a:solidFill>
                  <a:schemeClr val="bg1"/>
                </a:solidFill>
                <a:effectLst>
                  <a:outerShdw blurRad="38100" dist="38100" dir="2700000" algn="tl">
                    <a:srgbClr val="000000">
                      <a:alpha val="43137"/>
                    </a:srgbClr>
                  </a:outerShdw>
                </a:effectLst>
              </a:rPr>
            </a:br>
            <a:endParaRPr lang="en-US" sz="4000" b="1"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53554F5-A98E-4F28-9280-0A7C12BBFD8A}"/>
              </a:ext>
            </a:extLst>
          </p:cNvPr>
          <p:cNvSpPr>
            <a:spLocks noGrp="1"/>
          </p:cNvSpPr>
          <p:nvPr>
            <p:ph idx="1"/>
          </p:nvPr>
        </p:nvSpPr>
        <p:spPr/>
        <p:txBody>
          <a:bodyPr anchor="t">
            <a:normAutofit/>
          </a:bodyPr>
          <a:lstStyle/>
          <a:p>
            <a:r>
              <a:rPr lang="en-US" sz="3200" b="1" dirty="0">
                <a:solidFill>
                  <a:schemeClr val="bg1"/>
                </a:solidFill>
              </a:rPr>
              <a:t>“Go ye into all the world” (Mark 16:15).</a:t>
            </a:r>
          </a:p>
        </p:txBody>
      </p:sp>
    </p:spTree>
    <p:extLst>
      <p:ext uri="{BB962C8B-B14F-4D97-AF65-F5344CB8AC3E}">
        <p14:creationId xmlns:p14="http://schemas.microsoft.com/office/powerpoint/2010/main" val="306098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CF6ECE-0A4D-4EC7-8B38-E5061A572B7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lum bright="-63000" contrast="85000"/>
          </a:blip>
          <a:srcRect t="284" r="-1" b="-1"/>
          <a:stretch/>
        </p:blipFill>
        <p:spPr>
          <a:xfrm>
            <a:off x="123845" y="85725"/>
            <a:ext cx="12191980" cy="6857990"/>
          </a:xfrm>
          <a:prstGeom prst="rect">
            <a:avLst/>
          </a:prstGeom>
        </p:spPr>
      </p:pic>
      <p:sp>
        <p:nvSpPr>
          <p:cNvPr id="2" name="Title 1">
            <a:extLst>
              <a:ext uri="{FF2B5EF4-FFF2-40B4-BE49-F238E27FC236}">
                <a16:creationId xmlns:a16="http://schemas.microsoft.com/office/drawing/2014/main" id="{3B7A15E2-4E92-4C04-B77A-3EF7CAE0944D}"/>
              </a:ext>
            </a:extLst>
          </p:cNvPr>
          <p:cNvSpPr>
            <a:spLocks noGrp="1"/>
          </p:cNvSpPr>
          <p:nvPr>
            <p:ph type="title"/>
          </p:nvPr>
        </p:nvSpPr>
        <p:spPr>
          <a:xfrm>
            <a:off x="1115568" y="276225"/>
            <a:ext cx="10168128" cy="1819275"/>
          </a:xfrm>
        </p:spPr>
        <p:txBody>
          <a:bodyPr anchor="b">
            <a:normAutofit fontScale="90000"/>
          </a:bodyPr>
          <a:lstStyle/>
          <a:p>
            <a:pPr algn="ctr"/>
            <a:br>
              <a:rPr lang="en-US" b="1" dirty="0">
                <a:solidFill>
                  <a:schemeClr val="bg1"/>
                </a:solidFill>
                <a:effectLst>
                  <a:outerShdw blurRad="38100" dist="38100" dir="2700000" algn="tl">
                    <a:srgbClr val="000000">
                      <a:alpha val="43137"/>
                    </a:srgbClr>
                  </a:outerShdw>
                </a:effectLst>
              </a:rPr>
            </a:b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IV: Closing</a:t>
            </a:r>
            <a:br>
              <a:rPr lang="en-US" b="1" dirty="0">
                <a:solidFill>
                  <a:schemeClr val="bg1"/>
                </a:solidFill>
                <a:effectLst>
                  <a:outerShdw blurRad="38100" dist="38100" dir="2700000" algn="tl">
                    <a:srgbClr val="000000">
                      <a:alpha val="43137"/>
                    </a:srgbClr>
                  </a:outerShdw>
                </a:effectLst>
              </a:rPr>
            </a:br>
            <a:br>
              <a:rPr lang="en-US" sz="4000" b="1" dirty="0">
                <a:solidFill>
                  <a:schemeClr val="bg1"/>
                </a:solidFill>
                <a:effectLst>
                  <a:outerShdw blurRad="38100" dist="38100" dir="2700000" algn="tl">
                    <a:srgbClr val="000000">
                      <a:alpha val="43137"/>
                    </a:srgbClr>
                  </a:outerShdw>
                </a:effectLst>
              </a:rPr>
            </a:br>
            <a:endParaRPr lang="en-US" sz="4000" b="1"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53554F5-A98E-4F28-9280-0A7C12BBFD8A}"/>
              </a:ext>
            </a:extLst>
          </p:cNvPr>
          <p:cNvSpPr>
            <a:spLocks noGrp="1"/>
          </p:cNvSpPr>
          <p:nvPr>
            <p:ph idx="1"/>
          </p:nvPr>
        </p:nvSpPr>
        <p:spPr>
          <a:xfrm>
            <a:off x="1115568" y="1657350"/>
            <a:ext cx="10168128" cy="3686175"/>
          </a:xfrm>
        </p:spPr>
        <p:txBody>
          <a:bodyPr anchor="t">
            <a:normAutofit/>
          </a:bodyPr>
          <a:lstStyle/>
          <a:p>
            <a:pPr algn="ctr"/>
            <a:endParaRPr lang="en-US" sz="3200" b="1" dirty="0">
              <a:solidFill>
                <a:schemeClr val="bg1"/>
              </a:solidFill>
            </a:endParaRPr>
          </a:p>
        </p:txBody>
      </p:sp>
      <p:pic>
        <p:nvPicPr>
          <p:cNvPr id="3074" name="Picture 2">
            <a:hlinkClick r:id="rId5"/>
            <a:extLst>
              <a:ext uri="{FF2B5EF4-FFF2-40B4-BE49-F238E27FC236}">
                <a16:creationId xmlns:a16="http://schemas.microsoft.com/office/drawing/2014/main" id="{014E54EA-56F3-46CF-97A4-C514CB722C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1" y="1781175"/>
            <a:ext cx="7324724"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98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CF6ECE-0A4D-4EC7-8B38-E5061A572B7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lum bright="-63000" contrast="85000"/>
          </a:blip>
          <a:srcRect t="284" r="-1" b="-1"/>
          <a:stretch/>
        </p:blipFill>
        <p:spPr>
          <a:xfrm>
            <a:off x="-76181" y="0"/>
            <a:ext cx="12411055" cy="6857990"/>
          </a:xfrm>
          <a:prstGeom prst="rect">
            <a:avLst/>
          </a:prstGeom>
        </p:spPr>
      </p:pic>
      <p:sp>
        <p:nvSpPr>
          <p:cNvPr id="2" name="Title 1">
            <a:extLst>
              <a:ext uri="{FF2B5EF4-FFF2-40B4-BE49-F238E27FC236}">
                <a16:creationId xmlns:a16="http://schemas.microsoft.com/office/drawing/2014/main" id="{3B7A15E2-4E92-4C04-B77A-3EF7CAE0944D}"/>
              </a:ext>
            </a:extLst>
          </p:cNvPr>
          <p:cNvSpPr>
            <a:spLocks noGrp="1"/>
          </p:cNvSpPr>
          <p:nvPr>
            <p:ph type="title"/>
          </p:nvPr>
        </p:nvSpPr>
        <p:spPr>
          <a:xfrm>
            <a:off x="1115568" y="180975"/>
            <a:ext cx="10168128" cy="1933575"/>
          </a:xfrm>
        </p:spPr>
        <p:txBody>
          <a:bodyPr anchor="b">
            <a:normAutofit/>
          </a:bodyPr>
          <a:lstStyle/>
          <a:p>
            <a:pPr algn="ctr"/>
            <a:r>
              <a:rPr lang="en-US" b="1" dirty="0">
                <a:solidFill>
                  <a:schemeClr val="bg1"/>
                </a:solidFill>
                <a:effectLst>
                  <a:outerShdw blurRad="38100" dist="38100" dir="2700000" algn="tl">
                    <a:srgbClr val="000000">
                      <a:alpha val="43137"/>
                    </a:srgbClr>
                  </a:outerShdw>
                </a:effectLst>
              </a:rPr>
              <a:t>Romans 13:8-13 Living Bible (TLB)</a:t>
            </a:r>
            <a:br>
              <a:rPr lang="en-US" b="1" dirty="0">
                <a:solidFill>
                  <a:schemeClr val="bg1"/>
                </a:solidFill>
                <a:effectLst>
                  <a:outerShdw blurRad="38100" dist="38100" dir="2700000" algn="tl">
                    <a:srgbClr val="000000">
                      <a:alpha val="43137"/>
                    </a:srgbClr>
                  </a:outerShdw>
                </a:effectLst>
              </a:rPr>
            </a:br>
            <a:br>
              <a:rPr lang="en-US" sz="4000" b="1" dirty="0">
                <a:solidFill>
                  <a:schemeClr val="bg1"/>
                </a:solidFill>
                <a:effectLst>
                  <a:outerShdw blurRad="38100" dist="38100" dir="2700000" algn="tl">
                    <a:srgbClr val="000000">
                      <a:alpha val="43137"/>
                    </a:srgbClr>
                  </a:outerShdw>
                </a:effectLst>
              </a:rPr>
            </a:br>
            <a:endParaRPr lang="en-US" sz="4000" b="1"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53554F5-A98E-4F28-9280-0A7C12BBFD8A}"/>
              </a:ext>
            </a:extLst>
          </p:cNvPr>
          <p:cNvSpPr>
            <a:spLocks noGrp="1"/>
          </p:cNvSpPr>
          <p:nvPr>
            <p:ph idx="1"/>
          </p:nvPr>
        </p:nvSpPr>
        <p:spPr>
          <a:xfrm>
            <a:off x="542925" y="1219200"/>
            <a:ext cx="11058525" cy="5457825"/>
          </a:xfrm>
        </p:spPr>
        <p:txBody>
          <a:bodyPr anchor="t">
            <a:normAutofit fontScale="92500" lnSpcReduction="10000"/>
          </a:bodyPr>
          <a:lstStyle/>
          <a:p>
            <a:r>
              <a:rPr lang="en-US" sz="2400" b="1" dirty="0">
                <a:solidFill>
                  <a:schemeClr val="bg1"/>
                </a:solidFill>
              </a:rPr>
              <a:t>8 Pay all your debts except the debt of love for others—never finish paying that! For if you love them, you will be obeying all of God’s laws, fulfilling all his requirements. 9 If you love your neighbor as much as you love yourself you will not want to harm or cheat him, or kill him or steal from him. And you won’t sin with his wife or want what is his, or do anything else the Ten Commandments say is wrong. All ten are wrapped up in this one, to love your neighbor as you love yourself. 10 Love does no wrong to anyone. That’s why it fully satisfies all of God’s requirements. It is the only law you need.11 Another reason for right living is this: you know how late it is; time is running out. Wake up, for the coming of the Lord is nearer now than when we first believed. 12-13 The night is far gone, the day of his return will soon be here. So quit the evil deeds of darkness and put on the armor of right living, as we who live in the daylight should! Be decent and true in everything you do so that all can approve your behavior. Don’t spend your time in wild parties and getting drunk or in adultery and lust or fighting or jealousy.</a:t>
            </a:r>
          </a:p>
        </p:txBody>
      </p:sp>
    </p:spTree>
    <p:extLst>
      <p:ext uri="{BB962C8B-B14F-4D97-AF65-F5344CB8AC3E}">
        <p14:creationId xmlns:p14="http://schemas.microsoft.com/office/powerpoint/2010/main" val="334797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CF6ECE-0A4D-4EC7-8B38-E5061A572B7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lum bright="-81000" contrast="85000"/>
          </a:blip>
          <a:srcRect t="284" r="-1" b="-1"/>
          <a:stretch/>
        </p:blipFill>
        <p:spPr>
          <a:xfrm>
            <a:off x="0" y="0"/>
            <a:ext cx="12191980" cy="6857990"/>
          </a:xfrm>
          <a:prstGeom prst="rect">
            <a:avLst/>
          </a:prstGeom>
        </p:spPr>
      </p:pic>
      <p:sp>
        <p:nvSpPr>
          <p:cNvPr id="2" name="Title 1">
            <a:extLst>
              <a:ext uri="{FF2B5EF4-FFF2-40B4-BE49-F238E27FC236}">
                <a16:creationId xmlns:a16="http://schemas.microsoft.com/office/drawing/2014/main" id="{3B7A15E2-4E92-4C04-B77A-3EF7CAE0944D}"/>
              </a:ext>
            </a:extLst>
          </p:cNvPr>
          <p:cNvSpPr>
            <a:spLocks noGrp="1"/>
          </p:cNvSpPr>
          <p:nvPr>
            <p:ph type="title"/>
          </p:nvPr>
        </p:nvSpPr>
        <p:spPr>
          <a:xfrm>
            <a:off x="1115568" y="1028700"/>
            <a:ext cx="10168128" cy="1209674"/>
          </a:xfrm>
        </p:spPr>
        <p:txBody>
          <a:bodyPr anchor="b">
            <a:normAutofit fontScale="90000"/>
          </a:bodyPr>
          <a:lstStyle/>
          <a:p>
            <a:pPr algn="ctr"/>
            <a:br>
              <a:rPr lang="en-US" b="1" dirty="0">
                <a:solidFill>
                  <a:schemeClr val="bg1"/>
                </a:solidFill>
                <a:effectLst>
                  <a:outerShdw blurRad="38100" dist="38100" dir="2700000" algn="tl">
                    <a:srgbClr val="000000">
                      <a:alpha val="43137"/>
                    </a:srgbClr>
                  </a:outerShdw>
                </a:effectLst>
              </a:rPr>
            </a:b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The Dynamics of Genuine Love </a:t>
            </a:r>
            <a:br>
              <a:rPr lang="en-US" b="1" dirty="0">
                <a:solidFill>
                  <a:schemeClr val="bg1"/>
                </a:solidFill>
                <a:effectLst>
                  <a:outerShdw blurRad="38100" dist="38100" dir="2700000" algn="tl">
                    <a:srgbClr val="000000">
                      <a:alpha val="43137"/>
                    </a:srgbClr>
                  </a:outerShdw>
                </a:effectLst>
              </a:rPr>
            </a:br>
            <a:br>
              <a:rPr lang="en-US" sz="4000" b="1" dirty="0">
                <a:solidFill>
                  <a:schemeClr val="bg1"/>
                </a:solidFill>
                <a:effectLst>
                  <a:outerShdw blurRad="38100" dist="38100" dir="2700000" algn="tl">
                    <a:srgbClr val="000000">
                      <a:alpha val="43137"/>
                    </a:srgbClr>
                  </a:outerShdw>
                </a:effectLst>
              </a:rPr>
            </a:br>
            <a:endParaRPr lang="en-US" sz="4000" b="1"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53554F5-A98E-4F28-9280-0A7C12BBFD8A}"/>
              </a:ext>
            </a:extLst>
          </p:cNvPr>
          <p:cNvSpPr>
            <a:spLocks noGrp="1"/>
          </p:cNvSpPr>
          <p:nvPr>
            <p:ph idx="1"/>
          </p:nvPr>
        </p:nvSpPr>
        <p:spPr/>
        <p:txBody>
          <a:bodyPr anchor="t">
            <a:normAutofit/>
          </a:bodyPr>
          <a:lstStyle/>
          <a:p>
            <a:pPr algn="ctr"/>
            <a:r>
              <a:rPr lang="en-US" sz="3200" b="1" dirty="0">
                <a:solidFill>
                  <a:schemeClr val="bg1"/>
                </a:solidFill>
              </a:rPr>
              <a:t>With Bishop Ronald K. Powell</a:t>
            </a:r>
          </a:p>
        </p:txBody>
      </p:sp>
    </p:spTree>
    <p:extLst>
      <p:ext uri="{BB962C8B-B14F-4D97-AF65-F5344CB8AC3E}">
        <p14:creationId xmlns:p14="http://schemas.microsoft.com/office/powerpoint/2010/main" val="355605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CF6ECE-0A4D-4EC7-8B38-E5061A572B7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lum bright="-73000" contrast="85000"/>
          </a:blip>
          <a:srcRect t="284" r="-1" b="-1"/>
          <a:stretch/>
        </p:blipFill>
        <p:spPr>
          <a:xfrm>
            <a:off x="-142856" y="-295266"/>
            <a:ext cx="12334855" cy="7153265"/>
          </a:xfrm>
          <a:prstGeom prst="rect">
            <a:avLst/>
          </a:prstGeom>
        </p:spPr>
      </p:pic>
      <p:sp>
        <p:nvSpPr>
          <p:cNvPr id="2" name="Title 1">
            <a:extLst>
              <a:ext uri="{FF2B5EF4-FFF2-40B4-BE49-F238E27FC236}">
                <a16:creationId xmlns:a16="http://schemas.microsoft.com/office/drawing/2014/main" id="{3B7A15E2-4E92-4C04-B77A-3EF7CAE0944D}"/>
              </a:ext>
            </a:extLst>
          </p:cNvPr>
          <p:cNvSpPr>
            <a:spLocks noGrp="1"/>
          </p:cNvSpPr>
          <p:nvPr>
            <p:ph type="title"/>
          </p:nvPr>
        </p:nvSpPr>
        <p:spPr/>
        <p:txBody>
          <a:bodyPr anchor="b">
            <a:normAutofit fontScale="90000"/>
          </a:bodyPr>
          <a:lstStyle/>
          <a:p>
            <a:r>
              <a:rPr lang="en-US" b="1" dirty="0">
                <a:solidFill>
                  <a:schemeClr val="bg1"/>
                </a:solidFill>
                <a:effectLst>
                  <a:outerShdw blurRad="38100" dist="38100" dir="2700000" algn="tl">
                    <a:srgbClr val="000000">
                      <a:alpha val="43137"/>
                    </a:srgbClr>
                  </a:outerShdw>
                </a:effectLst>
              </a:rPr>
              <a:t>Christians can increase in love by considering:</a:t>
            </a:r>
          </a:p>
        </p:txBody>
      </p:sp>
      <p:sp>
        <p:nvSpPr>
          <p:cNvPr id="7" name="Title 1">
            <a:extLst>
              <a:ext uri="{FF2B5EF4-FFF2-40B4-BE49-F238E27FC236}">
                <a16:creationId xmlns:a16="http://schemas.microsoft.com/office/drawing/2014/main" id="{6B866469-0B9C-4E23-A021-1F07FF2AFE00}"/>
              </a:ext>
            </a:extLst>
          </p:cNvPr>
          <p:cNvSpPr>
            <a:spLocks noGrp="1"/>
          </p:cNvSpPr>
          <p:nvPr>
            <p:ph idx="1"/>
          </p:nvPr>
        </p:nvSpPr>
        <p:spPr>
          <a:xfrm>
            <a:off x="1116013" y="1552576"/>
            <a:ext cx="10167937" cy="3114674"/>
          </a:xfrm>
        </p:spPr>
        <p:txBody>
          <a:bodyPr anchor="b">
            <a:normAutofit fontScale="97500"/>
          </a:bodyPr>
          <a:lstStyle/>
          <a:p>
            <a:pPr marL="0" indent="0">
              <a:buNone/>
            </a:pPr>
            <a:r>
              <a:rPr lang="en-US" dirty="0">
                <a:solidFill>
                  <a:schemeClr val="bg1"/>
                </a:solidFill>
              </a:rPr>
              <a:t>“</a:t>
            </a:r>
            <a:r>
              <a:rPr lang="en-US" b="1" dirty="0">
                <a:solidFill>
                  <a:schemeClr val="bg1"/>
                </a:solidFill>
              </a:rPr>
              <a:t>And I pray that you, being rooted and established in love, may have power . . . to grasp how wide and long and high and deep is the love of Christ</a:t>
            </a:r>
            <a:r>
              <a:rPr lang="en-US" dirty="0">
                <a:solidFill>
                  <a:schemeClr val="bg1"/>
                </a:solidFill>
              </a:rPr>
              <a:t>” (</a:t>
            </a:r>
            <a:r>
              <a:rPr lang="en-US" b="1" dirty="0">
                <a:solidFill>
                  <a:schemeClr val="bg1"/>
                </a:solidFill>
                <a:hlinkClick r:id="rId5">
                  <a:extLst>
                    <a:ext uri="{A12FA001-AC4F-418D-AE19-62706E023703}">
                      <ahyp:hlinkClr xmlns:ahyp="http://schemas.microsoft.com/office/drawing/2018/hyperlinkcolor" val="tx"/>
                    </a:ext>
                  </a:extLst>
                </a:hlinkClick>
              </a:rPr>
              <a:t>Eph. 3:17-18</a:t>
            </a:r>
            <a:r>
              <a:rPr lang="en-US" b="1" dirty="0">
                <a:solidFill>
                  <a:schemeClr val="bg1"/>
                </a:solidFill>
              </a:rPr>
              <a:t> </a:t>
            </a:r>
            <a:r>
              <a:rPr lang="en-US" dirty="0">
                <a:solidFill>
                  <a:schemeClr val="bg1"/>
                </a:solidFill>
              </a:rPr>
              <a:t>).</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75217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CF6ECE-0A4D-4EC7-8B38-E5061A572B7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lum bright="-75000" contrast="79000"/>
          </a:blip>
          <a:srcRect t="284" r="-1" b="-1"/>
          <a:stretch/>
        </p:blipFill>
        <p:spPr>
          <a:xfrm>
            <a:off x="-114300" y="0"/>
            <a:ext cx="12306300" cy="7296140"/>
          </a:xfrm>
          <a:prstGeom prst="rect">
            <a:avLst/>
          </a:prstGeom>
        </p:spPr>
      </p:pic>
      <p:sp>
        <p:nvSpPr>
          <p:cNvPr id="2" name="Title 1">
            <a:extLst>
              <a:ext uri="{FF2B5EF4-FFF2-40B4-BE49-F238E27FC236}">
                <a16:creationId xmlns:a16="http://schemas.microsoft.com/office/drawing/2014/main" id="{3B7A15E2-4E92-4C04-B77A-3EF7CAE0944D}"/>
              </a:ext>
            </a:extLst>
          </p:cNvPr>
          <p:cNvSpPr>
            <a:spLocks noGrp="1"/>
          </p:cNvSpPr>
          <p:nvPr>
            <p:ph type="title"/>
          </p:nvPr>
        </p:nvSpPr>
        <p:spPr>
          <a:xfrm>
            <a:off x="1115568" y="1148715"/>
            <a:ext cx="10168128" cy="1022986"/>
          </a:xfrm>
        </p:spPr>
        <p:txBody>
          <a:bodyPr anchor="b">
            <a:normAutofit fontScale="90000"/>
          </a:bodyPr>
          <a:lstStyle/>
          <a:p>
            <a:pPr algn="ctr"/>
            <a:r>
              <a:rPr lang="en-US" b="1" dirty="0">
                <a:solidFill>
                  <a:schemeClr val="bg1"/>
                </a:solidFill>
                <a:effectLst>
                  <a:outerShdw blurRad="38100" dist="38100" dir="2700000" algn="tl">
                    <a:srgbClr val="000000">
                      <a:alpha val="43137"/>
                    </a:srgbClr>
                  </a:outerShdw>
                </a:effectLst>
              </a:rPr>
              <a:t>I. The Source of Love</a:t>
            </a:r>
            <a:br>
              <a:rPr lang="en-US" b="1" dirty="0">
                <a:solidFill>
                  <a:schemeClr val="bg1"/>
                </a:solidFill>
                <a:effectLst>
                  <a:outerShdw blurRad="38100" dist="38100" dir="2700000" algn="tl">
                    <a:srgbClr val="000000">
                      <a:alpha val="43137"/>
                    </a:srgbClr>
                  </a:outerShdw>
                </a:effectLst>
              </a:rPr>
            </a:br>
            <a:br>
              <a:rPr lang="en-US" sz="4000" b="1" dirty="0">
                <a:solidFill>
                  <a:schemeClr val="bg1"/>
                </a:solidFill>
                <a:effectLst>
                  <a:outerShdw blurRad="38100" dist="38100" dir="2700000" algn="tl">
                    <a:srgbClr val="000000">
                      <a:alpha val="43137"/>
                    </a:srgbClr>
                  </a:outerShdw>
                </a:effectLst>
              </a:rPr>
            </a:br>
            <a:endParaRPr lang="en-US" sz="4000" b="1"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53554F5-A98E-4F28-9280-0A7C12BBFD8A}"/>
              </a:ext>
            </a:extLst>
          </p:cNvPr>
          <p:cNvSpPr>
            <a:spLocks noGrp="1"/>
          </p:cNvSpPr>
          <p:nvPr>
            <p:ph idx="1"/>
          </p:nvPr>
        </p:nvSpPr>
        <p:spPr/>
        <p:txBody>
          <a:bodyPr anchor="t">
            <a:normAutofit/>
          </a:bodyPr>
          <a:lstStyle/>
          <a:p>
            <a:pPr algn="ctr"/>
            <a:r>
              <a:rPr lang="en-US" sz="3200" b="1" dirty="0">
                <a:solidFill>
                  <a:schemeClr val="bg1"/>
                </a:solidFill>
              </a:rPr>
              <a:t>“God is love” (1 John 4:8, 16).</a:t>
            </a:r>
          </a:p>
          <a:p>
            <a:pPr algn="ctr"/>
            <a:endParaRPr lang="en-US" sz="3200" b="1" dirty="0">
              <a:solidFill>
                <a:schemeClr val="bg1"/>
              </a:solidFill>
            </a:endParaRPr>
          </a:p>
        </p:txBody>
      </p:sp>
      <p:pic>
        <p:nvPicPr>
          <p:cNvPr id="5" name="Picture 4">
            <a:extLst>
              <a:ext uri="{FF2B5EF4-FFF2-40B4-BE49-F238E27FC236}">
                <a16:creationId xmlns:a16="http://schemas.microsoft.com/office/drawing/2014/main" id="{1E256BFE-66D9-4865-BD39-78AC14579F17}"/>
              </a:ext>
            </a:extLst>
          </p:cNvPr>
          <p:cNvPicPr>
            <a:picLocks noChangeAspect="1"/>
          </p:cNvPicPr>
          <p:nvPr/>
        </p:nvPicPr>
        <p:blipFill>
          <a:blip r:embed="rId5"/>
          <a:stretch>
            <a:fillRect/>
          </a:stretch>
        </p:blipFill>
        <p:spPr>
          <a:xfrm>
            <a:off x="3152775" y="3566160"/>
            <a:ext cx="6153150" cy="2301240"/>
          </a:xfrm>
          <a:prstGeom prst="rect">
            <a:avLst/>
          </a:prstGeom>
        </p:spPr>
      </p:pic>
    </p:spTree>
    <p:extLst>
      <p:ext uri="{BB962C8B-B14F-4D97-AF65-F5344CB8AC3E}">
        <p14:creationId xmlns:p14="http://schemas.microsoft.com/office/powerpoint/2010/main" val="230440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CF6ECE-0A4D-4EC7-8B38-E5061A572B7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lum bright="-66000" contrast="64000"/>
          </a:blip>
          <a:srcRect t="284" r="-1" b="-1"/>
          <a:stretch/>
        </p:blipFill>
        <p:spPr>
          <a:xfrm>
            <a:off x="-76181" y="0"/>
            <a:ext cx="12468205" cy="6857990"/>
          </a:xfrm>
          <a:prstGeom prst="rect">
            <a:avLst/>
          </a:prstGeom>
        </p:spPr>
      </p:pic>
      <p:sp>
        <p:nvSpPr>
          <p:cNvPr id="2" name="Title 1">
            <a:extLst>
              <a:ext uri="{FF2B5EF4-FFF2-40B4-BE49-F238E27FC236}">
                <a16:creationId xmlns:a16="http://schemas.microsoft.com/office/drawing/2014/main" id="{3B7A15E2-4E92-4C04-B77A-3EF7CAE0944D}"/>
              </a:ext>
            </a:extLst>
          </p:cNvPr>
          <p:cNvSpPr>
            <a:spLocks noGrp="1"/>
          </p:cNvSpPr>
          <p:nvPr>
            <p:ph type="title"/>
          </p:nvPr>
        </p:nvSpPr>
        <p:spPr/>
        <p:txBody>
          <a:bodyPr anchor="b">
            <a:normAutofit fontScale="90000"/>
          </a:bodyPr>
          <a:lstStyle/>
          <a:p>
            <a:pPr algn="ctr"/>
            <a:r>
              <a:rPr lang="en-US" b="1" dirty="0">
                <a:solidFill>
                  <a:schemeClr val="bg1"/>
                </a:solidFill>
                <a:effectLst>
                  <a:outerShdw blurRad="38100" dist="38100" dir="2700000" algn="tl">
                    <a:srgbClr val="000000">
                      <a:alpha val="43137"/>
                    </a:srgbClr>
                  </a:outerShdw>
                </a:effectLst>
              </a:rPr>
              <a:t>The Dynamics of Genuine Love </a:t>
            </a:r>
            <a:br>
              <a:rPr lang="en-US" b="1" dirty="0">
                <a:solidFill>
                  <a:schemeClr val="bg1"/>
                </a:solidFill>
                <a:effectLst>
                  <a:outerShdw blurRad="38100" dist="38100" dir="2700000" algn="tl">
                    <a:srgbClr val="000000">
                      <a:alpha val="43137"/>
                    </a:srgbClr>
                  </a:outerShdw>
                </a:effectLst>
              </a:rPr>
            </a:br>
            <a:br>
              <a:rPr lang="en-US" sz="4000" b="1" dirty="0">
                <a:solidFill>
                  <a:schemeClr val="bg1"/>
                </a:solidFill>
                <a:effectLst>
                  <a:outerShdw blurRad="38100" dist="38100" dir="2700000" algn="tl">
                    <a:srgbClr val="000000">
                      <a:alpha val="43137"/>
                    </a:srgbClr>
                  </a:outerShdw>
                </a:effectLst>
              </a:rPr>
            </a:br>
            <a:endParaRPr lang="en-US" sz="4000" b="1"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53554F5-A98E-4F28-9280-0A7C12BBFD8A}"/>
              </a:ext>
            </a:extLst>
          </p:cNvPr>
          <p:cNvSpPr>
            <a:spLocks noGrp="1"/>
          </p:cNvSpPr>
          <p:nvPr>
            <p:ph idx="1"/>
          </p:nvPr>
        </p:nvSpPr>
        <p:spPr>
          <a:xfrm>
            <a:off x="1115568" y="971551"/>
            <a:ext cx="10371582" cy="5467350"/>
          </a:xfrm>
        </p:spPr>
        <p:txBody>
          <a:bodyPr anchor="t">
            <a:normAutofit lnSpcReduction="10000"/>
          </a:bodyPr>
          <a:lstStyle/>
          <a:p>
            <a:r>
              <a:rPr lang="en-US" sz="3200" b="1" dirty="0">
                <a:solidFill>
                  <a:schemeClr val="bg1"/>
                </a:solidFill>
              </a:rPr>
              <a:t>Much of the so-called love talked about in today’s world is not true love at all.</a:t>
            </a:r>
          </a:p>
          <a:p>
            <a:r>
              <a:rPr lang="en-US" sz="3200" b="1" dirty="0">
                <a:solidFill>
                  <a:schemeClr val="bg1"/>
                </a:solidFill>
              </a:rPr>
              <a:t>God is the source of real and lasting love.</a:t>
            </a:r>
          </a:p>
          <a:p>
            <a:r>
              <a:rPr lang="en-US" sz="3200" b="1" dirty="0">
                <a:solidFill>
                  <a:schemeClr val="bg1"/>
                </a:solidFill>
              </a:rPr>
              <a:t>His love is pure and holy.</a:t>
            </a:r>
          </a:p>
          <a:p>
            <a:r>
              <a:rPr lang="en-US" sz="3200" b="1" dirty="0">
                <a:solidFill>
                  <a:schemeClr val="bg1"/>
                </a:solidFill>
              </a:rPr>
              <a:t>God is also the source of his Word.</a:t>
            </a:r>
          </a:p>
          <a:p>
            <a:r>
              <a:rPr lang="en-US" sz="3200" b="1" dirty="0">
                <a:solidFill>
                  <a:schemeClr val="bg1"/>
                </a:solidFill>
              </a:rPr>
              <a:t>He spoke his Word to faithful men who recorded it diligently. </a:t>
            </a:r>
          </a:p>
          <a:p>
            <a:r>
              <a:rPr lang="en-US" sz="3200" b="1" dirty="0">
                <a:solidFill>
                  <a:schemeClr val="bg1"/>
                </a:solidFill>
              </a:rPr>
              <a:t>“All scripture is given by inspiration of God” (2 Tim. 3:16).</a:t>
            </a:r>
          </a:p>
        </p:txBody>
      </p:sp>
    </p:spTree>
    <p:extLst>
      <p:ext uri="{BB962C8B-B14F-4D97-AF65-F5344CB8AC3E}">
        <p14:creationId xmlns:p14="http://schemas.microsoft.com/office/powerpoint/2010/main" val="323053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mute="1">
                <p:cTn id="31" repeatCount="indefinite" fill="hold" display="0">
                  <p:stCondLst>
                    <p:cond delay="indefinite"/>
                  </p:stCondLst>
                </p:cTn>
                <p:tgtEl>
                  <p:spTgt spid="4"/>
                </p:tgtEl>
              </p:cMediaNode>
            </p:video>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CF6ECE-0A4D-4EC7-8B38-E5061A572B7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lum bright="-78000" contrast="85000"/>
          </a:blip>
          <a:srcRect t="284" r="-1" b="-1"/>
          <a:stretch/>
        </p:blipFill>
        <p:spPr>
          <a:xfrm>
            <a:off x="0" y="0"/>
            <a:ext cx="12268200" cy="6857990"/>
          </a:xfrm>
          <a:prstGeom prst="rect">
            <a:avLst/>
          </a:prstGeom>
        </p:spPr>
      </p:pic>
      <p:sp>
        <p:nvSpPr>
          <p:cNvPr id="2" name="Title 1">
            <a:extLst>
              <a:ext uri="{FF2B5EF4-FFF2-40B4-BE49-F238E27FC236}">
                <a16:creationId xmlns:a16="http://schemas.microsoft.com/office/drawing/2014/main" id="{3B7A15E2-4E92-4C04-B77A-3EF7CAE0944D}"/>
              </a:ext>
            </a:extLst>
          </p:cNvPr>
          <p:cNvSpPr>
            <a:spLocks noGrp="1"/>
          </p:cNvSpPr>
          <p:nvPr>
            <p:ph type="title"/>
          </p:nvPr>
        </p:nvSpPr>
        <p:spPr/>
        <p:txBody>
          <a:bodyPr anchor="b">
            <a:normAutofit fontScale="90000"/>
          </a:bodyPr>
          <a:lstStyle/>
          <a:p>
            <a:r>
              <a:rPr lang="en-US" b="1" dirty="0">
                <a:solidFill>
                  <a:schemeClr val="bg1"/>
                </a:solidFill>
                <a:effectLst>
                  <a:outerShdw blurRad="38100" dist="38100" dir="2700000" algn="tl">
                    <a:srgbClr val="000000">
                      <a:alpha val="43137"/>
                    </a:srgbClr>
                  </a:outerShdw>
                </a:effectLst>
              </a:rPr>
              <a:t>God’s Word teaches us about God’s love.</a:t>
            </a:r>
            <a:br>
              <a:rPr lang="en-US" b="1" dirty="0">
                <a:solidFill>
                  <a:schemeClr val="bg1"/>
                </a:solidFill>
                <a:effectLst>
                  <a:outerShdw blurRad="38100" dist="38100" dir="2700000" algn="tl">
                    <a:srgbClr val="000000">
                      <a:alpha val="43137"/>
                    </a:srgbClr>
                  </a:outerShdw>
                </a:effectLst>
              </a:rPr>
            </a:br>
            <a:br>
              <a:rPr lang="en-US" sz="4000" b="1" dirty="0">
                <a:solidFill>
                  <a:schemeClr val="bg1"/>
                </a:solidFill>
                <a:effectLst>
                  <a:outerShdw blurRad="38100" dist="38100" dir="2700000" algn="tl">
                    <a:srgbClr val="000000">
                      <a:alpha val="43137"/>
                    </a:srgbClr>
                  </a:outerShdw>
                </a:effectLst>
              </a:rPr>
            </a:br>
            <a:endParaRPr lang="en-US" sz="4000" b="1"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53554F5-A98E-4F28-9280-0A7C12BBFD8A}"/>
              </a:ext>
            </a:extLst>
          </p:cNvPr>
          <p:cNvSpPr>
            <a:spLocks noGrp="1"/>
          </p:cNvSpPr>
          <p:nvPr>
            <p:ph idx="1"/>
          </p:nvPr>
        </p:nvSpPr>
        <p:spPr>
          <a:xfrm>
            <a:off x="1115568" y="1323975"/>
            <a:ext cx="10168128" cy="4848225"/>
          </a:xfrm>
        </p:spPr>
        <p:txBody>
          <a:bodyPr anchor="t">
            <a:normAutofit/>
          </a:bodyPr>
          <a:lstStyle/>
          <a:p>
            <a:r>
              <a:rPr lang="en-US" sz="3200" b="1" dirty="0">
                <a:solidFill>
                  <a:schemeClr val="bg1"/>
                </a:solidFill>
              </a:rPr>
              <a:t>“for his great love wherewith he loved us” </a:t>
            </a:r>
          </a:p>
          <a:p>
            <a:r>
              <a:rPr lang="en-US" sz="3200" b="1" dirty="0">
                <a:solidFill>
                  <a:schemeClr val="bg1"/>
                </a:solidFill>
              </a:rPr>
              <a:t>(Eph. 2:4).</a:t>
            </a:r>
          </a:p>
          <a:p>
            <a:endParaRPr lang="en-US" sz="3200" b="1" dirty="0">
              <a:solidFill>
                <a:schemeClr val="bg1"/>
              </a:solidFill>
            </a:endParaRPr>
          </a:p>
          <a:p>
            <a:r>
              <a:rPr lang="en-US" sz="3200" b="1" dirty="0">
                <a:solidFill>
                  <a:schemeClr val="bg1"/>
                </a:solidFill>
              </a:rPr>
              <a:t>It tells of the sacrifice of his own Son. </a:t>
            </a:r>
          </a:p>
          <a:p>
            <a:r>
              <a:rPr lang="en-US" sz="3200" b="1" dirty="0">
                <a:solidFill>
                  <a:schemeClr val="bg1"/>
                </a:solidFill>
              </a:rPr>
              <a:t>We can accept God’s love today through Jesus Christ.</a:t>
            </a:r>
          </a:p>
        </p:txBody>
      </p:sp>
    </p:spTree>
    <p:extLst>
      <p:ext uri="{BB962C8B-B14F-4D97-AF65-F5344CB8AC3E}">
        <p14:creationId xmlns:p14="http://schemas.microsoft.com/office/powerpoint/2010/main" val="147244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CF6ECE-0A4D-4EC7-8B38-E5061A572B7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lum bright="-81000" contrast="85000"/>
          </a:blip>
          <a:srcRect t="284" r="-1" b="-1"/>
          <a:stretch/>
        </p:blipFill>
        <p:spPr>
          <a:xfrm>
            <a:off x="-76180" y="0"/>
            <a:ext cx="12191980" cy="6857990"/>
          </a:xfrm>
          <a:prstGeom prst="rect">
            <a:avLst/>
          </a:prstGeom>
        </p:spPr>
      </p:pic>
      <p:sp>
        <p:nvSpPr>
          <p:cNvPr id="2" name="Title 1">
            <a:extLst>
              <a:ext uri="{FF2B5EF4-FFF2-40B4-BE49-F238E27FC236}">
                <a16:creationId xmlns:a16="http://schemas.microsoft.com/office/drawing/2014/main" id="{3B7A15E2-4E92-4C04-B77A-3EF7CAE0944D}"/>
              </a:ext>
            </a:extLst>
          </p:cNvPr>
          <p:cNvSpPr>
            <a:spLocks noGrp="1"/>
          </p:cNvSpPr>
          <p:nvPr>
            <p:ph type="title"/>
          </p:nvPr>
        </p:nvSpPr>
        <p:spPr>
          <a:xfrm>
            <a:off x="1115568" y="548639"/>
            <a:ext cx="10168128" cy="1480185"/>
          </a:xfrm>
        </p:spPr>
        <p:txBody>
          <a:bodyPr anchor="b">
            <a:normAutofit fontScale="90000"/>
          </a:bodyPr>
          <a:lstStyle/>
          <a:p>
            <a:pPr algn="ctr"/>
            <a:r>
              <a:rPr lang="en-US" b="1" dirty="0">
                <a:solidFill>
                  <a:schemeClr val="bg1"/>
                </a:solidFill>
                <a:effectLst>
                  <a:outerShdw blurRad="38100" dist="38100" dir="2700000" algn="tl">
                    <a:srgbClr val="000000">
                      <a:alpha val="43137"/>
                    </a:srgbClr>
                  </a:outerShdw>
                </a:effectLst>
              </a:rPr>
              <a:t>II. The Force of Love</a:t>
            </a:r>
            <a:br>
              <a:rPr lang="en-US" b="1" dirty="0">
                <a:solidFill>
                  <a:schemeClr val="bg1"/>
                </a:solidFill>
                <a:effectLst>
                  <a:outerShdw blurRad="38100" dist="38100" dir="2700000" algn="tl">
                    <a:srgbClr val="000000">
                      <a:alpha val="43137"/>
                    </a:srgbClr>
                  </a:outerShdw>
                </a:effectLst>
              </a:rPr>
            </a:br>
            <a:br>
              <a:rPr lang="en-US" sz="4000" b="1" dirty="0">
                <a:solidFill>
                  <a:schemeClr val="bg1"/>
                </a:solidFill>
                <a:effectLst>
                  <a:outerShdw blurRad="38100" dist="38100" dir="2700000" algn="tl">
                    <a:srgbClr val="000000">
                      <a:alpha val="43137"/>
                    </a:srgbClr>
                  </a:outerShdw>
                </a:effectLst>
              </a:rPr>
            </a:br>
            <a:endParaRPr lang="en-US" sz="4000" b="1"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53554F5-A98E-4F28-9280-0A7C12BBFD8A}"/>
              </a:ext>
            </a:extLst>
          </p:cNvPr>
          <p:cNvSpPr>
            <a:spLocks noGrp="1"/>
          </p:cNvSpPr>
          <p:nvPr>
            <p:ph idx="1"/>
          </p:nvPr>
        </p:nvSpPr>
        <p:spPr>
          <a:xfrm>
            <a:off x="1115568" y="1343025"/>
            <a:ext cx="10168128" cy="4829175"/>
          </a:xfrm>
        </p:spPr>
        <p:txBody>
          <a:bodyPr anchor="t">
            <a:normAutofit/>
          </a:bodyPr>
          <a:lstStyle/>
          <a:p>
            <a:pPr marL="0" indent="0" algn="ctr">
              <a:buNone/>
            </a:pPr>
            <a:endParaRPr lang="en-US" sz="3200" b="1" dirty="0">
              <a:solidFill>
                <a:schemeClr val="bg1"/>
              </a:solidFill>
            </a:endParaRPr>
          </a:p>
        </p:txBody>
      </p:sp>
      <p:pic>
        <p:nvPicPr>
          <p:cNvPr id="5" name="Picture 4">
            <a:extLst>
              <a:ext uri="{FF2B5EF4-FFF2-40B4-BE49-F238E27FC236}">
                <a16:creationId xmlns:a16="http://schemas.microsoft.com/office/drawing/2014/main" id="{986E12FE-8391-4839-8259-FAE10453686F}"/>
              </a:ext>
            </a:extLst>
          </p:cNvPr>
          <p:cNvPicPr>
            <a:picLocks noChangeAspect="1"/>
          </p:cNvPicPr>
          <p:nvPr/>
        </p:nvPicPr>
        <p:blipFill>
          <a:blip r:embed="rId5"/>
          <a:stretch>
            <a:fillRect/>
          </a:stretch>
        </p:blipFill>
        <p:spPr>
          <a:xfrm>
            <a:off x="2962275" y="2105024"/>
            <a:ext cx="6410325" cy="3533775"/>
          </a:xfrm>
          <a:prstGeom prst="rect">
            <a:avLst/>
          </a:prstGeom>
        </p:spPr>
      </p:pic>
    </p:spTree>
    <p:extLst>
      <p:ext uri="{BB962C8B-B14F-4D97-AF65-F5344CB8AC3E}">
        <p14:creationId xmlns:p14="http://schemas.microsoft.com/office/powerpoint/2010/main" val="369094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CF6ECE-0A4D-4EC7-8B38-E5061A572B7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lum bright="-81000" contrast="85000"/>
          </a:blip>
          <a:srcRect t="284" r="-1" b="-1"/>
          <a:stretch/>
        </p:blipFill>
        <p:spPr>
          <a:xfrm>
            <a:off x="-76180" y="10"/>
            <a:ext cx="12268180" cy="6857990"/>
          </a:xfrm>
          <a:prstGeom prst="rect">
            <a:avLst/>
          </a:prstGeom>
        </p:spPr>
      </p:pic>
      <p:sp>
        <p:nvSpPr>
          <p:cNvPr id="2" name="Title 1">
            <a:extLst>
              <a:ext uri="{FF2B5EF4-FFF2-40B4-BE49-F238E27FC236}">
                <a16:creationId xmlns:a16="http://schemas.microsoft.com/office/drawing/2014/main" id="{3B7A15E2-4E92-4C04-B77A-3EF7CAE0944D}"/>
              </a:ext>
            </a:extLst>
          </p:cNvPr>
          <p:cNvSpPr>
            <a:spLocks noGrp="1"/>
          </p:cNvSpPr>
          <p:nvPr>
            <p:ph type="title"/>
          </p:nvPr>
        </p:nvSpPr>
        <p:spPr>
          <a:xfrm>
            <a:off x="1115568" y="548639"/>
            <a:ext cx="10168128" cy="1727835"/>
          </a:xfrm>
        </p:spPr>
        <p:txBody>
          <a:bodyPr anchor="b">
            <a:normAutofit fontScale="90000"/>
          </a:bodyPr>
          <a:lstStyle/>
          <a:p>
            <a:pPr algn="ct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“He is able to save them to the uttermost that come unto God by him” (Heb. 7:25).</a:t>
            </a:r>
            <a:br>
              <a:rPr lang="en-US" b="1" dirty="0">
                <a:solidFill>
                  <a:schemeClr val="bg1"/>
                </a:solidFill>
                <a:effectLst>
                  <a:outerShdw blurRad="38100" dist="38100" dir="2700000" algn="tl">
                    <a:srgbClr val="000000">
                      <a:alpha val="43137"/>
                    </a:srgbClr>
                  </a:outerShdw>
                </a:effectLst>
              </a:rPr>
            </a:br>
            <a:br>
              <a:rPr lang="en-US" sz="4000" b="1" dirty="0">
                <a:solidFill>
                  <a:schemeClr val="bg1"/>
                </a:solidFill>
                <a:effectLst>
                  <a:outerShdw blurRad="38100" dist="38100" dir="2700000" algn="tl">
                    <a:srgbClr val="000000">
                      <a:alpha val="43137"/>
                    </a:srgbClr>
                  </a:outerShdw>
                </a:effectLst>
              </a:rPr>
            </a:br>
            <a:endParaRPr lang="en-US" sz="4000" b="1"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53554F5-A98E-4F28-9280-0A7C12BBFD8A}"/>
              </a:ext>
            </a:extLst>
          </p:cNvPr>
          <p:cNvSpPr>
            <a:spLocks noGrp="1"/>
          </p:cNvSpPr>
          <p:nvPr>
            <p:ph idx="1"/>
          </p:nvPr>
        </p:nvSpPr>
        <p:spPr>
          <a:xfrm>
            <a:off x="1115568" y="1590675"/>
            <a:ext cx="10168128" cy="4581525"/>
          </a:xfrm>
        </p:spPr>
        <p:txBody>
          <a:bodyPr anchor="t">
            <a:normAutofit lnSpcReduction="10000"/>
          </a:bodyPr>
          <a:lstStyle/>
          <a:p>
            <a:r>
              <a:rPr lang="en-US" sz="3200" b="1" dirty="0">
                <a:solidFill>
                  <a:schemeClr val="bg1"/>
                </a:solidFill>
              </a:rPr>
              <a:t>Today’s world offers horse power, steam power, and nuclear power. None of these compare with the power of God’s love.</a:t>
            </a:r>
          </a:p>
          <a:p>
            <a:r>
              <a:rPr lang="en-US" sz="3200" b="1" dirty="0">
                <a:solidFill>
                  <a:schemeClr val="bg1"/>
                </a:solidFill>
              </a:rPr>
              <a:t>Earthly power assists in easing the burdens of life, but it can also destroy life and bring devastation.</a:t>
            </a:r>
          </a:p>
          <a:p>
            <a:r>
              <a:rPr lang="en-US" sz="3200" b="1" dirty="0">
                <a:solidFill>
                  <a:schemeClr val="bg1"/>
                </a:solidFill>
              </a:rPr>
              <a:t>The force of God’s love brings peace and joy in this life and eternal life in the hereafter.</a:t>
            </a:r>
          </a:p>
        </p:txBody>
      </p:sp>
    </p:spTree>
    <p:extLst>
      <p:ext uri="{BB962C8B-B14F-4D97-AF65-F5344CB8AC3E}">
        <p14:creationId xmlns:p14="http://schemas.microsoft.com/office/powerpoint/2010/main" val="341399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CF6ECE-0A4D-4EC7-8B38-E5061A572B7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lum bright="-81000" contrast="85000"/>
          </a:blip>
          <a:srcRect t="284" r="-1" b="-1"/>
          <a:stretch/>
        </p:blipFill>
        <p:spPr>
          <a:xfrm>
            <a:off x="-76180" y="0"/>
            <a:ext cx="12268180" cy="6857990"/>
          </a:xfrm>
          <a:prstGeom prst="rect">
            <a:avLst/>
          </a:prstGeom>
        </p:spPr>
      </p:pic>
      <p:sp>
        <p:nvSpPr>
          <p:cNvPr id="2" name="Title 1">
            <a:extLst>
              <a:ext uri="{FF2B5EF4-FFF2-40B4-BE49-F238E27FC236}">
                <a16:creationId xmlns:a16="http://schemas.microsoft.com/office/drawing/2014/main" id="{3B7A15E2-4E92-4C04-B77A-3EF7CAE0944D}"/>
              </a:ext>
            </a:extLst>
          </p:cNvPr>
          <p:cNvSpPr>
            <a:spLocks noGrp="1"/>
          </p:cNvSpPr>
          <p:nvPr>
            <p:ph type="title"/>
          </p:nvPr>
        </p:nvSpPr>
        <p:spPr/>
        <p:txBody>
          <a:bodyPr anchor="b">
            <a:normAutofit fontScale="90000"/>
          </a:bodyPr>
          <a:lstStyle/>
          <a:p>
            <a:pPr algn="ctr"/>
            <a:r>
              <a:rPr lang="en-US" b="1" dirty="0">
                <a:solidFill>
                  <a:schemeClr val="bg1"/>
                </a:solidFill>
                <a:effectLst>
                  <a:outerShdw blurRad="38100" dist="38100" dir="2700000" algn="tl">
                    <a:srgbClr val="000000">
                      <a:alpha val="43137"/>
                    </a:srgbClr>
                  </a:outerShdw>
                </a:effectLst>
              </a:rPr>
              <a:t>The Dynamics of Genuine Love </a:t>
            </a:r>
            <a:br>
              <a:rPr lang="en-US" b="1" dirty="0">
                <a:solidFill>
                  <a:schemeClr val="bg1"/>
                </a:solidFill>
                <a:effectLst>
                  <a:outerShdw blurRad="38100" dist="38100" dir="2700000" algn="tl">
                    <a:srgbClr val="000000">
                      <a:alpha val="43137"/>
                    </a:srgbClr>
                  </a:outerShdw>
                </a:effectLst>
              </a:rPr>
            </a:br>
            <a:br>
              <a:rPr lang="en-US" sz="4000" b="1" dirty="0">
                <a:solidFill>
                  <a:schemeClr val="bg1"/>
                </a:solidFill>
                <a:effectLst>
                  <a:outerShdw blurRad="38100" dist="38100" dir="2700000" algn="tl">
                    <a:srgbClr val="000000">
                      <a:alpha val="43137"/>
                    </a:srgbClr>
                  </a:outerShdw>
                </a:effectLst>
              </a:rPr>
            </a:br>
            <a:endParaRPr lang="en-US" sz="4000" b="1"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53554F5-A98E-4F28-9280-0A7C12BBFD8A}"/>
              </a:ext>
            </a:extLst>
          </p:cNvPr>
          <p:cNvSpPr>
            <a:spLocks noGrp="1"/>
          </p:cNvSpPr>
          <p:nvPr>
            <p:ph idx="1"/>
          </p:nvPr>
        </p:nvSpPr>
        <p:spPr>
          <a:xfrm>
            <a:off x="1115568" y="1123950"/>
            <a:ext cx="10168128" cy="5048250"/>
          </a:xfrm>
        </p:spPr>
        <p:txBody>
          <a:bodyPr anchor="t">
            <a:normAutofit/>
          </a:bodyPr>
          <a:lstStyle/>
          <a:p>
            <a:r>
              <a:rPr lang="en-US" sz="3200" b="1" dirty="0">
                <a:solidFill>
                  <a:schemeClr val="bg1"/>
                </a:solidFill>
              </a:rPr>
              <a:t>The power of God’s love reaches everyone. It touches the gambler, thief, adulterer, prostitute, and homosexual.</a:t>
            </a:r>
          </a:p>
          <a:p>
            <a:r>
              <a:rPr lang="en-US" sz="3200" b="1" dirty="0">
                <a:solidFill>
                  <a:schemeClr val="bg1"/>
                </a:solidFill>
              </a:rPr>
              <a:t>All who repent, believe, and forsake their sins may be saved (“that everyone who believes may have eternal life in him.” (John 3:15).</a:t>
            </a:r>
          </a:p>
        </p:txBody>
      </p:sp>
    </p:spTree>
    <p:extLst>
      <p:ext uri="{BB962C8B-B14F-4D97-AF65-F5344CB8AC3E}">
        <p14:creationId xmlns:p14="http://schemas.microsoft.com/office/powerpoint/2010/main" val="278128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mute="1">
                <p:cTn id="15" repeatCount="indefinite" fill="hold" display="0">
                  <p:stCondLst>
                    <p:cond delay="indefinite"/>
                  </p:stCondLst>
                </p:cTn>
                <p:tgtEl>
                  <p:spTgt spid="4"/>
                </p:tgtEl>
              </p:cMediaNode>
            </p:video>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CF6ECE-0A4D-4EC7-8B38-E5061A572B7F}"/>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lum bright="-63000" contrast="85000"/>
          </a:blip>
          <a:srcRect t="284" r="-1" b="-1"/>
          <a:stretch/>
        </p:blipFill>
        <p:spPr>
          <a:xfrm>
            <a:off x="-76180" y="0"/>
            <a:ext cx="12268180" cy="6857990"/>
          </a:xfrm>
          <a:prstGeom prst="rect">
            <a:avLst/>
          </a:prstGeom>
        </p:spPr>
      </p:pic>
      <p:sp>
        <p:nvSpPr>
          <p:cNvPr id="2" name="Title 1">
            <a:extLst>
              <a:ext uri="{FF2B5EF4-FFF2-40B4-BE49-F238E27FC236}">
                <a16:creationId xmlns:a16="http://schemas.microsoft.com/office/drawing/2014/main" id="{3B7A15E2-4E92-4C04-B77A-3EF7CAE0944D}"/>
              </a:ext>
            </a:extLst>
          </p:cNvPr>
          <p:cNvSpPr>
            <a:spLocks noGrp="1"/>
          </p:cNvSpPr>
          <p:nvPr>
            <p:ph type="title"/>
          </p:nvPr>
        </p:nvSpPr>
        <p:spPr>
          <a:xfrm>
            <a:off x="1277493" y="485774"/>
            <a:ext cx="10168128" cy="1524001"/>
          </a:xfrm>
        </p:spPr>
        <p:txBody>
          <a:bodyPr anchor="b">
            <a:normAutofit fontScale="90000"/>
          </a:bodyPr>
          <a:lstStyle/>
          <a:p>
            <a:pPr algn="ct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III. The Course of Love</a:t>
            </a:r>
            <a:br>
              <a:rPr lang="en-US" b="1" dirty="0">
                <a:solidFill>
                  <a:schemeClr val="bg1"/>
                </a:solidFill>
                <a:effectLst>
                  <a:outerShdw blurRad="38100" dist="38100" dir="2700000" algn="tl">
                    <a:srgbClr val="000000">
                      <a:alpha val="43137"/>
                    </a:srgbClr>
                  </a:outerShdw>
                </a:effectLst>
              </a:rPr>
            </a:br>
            <a:br>
              <a:rPr lang="en-US" sz="4000" b="1" dirty="0">
                <a:solidFill>
                  <a:schemeClr val="bg1"/>
                </a:solidFill>
                <a:effectLst>
                  <a:outerShdw blurRad="38100" dist="38100" dir="2700000" algn="tl">
                    <a:srgbClr val="000000">
                      <a:alpha val="43137"/>
                    </a:srgbClr>
                  </a:outerShdw>
                </a:effectLst>
              </a:rPr>
            </a:br>
            <a:endParaRPr lang="en-US" sz="4000" b="1" dirty="0">
              <a:solidFill>
                <a:schemeClr val="bg1"/>
              </a:solidFill>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953554F5-A98E-4F28-9280-0A7C12BBFD8A}"/>
              </a:ext>
            </a:extLst>
          </p:cNvPr>
          <p:cNvSpPr>
            <a:spLocks noGrp="1"/>
          </p:cNvSpPr>
          <p:nvPr>
            <p:ph idx="1"/>
          </p:nvPr>
        </p:nvSpPr>
        <p:spPr>
          <a:xfrm>
            <a:off x="1115568" y="1619250"/>
            <a:ext cx="10168128" cy="4552950"/>
          </a:xfrm>
        </p:spPr>
        <p:txBody>
          <a:bodyPr anchor="t">
            <a:normAutofit/>
          </a:bodyPr>
          <a:lstStyle/>
          <a:p>
            <a:pPr algn="ctr"/>
            <a:r>
              <a:rPr lang="en-US" sz="3200" b="1" dirty="0">
                <a:solidFill>
                  <a:schemeClr val="bg1"/>
                </a:solidFill>
              </a:rPr>
              <a:t>With Bishop Ronald K. Powell</a:t>
            </a:r>
          </a:p>
        </p:txBody>
      </p:sp>
      <p:pic>
        <p:nvPicPr>
          <p:cNvPr id="8" name="Picture 7">
            <a:extLst>
              <a:ext uri="{FF2B5EF4-FFF2-40B4-BE49-F238E27FC236}">
                <a16:creationId xmlns:a16="http://schemas.microsoft.com/office/drawing/2014/main" id="{F91E9B10-7463-450A-8AD7-3AB5EBF3328F}"/>
              </a:ext>
            </a:extLst>
          </p:cNvPr>
          <p:cNvPicPr>
            <a:picLocks noChangeAspect="1"/>
          </p:cNvPicPr>
          <p:nvPr/>
        </p:nvPicPr>
        <p:blipFill>
          <a:blip r:embed="rId5"/>
          <a:stretch>
            <a:fillRect/>
          </a:stretch>
        </p:blipFill>
        <p:spPr>
          <a:xfrm>
            <a:off x="1152346" y="1028700"/>
            <a:ext cx="10094572" cy="4552950"/>
          </a:xfrm>
          <a:prstGeom prst="rect">
            <a:avLst/>
          </a:prstGeom>
        </p:spPr>
      </p:pic>
    </p:spTree>
    <p:extLst>
      <p:ext uri="{BB962C8B-B14F-4D97-AF65-F5344CB8AC3E}">
        <p14:creationId xmlns:p14="http://schemas.microsoft.com/office/powerpoint/2010/main" val="17736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0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theme/theme1.xml><?xml version="1.0" encoding="utf-8"?>
<a:theme xmlns:a="http://schemas.openxmlformats.org/drawingml/2006/main" name="AccentBoxVTI">
  <a:themeElements>
    <a:clrScheme name="AnalogousFromLightSeedRightStep">
      <a:dk1>
        <a:srgbClr val="000000"/>
      </a:dk1>
      <a:lt1>
        <a:srgbClr val="FFFFFF"/>
      </a:lt1>
      <a:dk2>
        <a:srgbClr val="242B41"/>
      </a:dk2>
      <a:lt2>
        <a:srgbClr val="E8E2E2"/>
      </a:lt2>
      <a:accent1>
        <a:srgbClr val="7DAAA7"/>
      </a:accent1>
      <a:accent2>
        <a:srgbClr val="7CA5BD"/>
      </a:accent2>
      <a:accent3>
        <a:srgbClr val="949FC9"/>
      </a:accent3>
      <a:accent4>
        <a:srgbClr val="887CBD"/>
      </a:accent4>
      <a:accent5>
        <a:srgbClr val="B494C9"/>
      </a:accent5>
      <a:accent6>
        <a:srgbClr val="BD7CBB"/>
      </a:accent6>
      <a:hlink>
        <a:srgbClr val="AE696D"/>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4269</TotalTime>
  <Words>803</Words>
  <Application>Microsoft Office PowerPoint</Application>
  <PresentationFormat>Widescreen</PresentationFormat>
  <Paragraphs>41</Paragraphs>
  <Slides>14</Slides>
  <Notes>0</Notes>
  <HiddenSlides>0</HiddenSlides>
  <MMClips>14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Avenir Next LT Pro</vt:lpstr>
      <vt:lpstr>Calibri</vt:lpstr>
      <vt:lpstr>AccentBoxVTI</vt:lpstr>
      <vt:lpstr>The Dynamics of Genuine Love   </vt:lpstr>
      <vt:lpstr>Christians can increase in love by considering:</vt:lpstr>
      <vt:lpstr>I. The Source of Love  </vt:lpstr>
      <vt:lpstr>The Dynamics of Genuine Love   </vt:lpstr>
      <vt:lpstr>God’s Word teaches us about God’s love.  </vt:lpstr>
      <vt:lpstr>II. The Force of Love  </vt:lpstr>
      <vt:lpstr> “He is able to save them to the uttermost that come unto God by him” (Heb. 7:25).  </vt:lpstr>
      <vt:lpstr>The Dynamics of Genuine Love   </vt:lpstr>
      <vt:lpstr> III. The Course of Love  </vt:lpstr>
      <vt:lpstr>“God so loved the world” (John 3:16).  </vt:lpstr>
      <vt:lpstr>The Dynamics of Genuine Love   </vt:lpstr>
      <vt:lpstr>  IV: Closing  </vt:lpstr>
      <vt:lpstr>Romans 13:8-13 Living Bible (TLB)  </vt:lpstr>
      <vt:lpstr>  The Dynamics of Genuine Love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Overcome evil with good</dc:title>
  <dc:creator>Ronald Powell</dc:creator>
  <cp:lastModifiedBy>Ronald Powell</cp:lastModifiedBy>
  <cp:revision>17</cp:revision>
  <dcterms:created xsi:type="dcterms:W3CDTF">2020-06-05T18:48:11Z</dcterms:created>
  <dcterms:modified xsi:type="dcterms:W3CDTF">2020-06-14T16:42:13Z</dcterms:modified>
</cp:coreProperties>
</file>