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0" r:id="rId6"/>
    <p:sldId id="267" r:id="rId7"/>
    <p:sldId id="265" r:id="rId8"/>
    <p:sldId id="266" r:id="rId9"/>
    <p:sldId id="270" r:id="rId10"/>
    <p:sldId id="269" r:id="rId11"/>
    <p:sldId id="261" r:id="rId12"/>
    <p:sldId id="262" r:id="rId13"/>
    <p:sldId id="263" r:id="rId14"/>
    <p:sldId id="264" r:id="rId15"/>
    <p:sldId id="275" r:id="rId16"/>
    <p:sldId id="274" r:id="rId17"/>
    <p:sldId id="273" r:id="rId18"/>
    <p:sldId id="272" r:id="rId19"/>
    <p:sldId id="271" r:id="rId20"/>
    <p:sldId id="259" r:id="rId21"/>
    <p:sldId id="278" r:id="rId22"/>
    <p:sldId id="27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Friday, July 31, 2020</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335677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Friday, July 31, 2020</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21015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Friday, July 31, 2020</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0014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Friday, July 31, 2020</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8800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Friday, July 31, 2020</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8632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Friday, July 31, 2020</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02651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Friday, July 31, 2020</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8381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Friday, July 31, 2020</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79499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Friday, July 31, 2020</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63453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Friday, July 31, 2020</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77394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Friday, July 31, 2020</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85335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fld id="{E8352ED3-3C46-4C9A-9738-67B2D875E7E2}" type="datetime2">
              <a:rPr lang="en-US" smtClean="0"/>
              <a:pPr/>
              <a:t>Friday, July 31, 2020</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50063038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EF3E42-675E-4E84-AA5A-E233060C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0F3B65B4-B443-446A-9981-E6E89B0B7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2"/>
          <a:srcRect t="15730"/>
          <a:stretch/>
        </p:blipFill>
        <p:spPr>
          <a:xfrm>
            <a:off x="21" y="-86052"/>
            <a:ext cx="12191979" cy="6949649"/>
          </a:xfrm>
          <a:prstGeom prst="rect">
            <a:avLst/>
          </a:prstGeom>
        </p:spPr>
      </p:pic>
      <p:sp>
        <p:nvSpPr>
          <p:cNvPr id="13" name="Rectangle 12">
            <a:extLst>
              <a:ext uri="{FF2B5EF4-FFF2-40B4-BE49-F238E27FC236}">
                <a16:creationId xmlns:a16="http://schemas.microsoft.com/office/drawing/2014/main" id="{12FD6970-15B8-49A1-B818-28F5A444F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6813" y="536813"/>
            <a:ext cx="6858000" cy="5784375"/>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42822-F83D-434E-9CA7-20CD682FBF1C}"/>
              </a:ext>
            </a:extLst>
          </p:cNvPr>
          <p:cNvSpPr>
            <a:spLocks noGrp="1"/>
          </p:cNvSpPr>
          <p:nvPr>
            <p:ph type="ctrTitle"/>
          </p:nvPr>
        </p:nvSpPr>
        <p:spPr>
          <a:xfrm>
            <a:off x="422899" y="576263"/>
            <a:ext cx="4444436" cy="2967606"/>
          </a:xfrm>
        </p:spPr>
        <p:txBody>
          <a:bodyPr anchor="b">
            <a:normAutofit/>
          </a:bodyPr>
          <a:lstStyle/>
          <a:p>
            <a:pPr algn="l"/>
            <a:r>
              <a:rPr lang="en-US" sz="4800" dirty="0">
                <a:solidFill>
                  <a:srgbClr val="FFFFFF"/>
                </a:solidFill>
                <a:effectLst>
                  <a:outerShdw blurRad="38100" dist="38100" dir="2700000" algn="tl">
                    <a:srgbClr val="000000">
                      <a:alpha val="43137"/>
                    </a:srgbClr>
                  </a:outerShdw>
                </a:effectLst>
              </a:rPr>
              <a:t>LOOKING ON THE HEART</a:t>
            </a:r>
          </a:p>
        </p:txBody>
      </p:sp>
      <p:sp>
        <p:nvSpPr>
          <p:cNvPr id="3" name="Subtitle 2">
            <a:extLst>
              <a:ext uri="{FF2B5EF4-FFF2-40B4-BE49-F238E27FC236}">
                <a16:creationId xmlns:a16="http://schemas.microsoft.com/office/drawing/2014/main" id="{75D0D7C7-9AEA-43DD-9371-38844BA4A4AE}"/>
              </a:ext>
            </a:extLst>
          </p:cNvPr>
          <p:cNvSpPr>
            <a:spLocks noGrp="1"/>
          </p:cNvSpPr>
          <p:nvPr>
            <p:ph type="subTitle" idx="1"/>
          </p:nvPr>
        </p:nvSpPr>
        <p:spPr>
          <a:xfrm>
            <a:off x="422899" y="3663290"/>
            <a:ext cx="4444436" cy="1323314"/>
          </a:xfrm>
        </p:spPr>
        <p:txBody>
          <a:bodyPr>
            <a:normAutofit/>
          </a:bodyPr>
          <a:lstStyle/>
          <a:p>
            <a:pPr algn="l"/>
            <a:r>
              <a:rPr lang="en-US" b="1" dirty="0">
                <a:solidFill>
                  <a:srgbClr val="FFFFFF"/>
                </a:solidFill>
                <a:effectLst>
                  <a:outerShdw blurRad="38100" dist="38100" dir="2700000" algn="tl">
                    <a:srgbClr val="000000">
                      <a:alpha val="43137"/>
                    </a:srgbClr>
                  </a:outerShdw>
                </a:effectLst>
              </a:rPr>
              <a:t>With Bishop Ronald K. Powell</a:t>
            </a:r>
          </a:p>
        </p:txBody>
      </p:sp>
      <p:cxnSp>
        <p:nvCxnSpPr>
          <p:cNvPr id="15" name="Straight Connector 14">
            <a:extLst>
              <a:ext uri="{FF2B5EF4-FFF2-40B4-BE49-F238E27FC236}">
                <a16:creationId xmlns:a16="http://schemas.microsoft.com/office/drawing/2014/main" id="{FD6C387B-06BE-490B-A22D-8EA8A67AA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64B4C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DCE841-D2A0-408E-8F2F-990D0105E2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64B4C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89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91649"/>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753035"/>
            <a:ext cx="11493470" cy="3012141"/>
          </a:xfrm>
          <a:solidFill>
            <a:schemeClr val="tx1">
              <a:alpha val="80000"/>
            </a:schemeClr>
          </a:solidFill>
        </p:spPr>
        <p:txBody>
          <a:bodyPr>
            <a:normAutofit/>
          </a:bodyPr>
          <a:lstStyle/>
          <a:p>
            <a:r>
              <a:rPr lang="en-US" sz="3600" b="1" dirty="0">
                <a:solidFill>
                  <a:schemeClr val="bg1"/>
                </a:solidFill>
              </a:rPr>
              <a:t>Jesus said to the Pharisee's in Luke 16:15,</a:t>
            </a:r>
          </a:p>
          <a:p>
            <a:pPr marL="0" indent="0">
              <a:buNone/>
            </a:pPr>
            <a:endParaRPr lang="en-US" sz="3600" b="1" dirty="0">
              <a:solidFill>
                <a:schemeClr val="bg1"/>
              </a:solidFill>
            </a:endParaRPr>
          </a:p>
          <a:p>
            <a:r>
              <a:rPr lang="en-US" sz="3600" b="1" dirty="0">
                <a:solidFill>
                  <a:schemeClr val="bg1"/>
                </a:solidFill>
              </a:rPr>
              <a:t>"You are of those which justify yourselves before men; but God knows your hearts: for that which is highly esteemed among men is abomination in the sight of God."</a:t>
            </a:r>
          </a:p>
        </p:txBody>
      </p:sp>
    </p:spTree>
    <p:extLst>
      <p:ext uri="{BB962C8B-B14F-4D97-AF65-F5344CB8AC3E}">
        <p14:creationId xmlns:p14="http://schemas.microsoft.com/office/powerpoint/2010/main" val="260378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699247"/>
            <a:ext cx="11493470" cy="2729753"/>
          </a:xfrm>
          <a:solidFill>
            <a:schemeClr val="tx1">
              <a:alpha val="80000"/>
            </a:schemeClr>
          </a:solidFill>
        </p:spPr>
        <p:txBody>
          <a:bodyPr>
            <a:normAutofit/>
          </a:bodyPr>
          <a:lstStyle/>
          <a:p>
            <a:r>
              <a:rPr lang="en-US" sz="3600" b="1" dirty="0">
                <a:solidFill>
                  <a:schemeClr val="bg1"/>
                </a:solidFill>
              </a:rPr>
              <a:t>In Acts 1:24 </a:t>
            </a:r>
          </a:p>
          <a:p>
            <a:r>
              <a:rPr lang="en-US" sz="3600" b="1" dirty="0">
                <a:solidFill>
                  <a:schemeClr val="bg1"/>
                </a:solidFill>
              </a:rPr>
              <a:t>As they were preparing to cast lots to find a replacement for Judas, one who would be numbered with the 12 they prayed: </a:t>
            </a:r>
            <a:r>
              <a:rPr lang="en-US" sz="3600" b="1" u="sng" dirty="0">
                <a:solidFill>
                  <a:schemeClr val="bg1"/>
                </a:solidFill>
              </a:rPr>
              <a:t>You, Lord, know the hearts of all [men], show which of these two You have chosen</a:t>
            </a:r>
            <a:r>
              <a:rPr lang="en-US" sz="3600" b="1" dirty="0">
                <a:solidFill>
                  <a:schemeClr val="bg1"/>
                </a:solidFill>
              </a:rPr>
              <a:t>.</a:t>
            </a:r>
          </a:p>
        </p:txBody>
      </p:sp>
    </p:spTree>
    <p:extLst>
      <p:ext uri="{BB962C8B-B14F-4D97-AF65-F5344CB8AC3E}">
        <p14:creationId xmlns:p14="http://schemas.microsoft.com/office/powerpoint/2010/main" val="61370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365126"/>
            <a:ext cx="11493470" cy="4220321"/>
          </a:xfrm>
          <a:solidFill>
            <a:schemeClr val="tx1">
              <a:alpha val="80000"/>
            </a:schemeClr>
          </a:solidFill>
        </p:spPr>
        <p:txBody>
          <a:bodyPr>
            <a:normAutofit/>
          </a:bodyPr>
          <a:lstStyle/>
          <a:p>
            <a:r>
              <a:rPr lang="en-US" sz="3600" b="1" dirty="0">
                <a:solidFill>
                  <a:schemeClr val="bg1"/>
                </a:solidFill>
              </a:rPr>
              <a:t>God is looking at your heart today, He sees and knows what is there.</a:t>
            </a:r>
          </a:p>
          <a:p>
            <a:pPr marL="0" indent="0">
              <a:buNone/>
            </a:pPr>
            <a:endParaRPr lang="en-US" sz="3600" b="1" dirty="0">
              <a:solidFill>
                <a:schemeClr val="bg1"/>
              </a:solidFill>
            </a:endParaRPr>
          </a:p>
          <a:p>
            <a:r>
              <a:rPr lang="en-US" sz="3600" b="1" dirty="0">
                <a:solidFill>
                  <a:schemeClr val="bg1"/>
                </a:solidFill>
              </a:rPr>
              <a:t>We might be looking at you and admiring you thinking what a Godly, wonderful, sweet person. But what is God saying?</a:t>
            </a:r>
          </a:p>
          <a:p>
            <a:pPr marL="0" indent="0">
              <a:buNone/>
            </a:pPr>
            <a:endParaRPr lang="en-US" sz="3600" b="1" dirty="0">
              <a:solidFill>
                <a:schemeClr val="bg1"/>
              </a:solidFill>
            </a:endParaRPr>
          </a:p>
          <a:p>
            <a:r>
              <a:rPr lang="en-US" sz="3600" b="1" dirty="0">
                <a:solidFill>
                  <a:schemeClr val="bg1"/>
                </a:solidFill>
              </a:rPr>
              <a:t>You may be looking at yourself and those around you and be thinking, "I am as good as anybody in this row, I do not need to cast myself on God's mercy, He will surely accept me as I am." And your prideful heart is an abomination to God.</a:t>
            </a:r>
          </a:p>
        </p:txBody>
      </p:sp>
    </p:spTree>
    <p:extLst>
      <p:ext uri="{BB962C8B-B14F-4D97-AF65-F5344CB8AC3E}">
        <p14:creationId xmlns:p14="http://schemas.microsoft.com/office/powerpoint/2010/main" val="31123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365125"/>
            <a:ext cx="11493470" cy="4744757"/>
          </a:xfrm>
          <a:solidFill>
            <a:schemeClr val="tx1">
              <a:alpha val="80000"/>
            </a:schemeClr>
          </a:solidFill>
        </p:spPr>
        <p:txBody>
          <a:bodyPr>
            <a:normAutofit fontScale="77500" lnSpcReduction="20000"/>
          </a:bodyPr>
          <a:lstStyle/>
          <a:p>
            <a:r>
              <a:rPr lang="en-US" sz="7600" b="1" dirty="0">
                <a:solidFill>
                  <a:schemeClr val="bg1"/>
                </a:solidFill>
              </a:rPr>
              <a:t>The church of Laodicea was saying:</a:t>
            </a:r>
          </a:p>
          <a:p>
            <a:pPr marL="0" indent="0">
              <a:buNone/>
            </a:pPr>
            <a:endParaRPr lang="en-US" sz="3600" dirty="0">
              <a:solidFill>
                <a:schemeClr val="bg1"/>
              </a:solidFill>
            </a:endParaRPr>
          </a:p>
          <a:p>
            <a:r>
              <a:rPr lang="en-US" sz="5800" dirty="0">
                <a:solidFill>
                  <a:srgbClr val="FF0000"/>
                </a:solidFill>
              </a:rPr>
              <a:t>REV 3:17 </a:t>
            </a:r>
            <a:r>
              <a:rPr lang="en-US" sz="5800" dirty="0">
                <a:solidFill>
                  <a:schemeClr val="bg1"/>
                </a:solidFill>
              </a:rPr>
              <a:t>I am rich, and increased with goods, and have need of nothing; but Jesus said you are wretched, and miserable, and poor, and blind, and naked:</a:t>
            </a:r>
          </a:p>
          <a:p>
            <a:pPr marL="0" indent="0">
              <a:buNone/>
            </a:pPr>
            <a:endParaRPr lang="en-US" sz="5800" dirty="0">
              <a:solidFill>
                <a:schemeClr val="bg1"/>
              </a:solidFill>
            </a:endParaRPr>
          </a:p>
          <a:p>
            <a:r>
              <a:rPr lang="en-US" sz="5800" dirty="0">
                <a:solidFill>
                  <a:schemeClr val="bg1"/>
                </a:solidFill>
              </a:rPr>
              <a:t>• It is so important that my estimation of myself is in harmony with God's estimate of me.</a:t>
            </a:r>
          </a:p>
          <a:p>
            <a:r>
              <a:rPr lang="en-US" sz="5800" dirty="0">
                <a:solidFill>
                  <a:schemeClr val="bg1"/>
                </a:solidFill>
              </a:rPr>
              <a:t>• Here however is a real problem, the difficulty of knowing what is in my own heart?</a:t>
            </a:r>
          </a:p>
        </p:txBody>
      </p:sp>
    </p:spTree>
    <p:extLst>
      <p:ext uri="{BB962C8B-B14F-4D97-AF65-F5344CB8AC3E}">
        <p14:creationId xmlns:p14="http://schemas.microsoft.com/office/powerpoint/2010/main" val="396901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365126"/>
            <a:ext cx="11493470" cy="4220321"/>
          </a:xfrm>
          <a:solidFill>
            <a:schemeClr val="tx1">
              <a:alpha val="80000"/>
            </a:schemeClr>
          </a:solidFill>
        </p:spPr>
        <p:txBody>
          <a:bodyPr>
            <a:normAutofit/>
          </a:bodyPr>
          <a:lstStyle/>
          <a:p>
            <a:r>
              <a:rPr lang="en-US" sz="3600" b="1" dirty="0">
                <a:solidFill>
                  <a:schemeClr val="bg1"/>
                </a:solidFill>
              </a:rPr>
              <a:t>God said to Jeremiah:</a:t>
            </a:r>
          </a:p>
          <a:p>
            <a:pPr marL="0" indent="0">
              <a:buNone/>
            </a:pPr>
            <a:endParaRPr lang="en-US" sz="3600" b="1" dirty="0">
              <a:solidFill>
                <a:schemeClr val="bg1"/>
              </a:solidFill>
            </a:endParaRPr>
          </a:p>
          <a:p>
            <a:r>
              <a:rPr lang="en-US" sz="3600" b="1" dirty="0">
                <a:solidFill>
                  <a:schemeClr val="bg1"/>
                </a:solidFill>
              </a:rPr>
              <a:t>JER 17:9 The heart [is] deceitful above all [things], and desperately wicked: who can know it?</a:t>
            </a:r>
          </a:p>
          <a:p>
            <a:r>
              <a:rPr lang="en-US" sz="3600" b="1" dirty="0">
                <a:solidFill>
                  <a:schemeClr val="bg1"/>
                </a:solidFill>
              </a:rPr>
              <a:t>JER 17:10 I the LORD search the heart, [I] try the reins, even to give every man according to his ways, [and] according to the fruit of his doings.</a:t>
            </a:r>
          </a:p>
          <a:p>
            <a:pPr marL="0" indent="0">
              <a:buNone/>
            </a:pPr>
            <a:endParaRPr lang="en-US" sz="3600" b="1" dirty="0">
              <a:solidFill>
                <a:schemeClr val="bg1"/>
              </a:solidFill>
            </a:endParaRPr>
          </a:p>
          <a:p>
            <a:r>
              <a:rPr lang="en-US" sz="3600" b="1" dirty="0">
                <a:solidFill>
                  <a:schemeClr val="bg1"/>
                </a:solidFill>
              </a:rPr>
              <a:t>1. There is nothing more deceitful than your heart.</a:t>
            </a:r>
          </a:p>
        </p:txBody>
      </p:sp>
    </p:spTree>
    <p:extLst>
      <p:ext uri="{BB962C8B-B14F-4D97-AF65-F5344CB8AC3E}">
        <p14:creationId xmlns:p14="http://schemas.microsoft.com/office/powerpoint/2010/main" val="33723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b="1" dirty="0">
                <a:solidFill>
                  <a:srgbClr val="FFFF00"/>
                </a:solidFill>
                <a:effectLst>
                  <a:outerShdw blurRad="38100" dist="38100" dir="2700000" algn="tl">
                    <a:srgbClr val="000000">
                      <a:alpha val="43137"/>
                    </a:srgbClr>
                  </a:outerShdw>
                </a:effectLst>
              </a:rPr>
              <a:t> In Proverbs we read:</a:t>
            </a:r>
            <a:br>
              <a:rPr lang="en-US" dirty="0"/>
            </a:b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1196788"/>
            <a:ext cx="11493470" cy="5296087"/>
          </a:xfrm>
          <a:solidFill>
            <a:schemeClr val="tx1">
              <a:alpha val="80000"/>
            </a:schemeClr>
          </a:solidFill>
        </p:spPr>
        <p:txBody>
          <a:bodyPr>
            <a:normAutofit/>
          </a:bodyPr>
          <a:lstStyle/>
          <a:p>
            <a:r>
              <a:rPr lang="en-US" sz="3600" b="1" dirty="0">
                <a:solidFill>
                  <a:srgbClr val="FFFF00"/>
                </a:solidFill>
              </a:rPr>
              <a:t>PRO 12:15 </a:t>
            </a:r>
            <a:r>
              <a:rPr lang="en-US" sz="3600" b="1" dirty="0">
                <a:solidFill>
                  <a:schemeClr val="bg1"/>
                </a:solidFill>
              </a:rPr>
              <a:t>The way of a fool [is] right in his own eyes:</a:t>
            </a:r>
          </a:p>
          <a:p>
            <a:pPr marL="0" indent="0">
              <a:buNone/>
            </a:pPr>
            <a:endParaRPr lang="en-US" sz="3600" b="1" dirty="0">
              <a:solidFill>
                <a:schemeClr val="bg1"/>
              </a:solidFill>
            </a:endParaRPr>
          </a:p>
          <a:p>
            <a:r>
              <a:rPr lang="en-US" sz="3600" b="1" dirty="0">
                <a:solidFill>
                  <a:srgbClr val="FFFF00"/>
                </a:solidFill>
              </a:rPr>
              <a:t>PRO 14:12 </a:t>
            </a:r>
            <a:r>
              <a:rPr lang="en-US" sz="3600" b="1" dirty="0">
                <a:solidFill>
                  <a:schemeClr val="bg1"/>
                </a:solidFill>
              </a:rPr>
              <a:t>There is a way which seems right unto a man, but the end thereof is the ways of death.</a:t>
            </a:r>
          </a:p>
          <a:p>
            <a:pPr marL="0" indent="0">
              <a:buNone/>
            </a:pPr>
            <a:endParaRPr lang="en-US" sz="3600" b="1" dirty="0">
              <a:solidFill>
                <a:schemeClr val="bg1"/>
              </a:solidFill>
            </a:endParaRPr>
          </a:p>
          <a:p>
            <a:r>
              <a:rPr lang="en-US" sz="3600" b="1" dirty="0">
                <a:solidFill>
                  <a:srgbClr val="FFFF00"/>
                </a:solidFill>
              </a:rPr>
              <a:t>PRO 21:2 </a:t>
            </a:r>
            <a:r>
              <a:rPr lang="en-US" sz="3600" b="1" dirty="0">
                <a:solidFill>
                  <a:schemeClr val="bg1"/>
                </a:solidFill>
              </a:rPr>
              <a:t>Every way of a man [is] right in his own eyes: but the LORD ponders the heart.</a:t>
            </a:r>
          </a:p>
          <a:p>
            <a:pPr marL="0" indent="0">
              <a:buNone/>
            </a:pPr>
            <a:endParaRPr lang="en-US" sz="3600" b="1" dirty="0">
              <a:solidFill>
                <a:schemeClr val="bg1"/>
              </a:solidFill>
            </a:endParaRPr>
          </a:p>
          <a:p>
            <a:r>
              <a:rPr lang="en-US" sz="3600" b="1" dirty="0">
                <a:solidFill>
                  <a:srgbClr val="FFFF00"/>
                </a:solidFill>
              </a:rPr>
              <a:t>PRO 30:12 </a:t>
            </a:r>
            <a:r>
              <a:rPr lang="en-US" sz="3600" b="1" dirty="0">
                <a:solidFill>
                  <a:schemeClr val="bg1"/>
                </a:solidFill>
              </a:rPr>
              <a:t>[There is] a generation [that are] pure in their own eyes, and [yet] are not washed from their filthiness.</a:t>
            </a:r>
          </a:p>
        </p:txBody>
      </p:sp>
    </p:spTree>
    <p:extLst>
      <p:ext uri="{BB962C8B-B14F-4D97-AF65-F5344CB8AC3E}">
        <p14:creationId xmlns:p14="http://schemas.microsoft.com/office/powerpoint/2010/main" val="304096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a:xfrm>
            <a:off x="420624" y="228600"/>
            <a:ext cx="10543032" cy="2689412"/>
          </a:xfrm>
        </p:spPr>
        <p:txBody>
          <a:bodyPr anchor="b">
            <a:normAutofit fontScale="90000"/>
          </a:bodyPr>
          <a:lstStyle/>
          <a:p>
            <a:r>
              <a:rPr lang="en-US" sz="4000" b="1" i="1" dirty="0">
                <a:solidFill>
                  <a:srgbClr val="FFFF00"/>
                </a:solidFill>
              </a:rPr>
              <a:t>David was aware of the difference between his opinion of himself and God's, he recognized that God knew him better than he knew himself.</a:t>
            </a:r>
            <a:br>
              <a:rPr lang="en-US" dirty="0"/>
            </a:br>
            <a:br>
              <a:rPr lang="en-US" dirty="0"/>
            </a:b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1775011"/>
            <a:ext cx="11493470" cy="4746813"/>
          </a:xfrm>
          <a:solidFill>
            <a:schemeClr val="tx1">
              <a:alpha val="80000"/>
            </a:schemeClr>
          </a:solidFill>
        </p:spPr>
        <p:txBody>
          <a:bodyPr>
            <a:normAutofit/>
          </a:bodyPr>
          <a:lstStyle/>
          <a:p>
            <a:pPr marL="0" indent="0">
              <a:buNone/>
            </a:pPr>
            <a:endParaRPr lang="en-US" sz="2800" b="1" dirty="0">
              <a:solidFill>
                <a:srgbClr val="FFFF00"/>
              </a:solidFill>
            </a:endParaRPr>
          </a:p>
          <a:p>
            <a:r>
              <a:rPr lang="en-US" sz="4000" b="1" dirty="0">
                <a:solidFill>
                  <a:srgbClr val="FFFF00"/>
                </a:solidFill>
              </a:rPr>
              <a:t>PSA 139:1 </a:t>
            </a:r>
            <a:r>
              <a:rPr lang="en-US" sz="4000" b="1" dirty="0">
                <a:solidFill>
                  <a:schemeClr val="bg1"/>
                </a:solidFill>
              </a:rPr>
              <a:t>O LORD, You have searched me, and known [me].</a:t>
            </a:r>
          </a:p>
          <a:p>
            <a:r>
              <a:rPr lang="en-US" sz="4000" b="1" dirty="0">
                <a:solidFill>
                  <a:srgbClr val="FFFF00"/>
                </a:solidFill>
              </a:rPr>
              <a:t>PSA 139:2 </a:t>
            </a:r>
            <a:r>
              <a:rPr lang="en-US" sz="4000" b="1" dirty="0">
                <a:solidFill>
                  <a:schemeClr val="bg1"/>
                </a:solidFill>
              </a:rPr>
              <a:t>You know when I sit down and when I rise You know my thoughts before I think them.</a:t>
            </a:r>
          </a:p>
          <a:p>
            <a:r>
              <a:rPr lang="en-US" sz="4000" b="1" dirty="0">
                <a:solidFill>
                  <a:srgbClr val="FFFF00"/>
                </a:solidFill>
              </a:rPr>
              <a:t>PSA 139:3 </a:t>
            </a:r>
            <a:r>
              <a:rPr lang="en-US" sz="4000" b="1" dirty="0">
                <a:solidFill>
                  <a:schemeClr val="bg1"/>
                </a:solidFill>
              </a:rPr>
              <a:t>You surround me when I am walking and when I lie down, You are acquainted [with] all my ways.</a:t>
            </a:r>
          </a:p>
          <a:p>
            <a:r>
              <a:rPr lang="en-US" sz="4000" b="1" dirty="0">
                <a:solidFill>
                  <a:srgbClr val="FFFF00"/>
                </a:solidFill>
              </a:rPr>
              <a:t>PSA 139:6 </a:t>
            </a:r>
            <a:r>
              <a:rPr lang="en-US" sz="4000" b="1" dirty="0">
                <a:solidFill>
                  <a:schemeClr val="bg1"/>
                </a:solidFill>
              </a:rPr>
              <a:t>[Such] knowledge [is] too great for me; it is high, I cannot attain it.</a:t>
            </a:r>
          </a:p>
        </p:txBody>
      </p:sp>
    </p:spTree>
    <p:extLst>
      <p:ext uri="{BB962C8B-B14F-4D97-AF65-F5344CB8AC3E}">
        <p14:creationId xmlns:p14="http://schemas.microsoft.com/office/powerpoint/2010/main" val="121619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591671"/>
            <a:ext cx="11493470" cy="5901203"/>
          </a:xfrm>
          <a:solidFill>
            <a:schemeClr val="tx1">
              <a:alpha val="80000"/>
            </a:schemeClr>
          </a:solidFill>
        </p:spPr>
        <p:txBody>
          <a:bodyPr>
            <a:normAutofit/>
          </a:bodyPr>
          <a:lstStyle/>
          <a:p>
            <a:r>
              <a:rPr lang="en-US" sz="3600" b="1" dirty="0">
                <a:solidFill>
                  <a:srgbClr val="FFFF00"/>
                </a:solidFill>
              </a:rPr>
              <a:t>What knowledge? Self knowledge.</a:t>
            </a:r>
          </a:p>
          <a:p>
            <a:endParaRPr lang="en-US" sz="3600" b="1" dirty="0">
              <a:solidFill>
                <a:srgbClr val="FFFF00"/>
              </a:solidFill>
            </a:endParaRPr>
          </a:p>
          <a:p>
            <a:r>
              <a:rPr lang="en-US" sz="3200" b="1" dirty="0">
                <a:solidFill>
                  <a:schemeClr val="bg1"/>
                </a:solidFill>
              </a:rPr>
              <a:t>That is why David at the end of the chapter prayed:</a:t>
            </a:r>
          </a:p>
          <a:p>
            <a:r>
              <a:rPr lang="en-US" sz="3200" b="1" dirty="0">
                <a:solidFill>
                  <a:srgbClr val="FFFF00"/>
                </a:solidFill>
              </a:rPr>
              <a:t>PSA 139:23 </a:t>
            </a:r>
            <a:r>
              <a:rPr lang="en-US" sz="3200" b="1" dirty="0">
                <a:solidFill>
                  <a:schemeClr val="bg1"/>
                </a:solidFill>
              </a:rPr>
              <a:t>Search me, O God, and know my heart: try me, and know my thoughts, and see if [there be any] wicked way in me, and lead me in the Your way everlasting.</a:t>
            </a:r>
          </a:p>
          <a:p>
            <a:endParaRPr lang="en-US" sz="3200" b="1" dirty="0">
              <a:solidFill>
                <a:schemeClr val="bg1"/>
              </a:solidFill>
            </a:endParaRPr>
          </a:p>
          <a:p>
            <a:r>
              <a:rPr lang="en-US" sz="3200" b="1" dirty="0">
                <a:solidFill>
                  <a:schemeClr val="bg1"/>
                </a:solidFill>
              </a:rPr>
              <a:t>Many times we are blind to our own sin, </a:t>
            </a:r>
            <a:r>
              <a:rPr lang="en-US" sz="3200" b="1" u="sng" dirty="0">
                <a:solidFill>
                  <a:srgbClr val="FFFF00"/>
                </a:solidFill>
              </a:rPr>
              <a:t>until we see it in someone else</a:t>
            </a:r>
            <a:r>
              <a:rPr lang="en-US" sz="3200" b="1" dirty="0">
                <a:solidFill>
                  <a:schemeClr val="bg1"/>
                </a:solidFill>
              </a:rPr>
              <a:t>.</a:t>
            </a:r>
          </a:p>
          <a:p>
            <a:r>
              <a:rPr lang="en-US" sz="3200" b="1" dirty="0">
                <a:solidFill>
                  <a:schemeClr val="bg1"/>
                </a:solidFill>
              </a:rPr>
              <a:t>Such as David when Nathan came to him about his sin with Bathsheba.</a:t>
            </a:r>
          </a:p>
          <a:p>
            <a:pPr marL="0" indent="0">
              <a:buNone/>
            </a:pPr>
            <a:endParaRPr lang="en-US" sz="3200" b="1" dirty="0">
              <a:solidFill>
                <a:schemeClr val="bg1"/>
              </a:solidFill>
            </a:endParaRPr>
          </a:p>
          <a:p>
            <a:r>
              <a:rPr lang="en-US" sz="3200" b="1" dirty="0">
                <a:solidFill>
                  <a:srgbClr val="FFFF00"/>
                </a:solidFill>
              </a:rPr>
              <a:t>There is another side to this coin.</a:t>
            </a:r>
          </a:p>
        </p:txBody>
      </p:sp>
    </p:spTree>
    <p:extLst>
      <p:ext uri="{BB962C8B-B14F-4D97-AF65-F5344CB8AC3E}">
        <p14:creationId xmlns:p14="http://schemas.microsoft.com/office/powerpoint/2010/main" val="266696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365126"/>
            <a:ext cx="11493470" cy="5680330"/>
          </a:xfrm>
          <a:solidFill>
            <a:schemeClr val="tx1">
              <a:alpha val="80000"/>
            </a:schemeClr>
          </a:solidFill>
        </p:spPr>
        <p:txBody>
          <a:bodyPr>
            <a:normAutofit fontScale="92500"/>
          </a:bodyPr>
          <a:lstStyle/>
          <a:p>
            <a:r>
              <a:rPr lang="en-US" b="1" dirty="0">
                <a:solidFill>
                  <a:srgbClr val="FFFF00"/>
                </a:solidFill>
              </a:rPr>
              <a:t>MANY TIMES WE HAVE IN OUR HEARTS SOMETHING THAT WE WOULD LIKE TO DO FOR GOD BUT ARE DISAPPOINTED BECAUSE OF SITUATIONS OR CIRCUMSTANCES WE ARE UNABLE TO DO IT.</a:t>
            </a:r>
          </a:p>
          <a:p>
            <a:r>
              <a:rPr lang="en-US" sz="3300" b="1" dirty="0">
                <a:solidFill>
                  <a:schemeClr val="bg1"/>
                </a:solidFill>
              </a:rPr>
              <a:t>This was of course the case with David. It was in his heart to build a house for God, but God restrained him from doing it.</a:t>
            </a:r>
          </a:p>
          <a:p>
            <a:pPr marL="0" indent="0">
              <a:buNone/>
            </a:pPr>
            <a:endParaRPr lang="en-US" sz="3300" b="1" dirty="0">
              <a:solidFill>
                <a:schemeClr val="bg1"/>
              </a:solidFill>
            </a:endParaRPr>
          </a:p>
          <a:p>
            <a:r>
              <a:rPr lang="en-US" sz="3300" b="1" dirty="0">
                <a:solidFill>
                  <a:schemeClr val="bg1"/>
                </a:solidFill>
              </a:rPr>
              <a:t>Now the house has been built, as God promised, by his son, and the people have gathered to dedicate it to God.</a:t>
            </a:r>
          </a:p>
          <a:p>
            <a:pPr marL="0" indent="0">
              <a:buNone/>
            </a:pPr>
            <a:endParaRPr lang="en-US" sz="3300" b="1" dirty="0">
              <a:solidFill>
                <a:schemeClr val="bg1"/>
              </a:solidFill>
            </a:endParaRPr>
          </a:p>
          <a:p>
            <a:r>
              <a:rPr lang="en-US" sz="3300" b="1" dirty="0">
                <a:solidFill>
                  <a:schemeClr val="bg1"/>
                </a:solidFill>
              </a:rPr>
              <a:t>Solomon is telling the people, "It was in the heart of David my father to build a house for the name of the LORD God of Israel. And the LORD said unto David my father, Whereas it was in your heart to build an house unto my name, you did well that it was in your heart."</a:t>
            </a:r>
          </a:p>
        </p:txBody>
      </p:sp>
    </p:spTree>
    <p:extLst>
      <p:ext uri="{BB962C8B-B14F-4D97-AF65-F5344CB8AC3E}">
        <p14:creationId xmlns:p14="http://schemas.microsoft.com/office/powerpoint/2010/main" val="419989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0" y="0"/>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277906" y="632013"/>
            <a:ext cx="11493470" cy="1423800"/>
          </a:xfrm>
          <a:solidFill>
            <a:schemeClr val="tx1">
              <a:alpha val="80000"/>
            </a:schemeClr>
          </a:solidFill>
        </p:spPr>
        <p:txBody>
          <a:bodyPr>
            <a:normAutofit fontScale="85000" lnSpcReduction="10000"/>
          </a:bodyPr>
          <a:lstStyle/>
          <a:p>
            <a:r>
              <a:rPr lang="en-US" sz="4400" b="1" dirty="0">
                <a:solidFill>
                  <a:schemeClr val="bg1"/>
                </a:solidFill>
              </a:rPr>
              <a:t>Have you ever had great desires for serving the Lord, but circumstances or other things prohibited you from doing it? </a:t>
            </a:r>
          </a:p>
          <a:p>
            <a:r>
              <a:rPr lang="en-US" sz="4400" b="1" dirty="0">
                <a:solidFill>
                  <a:schemeClr val="bg1"/>
                </a:solidFill>
              </a:rPr>
              <a:t>(READ THE STORY)</a:t>
            </a:r>
          </a:p>
        </p:txBody>
      </p:sp>
    </p:spTree>
    <p:extLst>
      <p:ext uri="{BB962C8B-B14F-4D97-AF65-F5344CB8AC3E}">
        <p14:creationId xmlns:p14="http://schemas.microsoft.com/office/powerpoint/2010/main" val="258287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r>
              <a:rPr lang="en-US" sz="6000" b="1" dirty="0">
                <a:solidFill>
                  <a:schemeClr val="bg1"/>
                </a:solidFill>
              </a:rPr>
              <a:t>Introduction / Matthew 23:26-28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1839072"/>
            <a:ext cx="11493470" cy="4206383"/>
          </a:xfrm>
          <a:solidFill>
            <a:schemeClr val="tx1">
              <a:alpha val="80000"/>
            </a:schemeClr>
          </a:solidFill>
        </p:spPr>
        <p:txBody>
          <a:bodyPr>
            <a:normAutofit/>
          </a:bodyPr>
          <a:lstStyle/>
          <a:p>
            <a:endParaRPr lang="en-US" dirty="0"/>
          </a:p>
          <a:p>
            <a:r>
              <a:rPr lang="en-US" b="1" dirty="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26 Thou blind Pharisee, cleanse first that which is within the cup and platter, that the outside of them may be clean also. </a:t>
            </a:r>
          </a:p>
          <a:p>
            <a:r>
              <a:rPr lang="en-US" sz="2800" b="1" dirty="0">
                <a:solidFill>
                  <a:schemeClr val="bg1"/>
                </a:solidFill>
                <a:effectLst>
                  <a:outerShdw blurRad="38100" dist="38100" dir="2700000" algn="tl">
                    <a:srgbClr val="000000">
                      <a:alpha val="43137"/>
                    </a:srgbClr>
                  </a:outerShdw>
                </a:effectLst>
              </a:rPr>
              <a:t>27 Woe unto you, scribes and Pharisees, hypocrites! for ye are like unto whited sepulchres, which indeed appear beautiful outward, but are within full of dead men's bones, and of all uncleanness. </a:t>
            </a:r>
          </a:p>
          <a:p>
            <a:r>
              <a:rPr lang="en-US" sz="2800" b="1" dirty="0">
                <a:solidFill>
                  <a:schemeClr val="bg1"/>
                </a:solidFill>
                <a:effectLst>
                  <a:outerShdw blurRad="38100" dist="38100" dir="2700000" algn="tl">
                    <a:srgbClr val="000000">
                      <a:alpha val="43137"/>
                    </a:srgbClr>
                  </a:outerShdw>
                </a:effectLst>
              </a:rPr>
              <a:t>28 Even so ye also outwardly appear righteous unto men, but within ye are full of hypocrisy and iniquity. </a:t>
            </a:r>
          </a:p>
        </p:txBody>
      </p:sp>
    </p:spTree>
    <p:extLst>
      <p:ext uri="{BB962C8B-B14F-4D97-AF65-F5344CB8AC3E}">
        <p14:creationId xmlns:p14="http://schemas.microsoft.com/office/powerpoint/2010/main" val="87322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578224"/>
            <a:ext cx="11493470" cy="5467231"/>
          </a:xfrm>
          <a:solidFill>
            <a:schemeClr val="tx1">
              <a:alpha val="80000"/>
            </a:schemeClr>
          </a:solidFill>
        </p:spPr>
        <p:txBody>
          <a:bodyPr>
            <a:normAutofit/>
          </a:bodyPr>
          <a:lstStyle/>
          <a:p>
            <a:pPr marL="0" indent="0">
              <a:buNone/>
            </a:pPr>
            <a:r>
              <a:rPr lang="en-US" sz="3600" b="1" dirty="0">
                <a:solidFill>
                  <a:srgbClr val="FFFF00"/>
                </a:solidFill>
              </a:rPr>
              <a:t>GOD IS LOOKING ON YOUR HEART TODAY. WHAT DOES HE SEE?</a:t>
            </a:r>
          </a:p>
          <a:p>
            <a:pPr marL="0" indent="0">
              <a:buNone/>
            </a:pPr>
            <a:endParaRPr lang="en-US" b="1" dirty="0">
              <a:solidFill>
                <a:srgbClr val="FFFF00"/>
              </a:solidFill>
            </a:endParaRPr>
          </a:p>
          <a:p>
            <a:r>
              <a:rPr lang="en-US" sz="3600" b="1" dirty="0">
                <a:solidFill>
                  <a:schemeClr val="bg1"/>
                </a:solidFill>
              </a:rPr>
              <a:t>Is He pleased with what He sees, or is He disgusted?</a:t>
            </a:r>
          </a:p>
          <a:p>
            <a:pPr marL="0" indent="0">
              <a:buNone/>
            </a:pPr>
            <a:endParaRPr lang="en-US" sz="3600" b="1" dirty="0">
              <a:solidFill>
                <a:schemeClr val="bg1"/>
              </a:solidFill>
            </a:endParaRPr>
          </a:p>
          <a:p>
            <a:r>
              <a:rPr lang="en-US" sz="3600" b="1" dirty="0">
                <a:solidFill>
                  <a:schemeClr val="bg1"/>
                </a:solidFill>
              </a:rPr>
              <a:t>PRO 4:23 Keep your heart with all diligence; for out of it [are] the issues of life.</a:t>
            </a:r>
          </a:p>
        </p:txBody>
      </p:sp>
    </p:spTree>
    <p:extLst>
      <p:ext uri="{BB962C8B-B14F-4D97-AF65-F5344CB8AC3E}">
        <p14:creationId xmlns:p14="http://schemas.microsoft.com/office/powerpoint/2010/main" val="169525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1839072"/>
            <a:ext cx="11493470" cy="1952999"/>
          </a:xfrm>
          <a:solidFill>
            <a:schemeClr val="tx1">
              <a:alpha val="80000"/>
            </a:schemeClr>
          </a:solidFill>
        </p:spPr>
        <p:txBody>
          <a:bodyPr>
            <a:normAutofit/>
          </a:bodyPr>
          <a:lstStyle/>
          <a:p>
            <a:r>
              <a:rPr lang="en-US" sz="3600" b="1" dirty="0">
                <a:solidFill>
                  <a:srgbClr val="FFFF00"/>
                </a:solidFill>
              </a:rPr>
              <a:t>LUKE 6:45 </a:t>
            </a:r>
            <a:r>
              <a:rPr lang="en-US" sz="3600" b="1" dirty="0">
                <a:solidFill>
                  <a:schemeClr val="bg1"/>
                </a:solidFill>
              </a:rPr>
              <a:t>A good man out of the good treasure of his heart brings forth that which is good; and an evil man out of the evil treasure of his heart brings forth that which is evil: for of the abundance of the heart his mouth speaks.</a:t>
            </a:r>
          </a:p>
        </p:txBody>
      </p:sp>
    </p:spTree>
    <p:extLst>
      <p:ext uri="{BB962C8B-B14F-4D97-AF65-F5344CB8AC3E}">
        <p14:creationId xmlns:p14="http://schemas.microsoft.com/office/powerpoint/2010/main" val="21593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739588"/>
            <a:ext cx="11493470" cy="1559859"/>
          </a:xfrm>
          <a:solidFill>
            <a:schemeClr val="tx1">
              <a:alpha val="80000"/>
            </a:schemeClr>
          </a:solidFill>
        </p:spPr>
        <p:txBody>
          <a:bodyPr>
            <a:normAutofit/>
          </a:bodyPr>
          <a:lstStyle/>
          <a:p>
            <a:r>
              <a:rPr lang="en-US" sz="3600" b="1" dirty="0">
                <a:solidFill>
                  <a:schemeClr val="bg1"/>
                </a:solidFill>
              </a:rPr>
              <a:t>Like David, we need to pray, " Search me Oh God and know my heart, try me, and know my thoughts, and see if there be any wicked way in me and lead me in your way everlasting."</a:t>
            </a:r>
          </a:p>
        </p:txBody>
      </p:sp>
    </p:spTree>
    <p:extLst>
      <p:ext uri="{BB962C8B-B14F-4D97-AF65-F5344CB8AC3E}">
        <p14:creationId xmlns:p14="http://schemas.microsoft.com/office/powerpoint/2010/main" val="217213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439848F9-69A6-44B9-A7F7-F50350BD0195}"/>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600200" y="753035"/>
            <a:ext cx="8996082" cy="5739840"/>
          </a:xfrm>
          <a:solidFill>
            <a:schemeClr val="tx1">
              <a:alpha val="80000"/>
            </a:schemeClr>
          </a:solidFill>
        </p:spPr>
      </p:pic>
    </p:spTree>
    <p:extLst>
      <p:ext uri="{BB962C8B-B14F-4D97-AF65-F5344CB8AC3E}">
        <p14:creationId xmlns:p14="http://schemas.microsoft.com/office/powerpoint/2010/main" val="282467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a:xfrm>
            <a:off x="420624" y="365125"/>
            <a:ext cx="10543032" cy="655805"/>
          </a:xfrm>
        </p:spPr>
        <p:txBody>
          <a:bodyPr anchor="b">
            <a:normAutofit fontScale="90000"/>
          </a:bodyPr>
          <a:lstStyle/>
          <a:p>
            <a:br>
              <a:rPr lang="en-US" dirty="0"/>
            </a:br>
            <a:r>
              <a:rPr lang="en-US" b="1" dirty="0">
                <a:solidFill>
                  <a:schemeClr val="bg1"/>
                </a:solidFill>
                <a:effectLst>
                  <a:outerShdw blurRad="38100" dist="38100" dir="2700000" algn="tl">
                    <a:srgbClr val="000000">
                      <a:alpha val="43137"/>
                    </a:srgbClr>
                  </a:outerShdw>
                </a:effectLst>
              </a:rPr>
              <a:t> Introduction</a:t>
            </a:r>
            <a:endParaRPr lang="en-US" sz="48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1020929"/>
            <a:ext cx="11493470" cy="5471945"/>
          </a:xfrm>
          <a:solidFill>
            <a:schemeClr val="tx1">
              <a:alpha val="80000"/>
            </a:schemeClr>
          </a:solidFill>
        </p:spPr>
        <p:txBody>
          <a:bodyPr>
            <a:noAutofit/>
          </a:bodyPr>
          <a:lstStyle/>
          <a:p>
            <a:r>
              <a:rPr lang="en-US" sz="2800" b="1" dirty="0">
                <a:solidFill>
                  <a:schemeClr val="bg1"/>
                </a:solidFill>
                <a:effectLst>
                  <a:outerShdw blurRad="38100" dist="38100" dir="2700000" algn="tl">
                    <a:srgbClr val="000000">
                      <a:alpha val="43137"/>
                    </a:srgbClr>
                  </a:outerShdw>
                </a:effectLst>
              </a:rPr>
              <a:t>One thing that the Bible stresses is that God is far more interested in the attitude of my heart than He is my correct actions. Jesus was constantly rebuking the Pharisee's because, though they were doing the right things, the attitude of their heart was totally wrong. </a:t>
            </a:r>
          </a:p>
          <a:p>
            <a:r>
              <a:rPr lang="en-US" sz="2800" b="1" dirty="0">
                <a:solidFill>
                  <a:schemeClr val="bg1"/>
                </a:solidFill>
                <a:effectLst>
                  <a:outerShdw blurRad="38100" dist="38100" dir="2700000" algn="tl">
                    <a:srgbClr val="000000">
                      <a:alpha val="43137"/>
                    </a:srgbClr>
                  </a:outerShdw>
                </a:effectLst>
              </a:rPr>
              <a:t>He likened them to whitewashed sepulchers, that looked great outwardly but within they were ugly bones. </a:t>
            </a:r>
          </a:p>
          <a:p>
            <a:r>
              <a:rPr lang="en-US" sz="2800" b="1" dirty="0">
                <a:solidFill>
                  <a:schemeClr val="bg1"/>
                </a:solidFill>
                <a:effectLst>
                  <a:outerShdw blurRad="38100" dist="38100" dir="2700000" algn="tl">
                    <a:srgbClr val="000000">
                      <a:alpha val="43137"/>
                    </a:srgbClr>
                  </a:outerShdw>
                </a:effectLst>
              </a:rPr>
              <a:t>The outside of the cup is clean, but inside, the cup was full of extortion and wickedness. </a:t>
            </a:r>
          </a:p>
          <a:p>
            <a:r>
              <a:rPr lang="en-US" sz="2800" b="1" dirty="0">
                <a:solidFill>
                  <a:schemeClr val="bg1"/>
                </a:solidFill>
                <a:effectLst>
                  <a:outerShdw blurRad="38100" dist="38100" dir="2700000" algn="tl">
                    <a:srgbClr val="000000">
                      <a:alpha val="43137"/>
                    </a:srgbClr>
                  </a:outerShdw>
                </a:effectLst>
              </a:rPr>
              <a:t>The law said thou shalt not commit adultery, but whoever looks at a woman and lusts for her has committed adultery in his heart. </a:t>
            </a:r>
          </a:p>
          <a:p>
            <a:r>
              <a:rPr lang="en-US" sz="2800" b="1" dirty="0">
                <a:solidFill>
                  <a:schemeClr val="bg1"/>
                </a:solidFill>
                <a:effectLst>
                  <a:outerShdw blurRad="38100" dist="38100" dir="2700000" algn="tl">
                    <a:srgbClr val="000000">
                      <a:alpha val="43137"/>
                    </a:srgbClr>
                  </a:outerShdw>
                </a:effectLst>
              </a:rPr>
              <a:t>Thou shalt not kill, but whoever hates his brother has committed murder in his heart .</a:t>
            </a:r>
          </a:p>
        </p:txBody>
      </p:sp>
    </p:spTree>
    <p:extLst>
      <p:ext uri="{BB962C8B-B14F-4D97-AF65-F5344CB8AC3E}">
        <p14:creationId xmlns:p14="http://schemas.microsoft.com/office/powerpoint/2010/main" val="21264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126269"/>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91A2F71A-4714-4421-9D78-6B2EEED47AF0}"/>
              </a:ext>
            </a:extLst>
          </p:cNvPr>
          <p:cNvSpPr>
            <a:spLocks noGrp="1"/>
          </p:cNvSpPr>
          <p:nvPr>
            <p:ph idx="1"/>
          </p:nvPr>
        </p:nvSpPr>
        <p:spPr>
          <a:xfrm>
            <a:off x="420624" y="705177"/>
            <a:ext cx="11426235" cy="985511"/>
          </a:xfrm>
        </p:spPr>
        <p:txBody>
          <a:bodyPr/>
          <a:lstStyle/>
          <a:p>
            <a:pPr marL="0" indent="0" algn="ctr">
              <a:buNone/>
            </a:pPr>
            <a:r>
              <a:rPr lang="en-US" b="1" dirty="0">
                <a:solidFill>
                  <a:schemeClr val="bg1"/>
                </a:solidFill>
                <a:effectLst>
                  <a:outerShdw blurRad="38100" dist="38100" dir="2700000" algn="tl">
                    <a:srgbClr val="000000">
                      <a:alpha val="43137"/>
                    </a:srgbClr>
                  </a:outerShdw>
                </a:effectLst>
              </a:rPr>
              <a:t>WHEN WE ARE FIRST INTRODUCED TO DAVID, GOD WAS LOOKING AT HIS HEART.</a:t>
            </a:r>
          </a:p>
        </p:txBody>
      </p:sp>
      <p:sp>
        <p:nvSpPr>
          <p:cNvPr id="5" name="Rectangle 4">
            <a:extLst>
              <a:ext uri="{FF2B5EF4-FFF2-40B4-BE49-F238E27FC236}">
                <a16:creationId xmlns:a16="http://schemas.microsoft.com/office/drawing/2014/main" id="{9DB14887-50DA-4818-BAB8-CE66368251DB}"/>
              </a:ext>
            </a:extLst>
          </p:cNvPr>
          <p:cNvSpPr/>
          <p:nvPr/>
        </p:nvSpPr>
        <p:spPr>
          <a:xfrm>
            <a:off x="3048000" y="3105835"/>
            <a:ext cx="6096000" cy="646331"/>
          </a:xfrm>
          <a:prstGeom prst="rect">
            <a:avLst/>
          </a:prstGeom>
        </p:spPr>
        <p:txBody>
          <a:bodyPr>
            <a:spAutoFit/>
          </a:bodyPr>
          <a:lstStyle/>
          <a:p>
            <a:r>
              <a:rPr lang="en-US" dirty="0"/>
              <a:t>WHEN WE ARE FIRST INTRODUCED TO DAVID, GOD WAS LOOKING AT HIS HEART.</a:t>
            </a:r>
          </a:p>
        </p:txBody>
      </p:sp>
      <p:sp>
        <p:nvSpPr>
          <p:cNvPr id="6" name="Rectangle 5">
            <a:extLst>
              <a:ext uri="{FF2B5EF4-FFF2-40B4-BE49-F238E27FC236}">
                <a16:creationId xmlns:a16="http://schemas.microsoft.com/office/drawing/2014/main" id="{A6DBCA89-6211-43A2-B8A9-0411470DFD02}"/>
              </a:ext>
            </a:extLst>
          </p:cNvPr>
          <p:cNvSpPr/>
          <p:nvPr/>
        </p:nvSpPr>
        <p:spPr>
          <a:xfrm>
            <a:off x="645459" y="3105835"/>
            <a:ext cx="11201400" cy="3046988"/>
          </a:xfrm>
          <a:prstGeom prst="rect">
            <a:avLst/>
          </a:prstGeom>
          <a:solidFill>
            <a:schemeClr val="tx1">
              <a:alpha val="80000"/>
            </a:schemeClr>
          </a:solidFill>
        </p:spPr>
        <p:txBody>
          <a:bodyPr wrap="square">
            <a:spAutoFit/>
          </a:bodyPr>
          <a:lstStyle/>
          <a:p>
            <a:pPr marL="457200" indent="-45720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After God had rejected Saul from being the king over Israel, He sent Samuel to Bethlehem to the house of Jesse to anoint one of his sons as the king over Israel.</a:t>
            </a:r>
          </a:p>
          <a:p>
            <a:pPr marL="457200" indent="-45720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When David's oldest brother Eliab was introduced to Samuel, Eliab was tall and handsome, and Samuel thought to himself surely this is God's choice.</a:t>
            </a:r>
          </a:p>
        </p:txBody>
      </p:sp>
    </p:spTree>
    <p:extLst>
      <p:ext uri="{BB962C8B-B14F-4D97-AF65-F5344CB8AC3E}">
        <p14:creationId xmlns:p14="http://schemas.microsoft.com/office/powerpoint/2010/main" val="403473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91649"/>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1DF76126-1103-4684-8A3A-42640513DC7F}"/>
              </a:ext>
            </a:extLst>
          </p:cNvPr>
          <p:cNvSpPr>
            <a:spLocks noGrp="1"/>
          </p:cNvSpPr>
          <p:nvPr>
            <p:ph idx="1"/>
          </p:nvPr>
        </p:nvSpPr>
        <p:spPr>
          <a:xfrm>
            <a:off x="420625" y="632012"/>
            <a:ext cx="11318657" cy="3160060"/>
          </a:xfrm>
          <a:solidFill>
            <a:schemeClr val="tx1">
              <a:alpha val="72000"/>
            </a:schemeClr>
          </a:solidFill>
        </p:spPr>
        <p:txBody>
          <a:bodyPr>
            <a:normAutofit/>
          </a:bodyPr>
          <a:lstStyle/>
          <a:p>
            <a:r>
              <a:rPr lang="en-US" sz="3600" b="1" dirty="0">
                <a:solidFill>
                  <a:schemeClr val="bg1"/>
                </a:solidFill>
                <a:effectLst>
                  <a:outerShdw blurRad="38100" dist="38100" dir="2700000" algn="tl">
                    <a:srgbClr val="000000">
                      <a:alpha val="43137"/>
                    </a:srgbClr>
                  </a:outerShdw>
                </a:effectLst>
              </a:rPr>
              <a:t>It was then that God said to Samuel, </a:t>
            </a:r>
          </a:p>
          <a:p>
            <a:pPr marL="0" indent="0">
              <a:buNone/>
            </a:pP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"Look not on his handsome face, nor on his height, because I have refused him. The Lord does not see as man sees, for man looks on the outward appearance but God looks on the heart."</a:t>
            </a:r>
          </a:p>
        </p:txBody>
      </p:sp>
    </p:spTree>
    <p:extLst>
      <p:ext uri="{BB962C8B-B14F-4D97-AF65-F5344CB8AC3E}">
        <p14:creationId xmlns:p14="http://schemas.microsoft.com/office/powerpoint/2010/main" val="275393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365125"/>
            <a:ext cx="11493470" cy="3211793"/>
          </a:xfrm>
          <a:solidFill>
            <a:schemeClr val="tx1">
              <a:alpha val="62000"/>
            </a:schemeClr>
          </a:solidFill>
        </p:spPr>
        <p:txBody>
          <a:bodyPr>
            <a:normAutofit/>
          </a:bodyPr>
          <a:lstStyle/>
          <a:p>
            <a:r>
              <a:rPr lang="en-US" sz="3600" b="1" dirty="0">
                <a:solidFill>
                  <a:schemeClr val="bg1"/>
                </a:solidFill>
                <a:effectLst>
                  <a:outerShdw blurRad="38100" dist="38100" dir="2700000" algn="tl">
                    <a:srgbClr val="000000">
                      <a:alpha val="43137"/>
                    </a:srgbClr>
                  </a:outerShdw>
                </a:effectLst>
              </a:rPr>
              <a:t>God knows the heart of a man.</a:t>
            </a:r>
          </a:p>
          <a:p>
            <a:pPr marL="0" indent="0">
              <a:buNone/>
            </a:pP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1 Kings 8:39 39 Then hear thou in heaven thy dwelling place, and forgive, and do, and give to every man according to his ways, whose heart thou knowest; (for thou, even thou only, knowest the hearts of all the children of men;)</a:t>
            </a:r>
          </a:p>
        </p:txBody>
      </p:sp>
    </p:spTree>
    <p:extLst>
      <p:ext uri="{BB962C8B-B14F-4D97-AF65-F5344CB8AC3E}">
        <p14:creationId xmlns:p14="http://schemas.microsoft.com/office/powerpoint/2010/main" val="239984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365125"/>
            <a:ext cx="11493470" cy="3574863"/>
          </a:xfrm>
          <a:solidFill>
            <a:schemeClr val="tx1">
              <a:alpha val="56000"/>
            </a:schemeClr>
          </a:solidFill>
        </p:spPr>
        <p:txBody>
          <a:bodyPr>
            <a:normAutofit/>
          </a:bodyPr>
          <a:lstStyle/>
          <a:p>
            <a:pPr algn="ctr"/>
            <a:r>
              <a:rPr lang="en-US" sz="3600" b="1" dirty="0">
                <a:solidFill>
                  <a:schemeClr val="bg1"/>
                </a:solidFill>
              </a:rPr>
              <a:t>As David was giving his final instructions to his son Solomon he said:</a:t>
            </a:r>
          </a:p>
          <a:p>
            <a:endParaRPr lang="en-US" sz="3200" b="1" dirty="0">
              <a:solidFill>
                <a:schemeClr val="bg1"/>
              </a:solidFill>
            </a:endParaRPr>
          </a:p>
          <a:p>
            <a:r>
              <a:rPr lang="en-US" sz="3600" b="1" dirty="0">
                <a:solidFill>
                  <a:schemeClr val="bg1"/>
                </a:solidFill>
              </a:rPr>
              <a:t>1 CH 28:9 Solomon my son, know the God of your father, and serve him with a perfect heart and with a willing mind: for the LORD searches all hearts, and understands all the imaginations of the thoughts: if you seek him, you will find Him; but if you forsake him, he will cast you off for ever.</a:t>
            </a:r>
          </a:p>
        </p:txBody>
      </p:sp>
    </p:spTree>
    <p:extLst>
      <p:ext uri="{BB962C8B-B14F-4D97-AF65-F5344CB8AC3E}">
        <p14:creationId xmlns:p14="http://schemas.microsoft.com/office/powerpoint/2010/main" val="372973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0" y="-45825"/>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779930"/>
            <a:ext cx="11493470" cy="2205317"/>
          </a:xfrm>
          <a:solidFill>
            <a:schemeClr val="tx1">
              <a:alpha val="80000"/>
            </a:schemeClr>
          </a:solidFill>
        </p:spPr>
        <p:txBody>
          <a:bodyPr>
            <a:normAutofit/>
          </a:bodyPr>
          <a:lstStyle/>
          <a:p>
            <a:r>
              <a:rPr lang="en-US" sz="3600" b="1" dirty="0">
                <a:solidFill>
                  <a:schemeClr val="bg1"/>
                </a:solidFill>
                <a:effectLst>
                  <a:outerShdw blurRad="38100" dist="38100" dir="2700000" algn="tl">
                    <a:srgbClr val="000000">
                      <a:alpha val="43137"/>
                    </a:srgbClr>
                  </a:outerShdw>
                </a:effectLst>
              </a:rPr>
              <a:t>In Proverbs 21:2 Solomon said: </a:t>
            </a:r>
          </a:p>
          <a:p>
            <a:r>
              <a:rPr lang="en-US" sz="3600" b="1" dirty="0">
                <a:solidFill>
                  <a:schemeClr val="bg1"/>
                </a:solidFill>
                <a:effectLst>
                  <a:outerShdw blurRad="38100" dist="38100" dir="2700000" algn="tl">
                    <a:srgbClr val="000000">
                      <a:alpha val="43137"/>
                    </a:srgbClr>
                  </a:outerShdw>
                </a:effectLst>
              </a:rPr>
              <a:t>Every way of a man [is] right in his own eyes: but the LORD ponders the hearts.</a:t>
            </a:r>
          </a:p>
        </p:txBody>
      </p:sp>
    </p:spTree>
    <p:extLst>
      <p:ext uri="{BB962C8B-B14F-4D97-AF65-F5344CB8AC3E}">
        <p14:creationId xmlns:p14="http://schemas.microsoft.com/office/powerpoint/2010/main" val="222459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32D2B-0CA2-40AB-805E-723C7DEC01F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GlowEdges trans="0"/>
                    </a14:imgEffect>
                  </a14:imgLayer>
                </a14:imgProps>
              </a:ext>
            </a:extLst>
          </a:blip>
          <a:srcRect t="15730"/>
          <a:stretch/>
        </p:blipFill>
        <p:spPr>
          <a:xfrm>
            <a:off x="21" y="-86052"/>
            <a:ext cx="12191979" cy="6949649"/>
          </a:xfrm>
          <a:prstGeom prst="rect">
            <a:avLst/>
          </a:prstGeom>
        </p:spPr>
      </p:pic>
      <p:sp>
        <p:nvSpPr>
          <p:cNvPr id="2" name="Title 1">
            <a:extLst>
              <a:ext uri="{FF2B5EF4-FFF2-40B4-BE49-F238E27FC236}">
                <a16:creationId xmlns:a16="http://schemas.microsoft.com/office/drawing/2014/main" id="{ADE42822-F83D-434E-9CA7-20CD682FBF1C}"/>
              </a:ext>
            </a:extLst>
          </p:cNvPr>
          <p:cNvSpPr>
            <a:spLocks noGrp="1"/>
          </p:cNvSpPr>
          <p:nvPr>
            <p:ph type="title"/>
          </p:nvPr>
        </p:nvSpPr>
        <p:spPr/>
        <p:txBody>
          <a:bodyPr anchor="b">
            <a:normAutofit fontScale="90000"/>
          </a:bodyPr>
          <a:lstStyle/>
          <a:p>
            <a:br>
              <a:rPr lang="en-US" dirty="0"/>
            </a:br>
            <a:r>
              <a:rPr lang="en-US" dirty="0"/>
              <a:t> </a:t>
            </a:r>
            <a:endParaRPr lang="en-US" sz="48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75D0D7C7-9AEA-43DD-9371-38844BA4A4AE}"/>
              </a:ext>
            </a:extLst>
          </p:cNvPr>
          <p:cNvSpPr>
            <a:spLocks noGrp="1"/>
          </p:cNvSpPr>
          <p:nvPr>
            <p:ph idx="1"/>
          </p:nvPr>
        </p:nvSpPr>
        <p:spPr>
          <a:xfrm>
            <a:off x="420624" y="779930"/>
            <a:ext cx="11493470" cy="2649070"/>
          </a:xfrm>
          <a:solidFill>
            <a:schemeClr val="tx1">
              <a:alpha val="80000"/>
            </a:schemeClr>
          </a:solidFill>
        </p:spPr>
        <p:txBody>
          <a:bodyPr>
            <a:normAutofit/>
          </a:bodyPr>
          <a:lstStyle/>
          <a:p>
            <a:r>
              <a:rPr lang="en-US" sz="3600" b="1" dirty="0">
                <a:solidFill>
                  <a:schemeClr val="bg1"/>
                </a:solidFill>
                <a:effectLst>
                  <a:outerShdw blurRad="38100" dist="38100" dir="2700000" algn="tl">
                    <a:srgbClr val="000000">
                      <a:alpha val="43137"/>
                    </a:srgbClr>
                  </a:outerShdw>
                </a:effectLst>
              </a:rPr>
              <a:t>The Lord said to Jeremiah: </a:t>
            </a:r>
          </a:p>
          <a:p>
            <a:pPr marL="0" indent="0">
              <a:buNone/>
            </a:pP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JER 17:10 I the LORD search the heart, [I] try the reins, even to give every man according to his ways, [and] according to the fruit of his doings.</a:t>
            </a:r>
          </a:p>
        </p:txBody>
      </p:sp>
    </p:spTree>
    <p:extLst>
      <p:ext uri="{BB962C8B-B14F-4D97-AF65-F5344CB8AC3E}">
        <p14:creationId xmlns:p14="http://schemas.microsoft.com/office/powerpoint/2010/main" val="1865585290"/>
      </p:ext>
    </p:extLst>
  </p:cSld>
  <p:clrMapOvr>
    <a:masterClrMapping/>
  </p:clrMapOvr>
</p:sld>
</file>

<file path=ppt/theme/theme1.xml><?xml version="1.0" encoding="utf-8"?>
<a:theme xmlns:a="http://schemas.openxmlformats.org/drawingml/2006/main" name="Offset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docProps/app.xml><?xml version="1.0" encoding="utf-8"?>
<Properties xmlns="http://schemas.openxmlformats.org/officeDocument/2006/extended-properties" xmlns:vt="http://schemas.openxmlformats.org/officeDocument/2006/docPropsVTypes">
  <TotalTime>86</TotalTime>
  <Words>1599</Words>
  <Application>Microsoft Office PowerPoint</Application>
  <PresentationFormat>Widescreen</PresentationFormat>
  <Paragraphs>109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Dante</vt:lpstr>
      <vt:lpstr>Dante (Headings)2</vt:lpstr>
      <vt:lpstr>Wingdings 2</vt:lpstr>
      <vt:lpstr>OffsetVTI</vt:lpstr>
      <vt:lpstr>LOOKING ON THE HEART</vt:lpstr>
      <vt:lpstr>  Introduction / Matthew 23:26-28 </vt:lpstr>
      <vt:lpstr>  Introduction</vt:lpstr>
      <vt:lpstr>  </vt:lpstr>
      <vt:lpstr>  </vt:lpstr>
      <vt:lpstr>  </vt:lpstr>
      <vt:lpstr>  </vt:lpstr>
      <vt:lpstr>  </vt:lpstr>
      <vt:lpstr>  </vt:lpstr>
      <vt:lpstr>  </vt:lpstr>
      <vt:lpstr>  </vt:lpstr>
      <vt:lpstr>  </vt:lpstr>
      <vt:lpstr>  </vt:lpstr>
      <vt:lpstr>  </vt:lpstr>
      <vt:lpstr>  In Proverbs we read: </vt:lpstr>
      <vt:lpstr>David was aware of the difference between his opinion of himself and God's, he recognized that God knew him better than he knew himself.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ON THE HEART</dc:title>
  <dc:creator>Ronald Powell</dc:creator>
  <cp:lastModifiedBy>Ronald Powell</cp:lastModifiedBy>
  <cp:revision>10</cp:revision>
  <dcterms:created xsi:type="dcterms:W3CDTF">2020-07-31T20:28:02Z</dcterms:created>
  <dcterms:modified xsi:type="dcterms:W3CDTF">2020-07-31T21:55:22Z</dcterms:modified>
</cp:coreProperties>
</file>