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 id="257" r:id="rId3"/>
    <p:sldId id="258" r:id="rId4"/>
    <p:sldId id="259" r:id="rId5"/>
    <p:sldId id="260" r:id="rId6"/>
    <p:sldId id="261" r:id="rId7"/>
    <p:sldId id="262" r:id="rId8"/>
    <p:sldId id="279" r:id="rId9"/>
    <p:sldId id="263" r:id="rId10"/>
    <p:sldId id="264" r:id="rId11"/>
    <p:sldId id="265" r:id="rId12"/>
    <p:sldId id="266" r:id="rId13"/>
    <p:sldId id="267" r:id="rId14"/>
    <p:sldId id="280" r:id="rId15"/>
    <p:sldId id="268" r:id="rId16"/>
    <p:sldId id="269" r:id="rId17"/>
    <p:sldId id="270" r:id="rId18"/>
    <p:sldId id="271" r:id="rId19"/>
    <p:sldId id="272" r:id="rId20"/>
    <p:sldId id="273" r:id="rId21"/>
    <p:sldId id="274" r:id="rId22"/>
    <p:sldId id="275" r:id="rId23"/>
    <p:sldId id="276" r:id="rId24"/>
    <p:sldId id="277" r:id="rId25"/>
    <p:sldId id="281" r:id="rId26"/>
    <p:sldId id="284" r:id="rId27"/>
    <p:sldId id="285" r:id="rId28"/>
    <p:sldId id="287" r:id="rId29"/>
    <p:sldId id="286" r:id="rId30"/>
    <p:sldId id="283" r:id="rId31"/>
    <p:sldId id="282" r:id="rId32"/>
    <p:sldId id="278" r:id="rId33"/>
    <p:sldId id="290" r:id="rId34"/>
    <p:sldId id="289" r:id="rId35"/>
    <p:sldId id="288" r:id="rId36"/>
    <p:sldId id="29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90" d="100"/>
          <a:sy n="90" d="100"/>
        </p:scale>
        <p:origin x="120" y="7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8/30/2020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442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8/30/2020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61862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8/30/2020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24536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8/30/2020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48270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8/30/2020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5404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8/30/2020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3494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8/30/2020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27707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8/30/2020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7646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57068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8/30/2020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968752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8/30/2020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68882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8/30/2020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81710124"/>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51" r:id="rId5"/>
    <p:sldLayoutId id="2147483745" r:id="rId6"/>
    <p:sldLayoutId id="2147483746" r:id="rId7"/>
    <p:sldLayoutId id="2147483747" r:id="rId8"/>
    <p:sldLayoutId id="2147483750" r:id="rId9"/>
    <p:sldLayoutId id="2147483748" r:id="rId10"/>
    <p:sldLayoutId id="2147483749" r:id="rId11"/>
  </p:sldLayoutIdLst>
  <p:hf sldNum="0" hdr="0" ftr="0" dt="0"/>
  <p:txStyles>
    <p:titleStyle>
      <a:lvl1pPr algn="l" defTabSz="457200" rtl="0" eaLnBrk="1" latinLnBrk="0" hangingPunct="1">
        <a:lnSpc>
          <a:spcPct val="100000"/>
        </a:lnSpc>
        <a:spcBef>
          <a:spcPct val="0"/>
        </a:spcBef>
        <a:buNone/>
        <a:defRPr sz="32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9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biblia.com/bible/esv/Isa%2054.17" TargetMode="External"/><Relationship Id="rId2" Type="http://schemas.openxmlformats.org/officeDocument/2006/relationships/hyperlink" Target="https://biblia.com/bible/esv/Rom%2012.19%20%E2%80%93%202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B51A6C8-BD45-4A0C-8F57-D24242905F3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10"/>
            <a:ext cx="12192000" cy="6857990"/>
          </a:xfrm>
          <a:prstGeom prst="rect">
            <a:avLst/>
          </a:prstGeom>
        </p:spPr>
      </p:pic>
      <p:sp>
        <p:nvSpPr>
          <p:cNvPr id="2" name="Title 1">
            <a:extLst>
              <a:ext uri="{FF2B5EF4-FFF2-40B4-BE49-F238E27FC236}">
                <a16:creationId xmlns:a16="http://schemas.microsoft.com/office/drawing/2014/main" id="{616E8069-0657-4E12-8C28-FCF879F3098B}"/>
              </a:ext>
            </a:extLst>
          </p:cNvPr>
          <p:cNvSpPr>
            <a:spLocks noGrp="1"/>
          </p:cNvSpPr>
          <p:nvPr>
            <p:ph type="title"/>
          </p:nvPr>
        </p:nvSpPr>
        <p:spPr>
          <a:xfrm>
            <a:off x="581193" y="809897"/>
            <a:ext cx="11371321" cy="1306286"/>
          </a:xfrm>
        </p:spPr>
        <p:txBody>
          <a:bodyPr>
            <a:normAutofit fontScale="90000"/>
          </a:bodyPr>
          <a:lstStyle/>
          <a:p>
            <a:r>
              <a:rPr lang="en-US" sz="5300" b="1" dirty="0">
                <a:solidFill>
                  <a:schemeClr val="bg1"/>
                </a:solidFill>
                <a:effectLst>
                  <a:outerShdw blurRad="38100" dist="38100" dir="2700000" algn="tl">
                    <a:srgbClr val="000000">
                      <a:alpha val="43137"/>
                    </a:srgbClr>
                  </a:outerShdw>
                </a:effectLst>
              </a:rPr>
              <a:t>Bitterness &amp; Unforgiveness</a:t>
            </a:r>
            <a:r>
              <a:rPr lang="en-US" b="1" dirty="0">
                <a:solidFill>
                  <a:schemeClr val="bg1"/>
                </a:solidFill>
                <a:effectLst>
                  <a:outerShdw blurRad="38100" dist="38100" dir="2700000" algn="tl">
                    <a:srgbClr val="000000">
                      <a:alpha val="43137"/>
                    </a:srgbClr>
                  </a:outerShdw>
                </a:effectLst>
              </a:rPr>
              <a:t>!</a:t>
            </a:r>
            <a:br>
              <a:rPr lang="en-US" dirty="0">
                <a:solidFill>
                  <a:schemeClr val="tx1"/>
                </a:solidFill>
              </a:rPr>
            </a:br>
            <a:endParaRPr lang="en-US" dirty="0">
              <a:solidFill>
                <a:schemeClr val="tx1"/>
              </a:solidFill>
            </a:endParaRPr>
          </a:p>
        </p:txBody>
      </p:sp>
      <p:sp>
        <p:nvSpPr>
          <p:cNvPr id="3" name="Subtitle 2">
            <a:extLst>
              <a:ext uri="{FF2B5EF4-FFF2-40B4-BE49-F238E27FC236}">
                <a16:creationId xmlns:a16="http://schemas.microsoft.com/office/drawing/2014/main" id="{9DB02E4C-C029-46D7-8004-D43E5C4E0E01}"/>
              </a:ext>
            </a:extLst>
          </p:cNvPr>
          <p:cNvSpPr>
            <a:spLocks noGrp="1"/>
          </p:cNvSpPr>
          <p:nvPr>
            <p:ph type="body" idx="1"/>
          </p:nvPr>
        </p:nvSpPr>
        <p:spPr>
          <a:xfrm>
            <a:off x="718458" y="5656217"/>
            <a:ext cx="6204856" cy="705394"/>
          </a:xfrm>
        </p:spPr>
        <p:txBody>
          <a:bodyPr>
            <a:normAutofit/>
          </a:bodyPr>
          <a:lstStyle/>
          <a:p>
            <a:r>
              <a:rPr lang="en-US" sz="3200" b="1" dirty="0">
                <a:solidFill>
                  <a:schemeClr val="bg1"/>
                </a:solidFill>
                <a:effectLst>
                  <a:outerShdw blurRad="38100" dist="38100" dir="2700000" algn="tl">
                    <a:srgbClr val="000000">
                      <a:alpha val="43137"/>
                    </a:srgbClr>
                  </a:outerShdw>
                </a:effectLst>
                <a:latin typeface="Arial Narrow" panose="020B0606020202030204" pitchFamily="34" charset="0"/>
              </a:rPr>
              <a:t>With  Bishop Ronald K. Powell</a:t>
            </a:r>
          </a:p>
        </p:txBody>
      </p:sp>
    </p:spTree>
    <p:extLst>
      <p:ext uri="{BB962C8B-B14F-4D97-AF65-F5344CB8AC3E}">
        <p14:creationId xmlns:p14="http://schemas.microsoft.com/office/powerpoint/2010/main" val="1431256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0A494-0420-49F7-A7FC-0F6CF05F387E}"/>
              </a:ext>
            </a:extLst>
          </p:cNvPr>
          <p:cNvSpPr>
            <a:spLocks noGrp="1"/>
          </p:cNvSpPr>
          <p:nvPr>
            <p:ph type="title"/>
          </p:nvPr>
        </p:nvSpPr>
        <p:spPr/>
        <p:txBody>
          <a:bodyPr>
            <a:normAutofit/>
          </a:bodyPr>
          <a:lstStyle/>
          <a:p>
            <a:r>
              <a:rPr lang="en-US" sz="4000" b="1" dirty="0">
                <a:solidFill>
                  <a:schemeClr val="bg1"/>
                </a:solidFill>
              </a:rPr>
              <a:t>4. Anger</a:t>
            </a:r>
          </a:p>
        </p:txBody>
      </p:sp>
      <p:sp>
        <p:nvSpPr>
          <p:cNvPr id="3" name="Content Placeholder 2">
            <a:extLst>
              <a:ext uri="{FF2B5EF4-FFF2-40B4-BE49-F238E27FC236}">
                <a16:creationId xmlns:a16="http://schemas.microsoft.com/office/drawing/2014/main" id="{6B72C5AC-4BDD-4774-B8DA-9757294F1B98}"/>
              </a:ext>
            </a:extLst>
          </p:cNvPr>
          <p:cNvSpPr>
            <a:spLocks noGrp="1"/>
          </p:cNvSpPr>
          <p:nvPr>
            <p:ph idx="1"/>
          </p:nvPr>
        </p:nvSpPr>
        <p:spPr/>
        <p:txBody>
          <a:bodyPr>
            <a:normAutofit/>
          </a:bodyPr>
          <a:lstStyle/>
          <a:p>
            <a:r>
              <a:rPr lang="en-US" sz="3600" b="1" dirty="0">
                <a:solidFill>
                  <a:schemeClr val="bg1"/>
                </a:solidFill>
              </a:rPr>
              <a:t>Unforgiveness, resentment and retaliation has been building up and now you are very, very angry.</a:t>
            </a:r>
          </a:p>
          <a:p>
            <a:r>
              <a:rPr lang="en-US" sz="4000" b="1" dirty="0">
                <a:solidFill>
                  <a:srgbClr val="FFFF00"/>
                </a:solidFill>
              </a:rPr>
              <a:t>The pressure cooker is really going and adding fuel to the fire. This anger is both seen felt and heard</a:t>
            </a:r>
            <a:r>
              <a:rPr lang="en-US" sz="3600" b="1" dirty="0">
                <a:solidFill>
                  <a:schemeClr val="bg1"/>
                </a:solidFill>
              </a:rPr>
              <a:t>.</a:t>
            </a:r>
          </a:p>
        </p:txBody>
      </p:sp>
    </p:spTree>
    <p:extLst>
      <p:ext uri="{BB962C8B-B14F-4D97-AF65-F5344CB8AC3E}">
        <p14:creationId xmlns:p14="http://schemas.microsoft.com/office/powerpoint/2010/main" val="244567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CEDEE-C54A-4120-922A-0F19CD3D5BB3}"/>
              </a:ext>
            </a:extLst>
          </p:cNvPr>
          <p:cNvSpPr>
            <a:spLocks noGrp="1"/>
          </p:cNvSpPr>
          <p:nvPr>
            <p:ph type="title"/>
          </p:nvPr>
        </p:nvSpPr>
        <p:spPr/>
        <p:txBody>
          <a:bodyPr>
            <a:normAutofit/>
          </a:bodyPr>
          <a:lstStyle/>
          <a:p>
            <a:r>
              <a:rPr lang="en-US" sz="4000" b="1" dirty="0">
                <a:solidFill>
                  <a:schemeClr val="bg1"/>
                </a:solidFill>
              </a:rPr>
              <a:t>5. Hatred</a:t>
            </a:r>
          </a:p>
        </p:txBody>
      </p:sp>
      <p:sp>
        <p:nvSpPr>
          <p:cNvPr id="3" name="Content Placeholder 2">
            <a:extLst>
              <a:ext uri="{FF2B5EF4-FFF2-40B4-BE49-F238E27FC236}">
                <a16:creationId xmlns:a16="http://schemas.microsoft.com/office/drawing/2014/main" id="{BC67266A-85B0-4833-9F4E-239B04792961}"/>
              </a:ext>
            </a:extLst>
          </p:cNvPr>
          <p:cNvSpPr>
            <a:spLocks noGrp="1"/>
          </p:cNvSpPr>
          <p:nvPr>
            <p:ph idx="1"/>
          </p:nvPr>
        </p:nvSpPr>
        <p:spPr>
          <a:xfrm>
            <a:off x="581192" y="1890875"/>
            <a:ext cx="11029615" cy="4680045"/>
          </a:xfrm>
        </p:spPr>
        <p:txBody>
          <a:bodyPr>
            <a:normAutofit lnSpcReduction="10000"/>
          </a:bodyPr>
          <a:lstStyle/>
          <a:p>
            <a:r>
              <a:rPr lang="en-US" sz="3600" b="1" dirty="0">
                <a:solidFill>
                  <a:schemeClr val="bg1"/>
                </a:solidFill>
              </a:rPr>
              <a:t>Now that you are angry, </a:t>
            </a:r>
            <a:r>
              <a:rPr lang="en-US" sz="3600" b="1" dirty="0">
                <a:solidFill>
                  <a:srgbClr val="FFFF00"/>
                </a:solidFill>
              </a:rPr>
              <a:t>hatred gets a foothold</a:t>
            </a:r>
            <a:r>
              <a:rPr lang="en-US" sz="3600" b="1" dirty="0">
                <a:solidFill>
                  <a:schemeClr val="bg1"/>
                </a:solidFill>
              </a:rPr>
              <a:t>. You are saying, “</a:t>
            </a:r>
            <a:r>
              <a:rPr lang="en-US" sz="3600" b="1" dirty="0">
                <a:solidFill>
                  <a:srgbClr val="FFFF00"/>
                </a:solidFill>
              </a:rPr>
              <a:t>I remember what you did to me</a:t>
            </a:r>
            <a:r>
              <a:rPr lang="en-US" sz="3600" b="1" dirty="0">
                <a:solidFill>
                  <a:schemeClr val="bg1"/>
                </a:solidFill>
              </a:rPr>
              <a:t>. I have really been meditating on it and I really resent it. </a:t>
            </a:r>
            <a:r>
              <a:rPr lang="en-US" sz="3600" b="1" dirty="0">
                <a:solidFill>
                  <a:srgbClr val="FFFF00"/>
                </a:solidFill>
              </a:rPr>
              <a:t>I’m going to get even with you and make you pay.</a:t>
            </a:r>
            <a:r>
              <a:rPr lang="en-US" sz="3600" b="1" dirty="0">
                <a:solidFill>
                  <a:schemeClr val="bg1"/>
                </a:solidFill>
              </a:rPr>
              <a:t>” At this stage hatred begins to say, “</a:t>
            </a:r>
            <a:r>
              <a:rPr lang="en-US" sz="3600" b="1" dirty="0">
                <a:solidFill>
                  <a:srgbClr val="FFFF00"/>
                </a:solidFill>
              </a:rPr>
              <a:t>You do not deserve to exist</a:t>
            </a:r>
            <a:r>
              <a:rPr lang="en-US" sz="3600" b="1" dirty="0">
                <a:solidFill>
                  <a:schemeClr val="bg1"/>
                </a:solidFill>
              </a:rPr>
              <a:t>.” There is no room on this earth for you and me to both be at the same place at the same time.” </a:t>
            </a:r>
            <a:r>
              <a:rPr lang="en-US" sz="3600" b="1" dirty="0">
                <a:solidFill>
                  <a:srgbClr val="FFFF00"/>
                </a:solidFill>
              </a:rPr>
              <a:t>Hatred starts to go into the </a:t>
            </a:r>
            <a:r>
              <a:rPr lang="en-US" sz="3600" b="1" u="sng" dirty="0">
                <a:solidFill>
                  <a:srgbClr val="FFFF00"/>
                </a:solidFill>
              </a:rPr>
              <a:t>elimination mode</a:t>
            </a:r>
            <a:r>
              <a:rPr lang="en-US" sz="3600" b="1" dirty="0">
                <a:solidFill>
                  <a:schemeClr val="bg1"/>
                </a:solidFill>
              </a:rPr>
              <a:t>:</a:t>
            </a:r>
          </a:p>
        </p:txBody>
      </p:sp>
    </p:spTree>
    <p:extLst>
      <p:ext uri="{BB962C8B-B14F-4D97-AF65-F5344CB8AC3E}">
        <p14:creationId xmlns:p14="http://schemas.microsoft.com/office/powerpoint/2010/main" val="647474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0E53F-A64C-43DB-93C4-82803355A30F}"/>
              </a:ext>
            </a:extLst>
          </p:cNvPr>
          <p:cNvSpPr>
            <a:spLocks noGrp="1"/>
          </p:cNvSpPr>
          <p:nvPr>
            <p:ph type="title"/>
          </p:nvPr>
        </p:nvSpPr>
        <p:spPr/>
        <p:txBody>
          <a:bodyPr>
            <a:normAutofit/>
          </a:bodyPr>
          <a:lstStyle/>
          <a:p>
            <a:r>
              <a:rPr lang="en-US" sz="4000" b="1" dirty="0">
                <a:solidFill>
                  <a:schemeClr val="bg1"/>
                </a:solidFill>
              </a:rPr>
              <a:t>6. Violence</a:t>
            </a:r>
          </a:p>
        </p:txBody>
      </p:sp>
      <p:sp>
        <p:nvSpPr>
          <p:cNvPr id="3" name="Content Placeholder 2">
            <a:extLst>
              <a:ext uri="{FF2B5EF4-FFF2-40B4-BE49-F238E27FC236}">
                <a16:creationId xmlns:a16="http://schemas.microsoft.com/office/drawing/2014/main" id="{9618A16E-5CC1-4EA7-97C4-B5DAF59F1148}"/>
              </a:ext>
            </a:extLst>
          </p:cNvPr>
          <p:cNvSpPr>
            <a:spLocks noGrp="1"/>
          </p:cNvSpPr>
          <p:nvPr>
            <p:ph idx="1"/>
          </p:nvPr>
        </p:nvSpPr>
        <p:spPr>
          <a:xfrm>
            <a:off x="581192" y="2030819"/>
            <a:ext cx="11029615" cy="4327451"/>
          </a:xfrm>
        </p:spPr>
        <p:txBody>
          <a:bodyPr>
            <a:normAutofit/>
          </a:bodyPr>
          <a:lstStyle/>
          <a:p>
            <a:r>
              <a:rPr lang="en-US" sz="3600" b="1" dirty="0">
                <a:solidFill>
                  <a:srgbClr val="FFFF00"/>
                </a:solidFill>
              </a:rPr>
              <a:t>Hatred fuels violence</a:t>
            </a:r>
            <a:r>
              <a:rPr lang="en-US" sz="3600" b="1" dirty="0">
                <a:solidFill>
                  <a:schemeClr val="bg1"/>
                </a:solidFill>
              </a:rPr>
              <a:t>. </a:t>
            </a:r>
          </a:p>
          <a:p>
            <a:r>
              <a:rPr lang="en-US" sz="3600" b="1" dirty="0">
                <a:solidFill>
                  <a:schemeClr val="bg1"/>
                </a:solidFill>
              </a:rPr>
              <a:t>Violence says, “</a:t>
            </a:r>
            <a:r>
              <a:rPr lang="en-US" sz="3600" b="1" dirty="0">
                <a:solidFill>
                  <a:srgbClr val="FFFF00"/>
                </a:solidFill>
              </a:rPr>
              <a:t>Before I eliminate you, you are going to feel my pain</a:t>
            </a:r>
            <a:r>
              <a:rPr lang="en-US" sz="3600" b="1" dirty="0">
                <a:solidFill>
                  <a:schemeClr val="bg1"/>
                </a:solidFill>
              </a:rPr>
              <a:t>.” </a:t>
            </a:r>
          </a:p>
          <a:p>
            <a:r>
              <a:rPr lang="en-US" sz="3600" b="1" dirty="0">
                <a:solidFill>
                  <a:schemeClr val="bg1"/>
                </a:solidFill>
              </a:rPr>
              <a:t>Violence is anger and hatred in action. It can take the form of verbal, emotional, physical or sexual abuse.</a:t>
            </a:r>
          </a:p>
        </p:txBody>
      </p:sp>
    </p:spTree>
    <p:extLst>
      <p:ext uri="{BB962C8B-B14F-4D97-AF65-F5344CB8AC3E}">
        <p14:creationId xmlns:p14="http://schemas.microsoft.com/office/powerpoint/2010/main" val="3842594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0C710-EB65-4A70-B466-B9B856DB4229}"/>
              </a:ext>
            </a:extLst>
          </p:cNvPr>
          <p:cNvSpPr>
            <a:spLocks noGrp="1"/>
          </p:cNvSpPr>
          <p:nvPr>
            <p:ph type="title"/>
          </p:nvPr>
        </p:nvSpPr>
        <p:spPr>
          <a:xfrm>
            <a:off x="581192" y="702156"/>
            <a:ext cx="11029616" cy="818300"/>
          </a:xfrm>
        </p:spPr>
        <p:txBody>
          <a:bodyPr>
            <a:normAutofit/>
          </a:bodyPr>
          <a:lstStyle/>
          <a:p>
            <a:r>
              <a:rPr lang="en-US" sz="4000" b="1" dirty="0">
                <a:solidFill>
                  <a:schemeClr val="bg1"/>
                </a:solidFill>
                <a:effectLst>
                  <a:outerShdw blurRad="38100" dist="38100" dir="2700000" algn="tl">
                    <a:srgbClr val="000000">
                      <a:alpha val="43137"/>
                    </a:srgbClr>
                  </a:outerShdw>
                </a:effectLst>
              </a:rPr>
              <a:t>7. Murder</a:t>
            </a:r>
          </a:p>
        </p:txBody>
      </p:sp>
      <p:sp>
        <p:nvSpPr>
          <p:cNvPr id="3" name="Content Placeholder 2">
            <a:extLst>
              <a:ext uri="{FF2B5EF4-FFF2-40B4-BE49-F238E27FC236}">
                <a16:creationId xmlns:a16="http://schemas.microsoft.com/office/drawing/2014/main" id="{CAA76B39-7FC3-468F-B2EE-93499471B125}"/>
              </a:ext>
            </a:extLst>
          </p:cNvPr>
          <p:cNvSpPr>
            <a:spLocks noGrp="1"/>
          </p:cNvSpPr>
          <p:nvPr>
            <p:ph idx="1"/>
          </p:nvPr>
        </p:nvSpPr>
        <p:spPr>
          <a:xfrm>
            <a:off x="581192" y="1424763"/>
            <a:ext cx="11029615" cy="5316279"/>
          </a:xfrm>
        </p:spPr>
        <p:txBody>
          <a:bodyPr>
            <a:normAutofit fontScale="92500"/>
          </a:bodyPr>
          <a:lstStyle/>
          <a:p>
            <a:r>
              <a:rPr lang="en-US" sz="3200" b="1" dirty="0">
                <a:solidFill>
                  <a:srgbClr val="FFFF00"/>
                </a:solidFill>
              </a:rPr>
              <a:t>Once violence erupts, the final fruit of bitterness is murder</a:t>
            </a:r>
            <a:r>
              <a:rPr lang="en-US" sz="3200" b="1" dirty="0">
                <a:solidFill>
                  <a:schemeClr val="bg1"/>
                </a:solidFill>
              </a:rPr>
              <a:t>. </a:t>
            </a:r>
          </a:p>
          <a:p>
            <a:r>
              <a:rPr lang="en-US" sz="3200" b="1" dirty="0">
                <a:solidFill>
                  <a:schemeClr val="bg1"/>
                </a:solidFill>
              </a:rPr>
              <a:t>This can be literal physical murder, premeditated murder which is murder of the heart or murder with the tongue which is gossip, slanderer character trashing. </a:t>
            </a:r>
          </a:p>
          <a:p>
            <a:r>
              <a:rPr lang="en-US" sz="3200" b="1" dirty="0">
                <a:solidFill>
                  <a:schemeClr val="bg1"/>
                </a:solidFill>
              </a:rPr>
              <a:t>When hatred, violence and murder are in a person’s life, they feel they are justified and that person is going to pay the price.</a:t>
            </a:r>
          </a:p>
          <a:p>
            <a:r>
              <a:rPr lang="en-US" sz="3200" b="1" dirty="0">
                <a:solidFill>
                  <a:schemeClr val="bg1"/>
                </a:solidFill>
              </a:rPr>
              <a:t> Unfortunately, the person does not realize that by this stage the devil has managed to get in and alter his body chemistry, causing diseases like cancer that are resulting in death of his own body.</a:t>
            </a:r>
          </a:p>
        </p:txBody>
      </p:sp>
    </p:spTree>
    <p:extLst>
      <p:ext uri="{BB962C8B-B14F-4D97-AF65-F5344CB8AC3E}">
        <p14:creationId xmlns:p14="http://schemas.microsoft.com/office/powerpoint/2010/main" val="3277043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0C710-EB65-4A70-B466-B9B856DB4229}"/>
              </a:ext>
            </a:extLst>
          </p:cNvPr>
          <p:cNvSpPr>
            <a:spLocks noGrp="1"/>
          </p:cNvSpPr>
          <p:nvPr>
            <p:ph type="title"/>
          </p:nvPr>
        </p:nvSpPr>
        <p:spPr>
          <a:xfrm>
            <a:off x="581192" y="702156"/>
            <a:ext cx="11029616" cy="658811"/>
          </a:xfrm>
        </p:spPr>
        <p:txBody>
          <a:bodyPr>
            <a:normAutofit fontScale="90000"/>
          </a:bodyPr>
          <a:lstStyle/>
          <a:p>
            <a:r>
              <a:rPr lang="en-US" sz="4000" b="1" dirty="0">
                <a:solidFill>
                  <a:schemeClr val="bg1"/>
                </a:solidFill>
                <a:effectLst>
                  <a:outerShdw blurRad="38100" dist="38100" dir="2700000" algn="tl">
                    <a:srgbClr val="000000">
                      <a:alpha val="43137"/>
                    </a:srgbClr>
                  </a:outerShdw>
                </a:effectLst>
              </a:rPr>
              <a:t>7. Murder</a:t>
            </a:r>
          </a:p>
        </p:txBody>
      </p:sp>
      <p:sp>
        <p:nvSpPr>
          <p:cNvPr id="3" name="Content Placeholder 2">
            <a:extLst>
              <a:ext uri="{FF2B5EF4-FFF2-40B4-BE49-F238E27FC236}">
                <a16:creationId xmlns:a16="http://schemas.microsoft.com/office/drawing/2014/main" id="{CAA76B39-7FC3-468F-B2EE-93499471B125}"/>
              </a:ext>
            </a:extLst>
          </p:cNvPr>
          <p:cNvSpPr>
            <a:spLocks noGrp="1"/>
          </p:cNvSpPr>
          <p:nvPr>
            <p:ph idx="1"/>
          </p:nvPr>
        </p:nvSpPr>
        <p:spPr>
          <a:xfrm>
            <a:off x="581192" y="1360967"/>
            <a:ext cx="11029615" cy="5178055"/>
          </a:xfrm>
        </p:spPr>
        <p:txBody>
          <a:bodyPr>
            <a:normAutofit lnSpcReduction="10000"/>
          </a:bodyPr>
          <a:lstStyle/>
          <a:p>
            <a:r>
              <a:rPr lang="en-US" sz="3200" b="1" dirty="0">
                <a:solidFill>
                  <a:srgbClr val="FFFF00"/>
                </a:solidFill>
                <a:effectLst>
                  <a:outerShdw blurRad="38100" dist="38100" dir="2700000" algn="tl">
                    <a:srgbClr val="000000">
                      <a:alpha val="43137"/>
                    </a:srgbClr>
                  </a:outerShdw>
                </a:effectLst>
              </a:rPr>
              <a:t>If any one of these seven areas that answer to bitterness are present, the preceding ones are usually also there, and if they are not dealt with, all the rest will surely come. </a:t>
            </a:r>
          </a:p>
          <a:p>
            <a:r>
              <a:rPr lang="en-US" sz="3200" b="1" dirty="0">
                <a:solidFill>
                  <a:schemeClr val="bg1"/>
                </a:solidFill>
                <a:effectLst>
                  <a:outerShdw blurRad="38100" dist="38100" dir="2700000" algn="tl">
                    <a:srgbClr val="000000">
                      <a:alpha val="43137"/>
                    </a:srgbClr>
                  </a:outerShdw>
                </a:effectLst>
              </a:rPr>
              <a:t>For example, if the person has hatred in his heart, unforgiveness, resentment, retaliation and anger will also be there. </a:t>
            </a:r>
          </a:p>
          <a:p>
            <a:r>
              <a:rPr lang="en-US" sz="3200" b="1" dirty="0">
                <a:solidFill>
                  <a:srgbClr val="FFFF00"/>
                </a:solidFill>
                <a:effectLst>
                  <a:outerShdw blurRad="38100" dist="38100" dir="2700000" algn="tl">
                    <a:srgbClr val="000000">
                      <a:alpha val="43137"/>
                    </a:srgbClr>
                  </a:outerShdw>
                </a:effectLst>
              </a:rPr>
              <a:t>You will not be able to remove bitterness from your life until you deal with unforgiveness, resentment, retaliation, anger, hatred, violence and murder behind it</a:t>
            </a:r>
            <a:r>
              <a:rPr lang="en-US" sz="3200" b="1"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935493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B62DC-2221-4A81-9F44-139F85007EB4}"/>
              </a:ext>
            </a:extLst>
          </p:cNvPr>
          <p:cNvSpPr>
            <a:spLocks noGrp="1"/>
          </p:cNvSpPr>
          <p:nvPr>
            <p:ph type="title"/>
          </p:nvPr>
        </p:nvSpPr>
        <p:spPr>
          <a:xfrm>
            <a:off x="581192" y="702156"/>
            <a:ext cx="11029616" cy="701342"/>
          </a:xfrm>
        </p:spPr>
        <p:txBody>
          <a:bodyPr>
            <a:normAutofit/>
          </a:bodyPr>
          <a:lstStyle/>
          <a:p>
            <a:r>
              <a:rPr lang="en-US" sz="4000" b="1" dirty="0">
                <a:solidFill>
                  <a:schemeClr val="bg1"/>
                </a:solidFill>
                <a:effectLst>
                  <a:outerShdw blurRad="38100" dist="38100" dir="2700000" algn="tl">
                    <a:srgbClr val="000000">
                      <a:alpha val="43137"/>
                    </a:srgbClr>
                  </a:outerShdw>
                </a:effectLst>
              </a:rPr>
              <a:t>Why is Bitterness Sin?</a:t>
            </a:r>
          </a:p>
        </p:txBody>
      </p:sp>
      <p:sp>
        <p:nvSpPr>
          <p:cNvPr id="3" name="Content Placeholder 2">
            <a:extLst>
              <a:ext uri="{FF2B5EF4-FFF2-40B4-BE49-F238E27FC236}">
                <a16:creationId xmlns:a16="http://schemas.microsoft.com/office/drawing/2014/main" id="{49F26C80-D7A8-4183-8863-3C2969263655}"/>
              </a:ext>
            </a:extLst>
          </p:cNvPr>
          <p:cNvSpPr>
            <a:spLocks noGrp="1"/>
          </p:cNvSpPr>
          <p:nvPr>
            <p:ph idx="1"/>
          </p:nvPr>
        </p:nvSpPr>
        <p:spPr>
          <a:xfrm>
            <a:off x="581192" y="1541721"/>
            <a:ext cx="11029615" cy="4965405"/>
          </a:xfrm>
        </p:spPr>
        <p:txBody>
          <a:bodyPr>
            <a:normAutofit fontScale="70000" lnSpcReduction="20000"/>
          </a:bodyPr>
          <a:lstStyle/>
          <a:p>
            <a:r>
              <a:rPr lang="en-US" sz="5100" b="1" dirty="0">
                <a:solidFill>
                  <a:schemeClr val="bg1"/>
                </a:solidFill>
                <a:hlinkClick r:id="rId2">
                  <a:extLst>
                    <a:ext uri="{A12FA001-AC4F-418D-AE19-62706E023703}">
                      <ahyp:hlinkClr xmlns:ahyp="http://schemas.microsoft.com/office/drawing/2018/hyperlinkcolor" val="tx"/>
                    </a:ext>
                  </a:extLst>
                </a:hlinkClick>
              </a:rPr>
              <a:t>Ro</a:t>
            </a:r>
            <a:r>
              <a:rPr lang="en-US" sz="4600" b="1" dirty="0">
                <a:solidFill>
                  <a:schemeClr val="bg1"/>
                </a:solidFill>
                <a:hlinkClick r:id="rId2">
                  <a:extLst>
                    <a:ext uri="{A12FA001-AC4F-418D-AE19-62706E023703}">
                      <ahyp:hlinkClr xmlns:ahyp="http://schemas.microsoft.com/office/drawing/2018/hyperlinkcolor" val="tx"/>
                    </a:ext>
                  </a:extLst>
                </a:hlinkClick>
              </a:rPr>
              <a:t>mans 12:19 – 21</a:t>
            </a:r>
            <a:r>
              <a:rPr lang="en-US" sz="4600" b="1" dirty="0">
                <a:solidFill>
                  <a:schemeClr val="bg1"/>
                </a:solidFill>
              </a:rPr>
              <a:t>; “19Beloved, </a:t>
            </a:r>
            <a:r>
              <a:rPr lang="en-US" sz="4600" b="1" u="sng" dirty="0">
                <a:solidFill>
                  <a:srgbClr val="FFFF00"/>
                </a:solidFill>
              </a:rPr>
              <a:t>never avenge yourselves</a:t>
            </a:r>
            <a:r>
              <a:rPr lang="en-US" sz="4600" b="1" dirty="0">
                <a:solidFill>
                  <a:schemeClr val="bg1"/>
                </a:solidFill>
              </a:rPr>
              <a:t>, but leave the way open for [God’s] wrath; for it is written, </a:t>
            </a:r>
            <a:r>
              <a:rPr lang="en-US" sz="4600" b="1" dirty="0">
                <a:solidFill>
                  <a:srgbClr val="FFFF00"/>
                </a:solidFill>
              </a:rPr>
              <a:t>Vengeance is Mine, I will repay (requite), says the Lord</a:t>
            </a:r>
            <a:r>
              <a:rPr lang="en-US" sz="4600" b="1" dirty="0">
                <a:solidFill>
                  <a:schemeClr val="bg1"/>
                </a:solidFill>
              </a:rPr>
              <a:t>. 20But if your enemy is hungry, feed him; if he is thirsty, give him drink; for by so doing you will heap burning coals upon his head. 21Do not let yourself be overcome by evil, </a:t>
            </a:r>
            <a:r>
              <a:rPr lang="en-US" sz="4600" b="1" dirty="0">
                <a:solidFill>
                  <a:srgbClr val="FFFF00"/>
                </a:solidFill>
              </a:rPr>
              <a:t>but overcome (master) evil with good</a:t>
            </a:r>
            <a:r>
              <a:rPr lang="en-US" sz="4600" b="1" dirty="0">
                <a:solidFill>
                  <a:schemeClr val="bg1"/>
                </a:solidFill>
              </a:rPr>
              <a:t>.”</a:t>
            </a:r>
          </a:p>
          <a:p>
            <a:r>
              <a:rPr lang="en-US" sz="4600" b="1" dirty="0">
                <a:solidFill>
                  <a:schemeClr val="bg1"/>
                </a:solidFill>
                <a:hlinkClick r:id="rId3">
                  <a:extLst>
                    <a:ext uri="{A12FA001-AC4F-418D-AE19-62706E023703}">
                      <ahyp:hlinkClr xmlns:ahyp="http://schemas.microsoft.com/office/drawing/2018/hyperlinkcolor" val="tx"/>
                    </a:ext>
                  </a:extLst>
                </a:hlinkClick>
              </a:rPr>
              <a:t>Isaiah 54:17</a:t>
            </a:r>
            <a:r>
              <a:rPr lang="en-US" sz="4600" b="1" dirty="0">
                <a:solidFill>
                  <a:schemeClr val="bg1"/>
                </a:solidFill>
              </a:rPr>
              <a:t>: “</a:t>
            </a:r>
            <a:r>
              <a:rPr lang="en-US" sz="4600" b="1" dirty="0">
                <a:solidFill>
                  <a:srgbClr val="FFFF00"/>
                </a:solidFill>
              </a:rPr>
              <a:t>No weapon that is formed against you shall prosper, and every tongue that rises up against you in judgment you shall show to be in the wrong</a:t>
            </a:r>
            <a:r>
              <a:rPr lang="en-US" sz="4600" b="1" dirty="0">
                <a:solidFill>
                  <a:schemeClr val="bg1"/>
                </a:solidFill>
              </a:rPr>
              <a:t>.</a:t>
            </a:r>
          </a:p>
        </p:txBody>
      </p:sp>
    </p:spTree>
    <p:extLst>
      <p:ext uri="{BB962C8B-B14F-4D97-AF65-F5344CB8AC3E}">
        <p14:creationId xmlns:p14="http://schemas.microsoft.com/office/powerpoint/2010/main" val="2076328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86DC8-55A5-467A-9C8E-CD669DABB449}"/>
              </a:ext>
            </a:extLst>
          </p:cNvPr>
          <p:cNvSpPr>
            <a:spLocks noGrp="1"/>
          </p:cNvSpPr>
          <p:nvPr>
            <p:ph type="title"/>
          </p:nvPr>
        </p:nvSpPr>
        <p:spPr/>
        <p:txBody>
          <a:bodyPr>
            <a:normAutofit/>
          </a:bodyPr>
          <a:lstStyle/>
          <a:p>
            <a:r>
              <a:rPr lang="en-US" sz="4000" b="1" dirty="0">
                <a:solidFill>
                  <a:schemeClr val="bg1"/>
                </a:solidFill>
              </a:rPr>
              <a:t>Why is Bitterness Sin?</a:t>
            </a:r>
          </a:p>
        </p:txBody>
      </p:sp>
      <p:sp>
        <p:nvSpPr>
          <p:cNvPr id="3" name="Content Placeholder 2">
            <a:extLst>
              <a:ext uri="{FF2B5EF4-FFF2-40B4-BE49-F238E27FC236}">
                <a16:creationId xmlns:a16="http://schemas.microsoft.com/office/drawing/2014/main" id="{8A20BE6D-77CB-4695-BF6D-4611E28EAF16}"/>
              </a:ext>
            </a:extLst>
          </p:cNvPr>
          <p:cNvSpPr>
            <a:spLocks noGrp="1"/>
          </p:cNvSpPr>
          <p:nvPr>
            <p:ph idx="1"/>
          </p:nvPr>
        </p:nvSpPr>
        <p:spPr>
          <a:xfrm>
            <a:off x="581192" y="1890875"/>
            <a:ext cx="11029615" cy="4648147"/>
          </a:xfrm>
        </p:spPr>
        <p:txBody>
          <a:bodyPr>
            <a:normAutofit/>
          </a:bodyPr>
          <a:lstStyle/>
          <a:p>
            <a:r>
              <a:rPr lang="en-US" sz="3600" b="1" dirty="0">
                <a:solidFill>
                  <a:schemeClr val="bg1"/>
                </a:solidFill>
                <a:effectLst>
                  <a:outerShdw blurRad="38100" dist="38100" dir="2700000" algn="tl">
                    <a:srgbClr val="000000">
                      <a:alpha val="43137"/>
                    </a:srgbClr>
                  </a:outerShdw>
                </a:effectLst>
              </a:rPr>
              <a:t>This [peace, righteousness, security and triumph over opposition] is the heritage of the servants of the Lord [those in whom the ideal Servant of the Lord is reproduced]; </a:t>
            </a:r>
            <a:r>
              <a:rPr lang="en-US" sz="3600" b="1" dirty="0">
                <a:solidFill>
                  <a:srgbClr val="FFFF00"/>
                </a:solidFill>
                <a:effectLst>
                  <a:outerShdw blurRad="38100" dist="38100" dir="2700000" algn="tl">
                    <a:srgbClr val="000000">
                      <a:alpha val="43137"/>
                    </a:srgbClr>
                  </a:outerShdw>
                </a:effectLst>
              </a:rPr>
              <a:t>this is the righteousness or the vindication which they obtain from Me </a:t>
            </a:r>
            <a:r>
              <a:rPr lang="en-US" sz="3600" b="1" dirty="0">
                <a:solidFill>
                  <a:schemeClr val="bg1"/>
                </a:solidFill>
                <a:effectLst>
                  <a:outerShdw blurRad="38100" dist="38100" dir="2700000" algn="tl">
                    <a:srgbClr val="000000">
                      <a:alpha val="43137"/>
                    </a:srgbClr>
                  </a:outerShdw>
                </a:effectLst>
              </a:rPr>
              <a:t>[this is that which I impart to them as their justification], says the Lord.”</a:t>
            </a:r>
          </a:p>
        </p:txBody>
      </p:sp>
    </p:spTree>
    <p:extLst>
      <p:ext uri="{BB962C8B-B14F-4D97-AF65-F5344CB8AC3E}">
        <p14:creationId xmlns:p14="http://schemas.microsoft.com/office/powerpoint/2010/main" val="3935075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49EEB-F953-482E-9B2C-77B008710966}"/>
              </a:ext>
            </a:extLst>
          </p:cNvPr>
          <p:cNvSpPr>
            <a:spLocks noGrp="1"/>
          </p:cNvSpPr>
          <p:nvPr>
            <p:ph type="title"/>
          </p:nvPr>
        </p:nvSpPr>
        <p:spPr>
          <a:xfrm>
            <a:off x="581192" y="702156"/>
            <a:ext cx="11029616" cy="680077"/>
          </a:xfrm>
        </p:spPr>
        <p:txBody>
          <a:bodyPr>
            <a:normAutofit fontScale="90000"/>
          </a:bodyPr>
          <a:lstStyle/>
          <a:p>
            <a:r>
              <a:rPr lang="en-US" sz="4000" b="1" dirty="0">
                <a:solidFill>
                  <a:schemeClr val="bg1"/>
                </a:solidFill>
              </a:rPr>
              <a:t>Zechariah 2:8 </a:t>
            </a:r>
          </a:p>
        </p:txBody>
      </p:sp>
      <p:sp>
        <p:nvSpPr>
          <p:cNvPr id="3" name="Content Placeholder 2">
            <a:extLst>
              <a:ext uri="{FF2B5EF4-FFF2-40B4-BE49-F238E27FC236}">
                <a16:creationId xmlns:a16="http://schemas.microsoft.com/office/drawing/2014/main" id="{0760DD67-DFBA-4538-BD68-F62A0B543CF1}"/>
              </a:ext>
            </a:extLst>
          </p:cNvPr>
          <p:cNvSpPr>
            <a:spLocks noGrp="1"/>
          </p:cNvSpPr>
          <p:nvPr>
            <p:ph idx="1"/>
          </p:nvPr>
        </p:nvSpPr>
        <p:spPr>
          <a:xfrm>
            <a:off x="581192" y="1382233"/>
            <a:ext cx="11029615" cy="5209953"/>
          </a:xfrm>
        </p:spPr>
        <p:txBody>
          <a:bodyPr>
            <a:normAutofit/>
          </a:bodyPr>
          <a:lstStyle/>
          <a:p>
            <a:r>
              <a:rPr lang="en-US" sz="3200" b="1" dirty="0">
                <a:solidFill>
                  <a:schemeClr val="bg1"/>
                </a:solidFill>
              </a:rPr>
              <a:t>8 says, that he who touches you touches the apple of God’s eye.</a:t>
            </a:r>
          </a:p>
          <a:p>
            <a:r>
              <a:rPr lang="en-US" sz="3200" b="1" dirty="0">
                <a:solidFill>
                  <a:schemeClr val="bg1"/>
                </a:solidFill>
              </a:rPr>
              <a:t>When somebody wrongs you, those two scriptures above are God’s promise to you so long as you keep your heart right with Him. </a:t>
            </a:r>
          </a:p>
          <a:p>
            <a:r>
              <a:rPr lang="en-US" sz="3200" b="1" dirty="0">
                <a:solidFill>
                  <a:srgbClr val="FFFF00"/>
                </a:solidFill>
              </a:rPr>
              <a:t>When you choose to forgive and overcome evil with good, you open the way for God’s wrath and you allow Him to repay the evil that was done to you and to be your vindicator</a:t>
            </a:r>
            <a:r>
              <a:rPr lang="en-US" sz="3200" b="1" dirty="0">
                <a:solidFill>
                  <a:schemeClr val="bg1"/>
                </a:solidFill>
              </a:rPr>
              <a:t>.</a:t>
            </a:r>
          </a:p>
        </p:txBody>
      </p:sp>
    </p:spTree>
    <p:extLst>
      <p:ext uri="{BB962C8B-B14F-4D97-AF65-F5344CB8AC3E}">
        <p14:creationId xmlns:p14="http://schemas.microsoft.com/office/powerpoint/2010/main" val="3872233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6F4906-3917-4254-88F5-30F9D23AB2D0}"/>
              </a:ext>
            </a:extLst>
          </p:cNvPr>
          <p:cNvSpPr>
            <a:spLocks noGrp="1"/>
          </p:cNvSpPr>
          <p:nvPr>
            <p:ph idx="1"/>
          </p:nvPr>
        </p:nvSpPr>
        <p:spPr>
          <a:xfrm>
            <a:off x="581192" y="1297172"/>
            <a:ext cx="11029615" cy="4678178"/>
          </a:xfrm>
        </p:spPr>
        <p:txBody>
          <a:bodyPr>
            <a:normAutofit/>
          </a:bodyPr>
          <a:lstStyle/>
          <a:p>
            <a:r>
              <a:rPr lang="en-US" sz="4000" b="1" dirty="0">
                <a:solidFill>
                  <a:schemeClr val="bg1"/>
                </a:solidFill>
              </a:rPr>
              <a:t>However, when you put yourself in God’s shoes and become your own vindicator and the judge of others, </a:t>
            </a:r>
            <a:r>
              <a:rPr lang="en-US" sz="4000" b="1" dirty="0">
                <a:solidFill>
                  <a:srgbClr val="FFFF00"/>
                </a:solidFill>
              </a:rPr>
              <a:t>you are in disobedience to scripture and you will reap the consequences of that</a:t>
            </a:r>
            <a:r>
              <a:rPr lang="en-US" sz="4000" b="1" dirty="0">
                <a:solidFill>
                  <a:schemeClr val="bg1"/>
                </a:solidFill>
              </a:rPr>
              <a:t>:</a:t>
            </a:r>
          </a:p>
        </p:txBody>
      </p:sp>
    </p:spTree>
    <p:extLst>
      <p:ext uri="{BB962C8B-B14F-4D97-AF65-F5344CB8AC3E}">
        <p14:creationId xmlns:p14="http://schemas.microsoft.com/office/powerpoint/2010/main" val="3953963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03803-6A96-4665-AE3B-0735D034F8F6}"/>
              </a:ext>
            </a:extLst>
          </p:cNvPr>
          <p:cNvSpPr>
            <a:spLocks noGrp="1"/>
          </p:cNvSpPr>
          <p:nvPr>
            <p:ph type="title"/>
          </p:nvPr>
        </p:nvSpPr>
        <p:spPr/>
        <p:txBody>
          <a:bodyPr>
            <a:normAutofit/>
          </a:bodyPr>
          <a:lstStyle/>
          <a:p>
            <a:r>
              <a:rPr lang="en-US" sz="4000" b="1" dirty="0">
                <a:solidFill>
                  <a:schemeClr val="bg1"/>
                </a:solidFill>
                <a:effectLst>
                  <a:outerShdw blurRad="38100" dist="38100" dir="2700000" algn="tl">
                    <a:srgbClr val="000000">
                      <a:alpha val="43137"/>
                    </a:srgbClr>
                  </a:outerShdw>
                </a:effectLst>
              </a:rPr>
              <a:t>Matthew 7:1–3 </a:t>
            </a:r>
          </a:p>
        </p:txBody>
      </p:sp>
      <p:sp>
        <p:nvSpPr>
          <p:cNvPr id="3" name="Content Placeholder 2">
            <a:extLst>
              <a:ext uri="{FF2B5EF4-FFF2-40B4-BE49-F238E27FC236}">
                <a16:creationId xmlns:a16="http://schemas.microsoft.com/office/drawing/2014/main" id="{3C9F0B6B-733F-4BFC-B53C-B83CFE448C10}"/>
              </a:ext>
            </a:extLst>
          </p:cNvPr>
          <p:cNvSpPr>
            <a:spLocks noGrp="1"/>
          </p:cNvSpPr>
          <p:nvPr>
            <p:ph idx="1"/>
          </p:nvPr>
        </p:nvSpPr>
        <p:spPr>
          <a:xfrm>
            <a:off x="581193" y="1669313"/>
            <a:ext cx="11029615" cy="4752752"/>
          </a:xfrm>
        </p:spPr>
        <p:txBody>
          <a:bodyPr>
            <a:normAutofit/>
          </a:bodyPr>
          <a:lstStyle/>
          <a:p>
            <a:r>
              <a:rPr lang="en-US" sz="3600" b="1" dirty="0">
                <a:solidFill>
                  <a:schemeClr val="bg1"/>
                </a:solidFill>
              </a:rPr>
              <a:t>7 “</a:t>
            </a:r>
            <a:r>
              <a:rPr lang="en-US" sz="3600" b="1" dirty="0">
                <a:solidFill>
                  <a:srgbClr val="FFFF00"/>
                </a:solidFill>
              </a:rPr>
              <a:t>Judge not</a:t>
            </a:r>
            <a:r>
              <a:rPr lang="en-US" sz="3600" b="1" dirty="0">
                <a:solidFill>
                  <a:schemeClr val="bg1"/>
                </a:solidFill>
              </a:rPr>
              <a:t>, that you be not judged. 2 </a:t>
            </a:r>
            <a:r>
              <a:rPr lang="en-US" sz="3600" b="1" dirty="0">
                <a:solidFill>
                  <a:srgbClr val="FFFF00"/>
                </a:solidFill>
              </a:rPr>
              <a:t>For with the judgment you pronounce you will be judged</a:t>
            </a:r>
            <a:r>
              <a:rPr lang="en-US" sz="3600" b="1" dirty="0">
                <a:solidFill>
                  <a:schemeClr val="bg1"/>
                </a:solidFill>
              </a:rPr>
              <a:t>, and with the measure you use it will be measured to you. 3 Why do you see the speck that is in your brother’s eye, but you do not notice the log that is in your own eye?</a:t>
            </a:r>
          </a:p>
        </p:txBody>
      </p:sp>
    </p:spTree>
    <p:extLst>
      <p:ext uri="{BB962C8B-B14F-4D97-AF65-F5344CB8AC3E}">
        <p14:creationId xmlns:p14="http://schemas.microsoft.com/office/powerpoint/2010/main" val="2992709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A11A3-F4CA-4394-9F00-7115D8496F11}"/>
              </a:ext>
            </a:extLst>
          </p:cNvPr>
          <p:cNvSpPr>
            <a:spLocks noGrp="1"/>
          </p:cNvSpPr>
          <p:nvPr>
            <p:ph type="title"/>
          </p:nvPr>
        </p:nvSpPr>
        <p:spPr>
          <a:xfrm>
            <a:off x="809897" y="702156"/>
            <a:ext cx="10800911" cy="473501"/>
          </a:xfrm>
        </p:spPr>
        <p:txBody>
          <a:bodyPr>
            <a:normAutofit fontScale="90000"/>
          </a:bodyPr>
          <a:lstStyle/>
          <a:p>
            <a:r>
              <a:rPr lang="en-US" dirty="0">
                <a:solidFill>
                  <a:schemeClr val="bg1"/>
                </a:solidFill>
                <a:effectLst>
                  <a:outerShdw blurRad="38100" dist="38100" dir="2700000" algn="tl">
                    <a:srgbClr val="000000">
                      <a:alpha val="43137"/>
                    </a:srgbClr>
                  </a:outerShdw>
                </a:effectLst>
              </a:rPr>
              <a:t>Introduction</a:t>
            </a:r>
          </a:p>
        </p:txBody>
      </p:sp>
      <p:sp>
        <p:nvSpPr>
          <p:cNvPr id="3" name="Content Placeholder 2">
            <a:extLst>
              <a:ext uri="{FF2B5EF4-FFF2-40B4-BE49-F238E27FC236}">
                <a16:creationId xmlns:a16="http://schemas.microsoft.com/office/drawing/2014/main" id="{07BD44F1-EA64-43AB-B6E3-2AE50B00026E}"/>
              </a:ext>
            </a:extLst>
          </p:cNvPr>
          <p:cNvSpPr>
            <a:spLocks noGrp="1"/>
          </p:cNvSpPr>
          <p:nvPr>
            <p:ph idx="1"/>
          </p:nvPr>
        </p:nvSpPr>
        <p:spPr>
          <a:xfrm>
            <a:off x="581192" y="1267097"/>
            <a:ext cx="11029615" cy="5368834"/>
          </a:xfrm>
        </p:spPr>
        <p:txBody>
          <a:bodyPr>
            <a:noAutofit/>
          </a:bodyPr>
          <a:lstStyle/>
          <a:p>
            <a:r>
              <a:rPr lang="en-US" sz="3200" b="1" dirty="0">
                <a:solidFill>
                  <a:schemeClr val="bg1"/>
                </a:solidFill>
                <a:effectLst>
                  <a:outerShdw blurRad="38100" dist="38100" dir="2700000" algn="tl">
                    <a:srgbClr val="000000">
                      <a:alpha val="43137"/>
                    </a:srgbClr>
                  </a:outerShdw>
                </a:effectLst>
              </a:rPr>
              <a:t>A man who was bitten by a dog went to the doctor because he started experiencing strange symptoms. After examining him, the doctor said to the man, “I’m sorry, it’s too late – you already have rabies.” The man, nonchalantly replied, “I thought as much,” He then pulled out a pen and paper and began furiously writing something. Curious, the doctor said to him, “Don’t tell me you are writing out your will now? You should have done that long ago!” The man explained, “No I’m not writing out my will, I’m writing a list of the people that I want to bite before I die!”</a:t>
            </a:r>
          </a:p>
        </p:txBody>
      </p:sp>
    </p:spTree>
    <p:extLst>
      <p:ext uri="{BB962C8B-B14F-4D97-AF65-F5344CB8AC3E}">
        <p14:creationId xmlns:p14="http://schemas.microsoft.com/office/powerpoint/2010/main" val="582630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48E397-2F7B-450D-8561-B2C9ECA1BDF8}"/>
              </a:ext>
            </a:extLst>
          </p:cNvPr>
          <p:cNvSpPr>
            <a:spLocks noGrp="1"/>
          </p:cNvSpPr>
          <p:nvPr>
            <p:ph idx="1"/>
          </p:nvPr>
        </p:nvSpPr>
        <p:spPr>
          <a:xfrm>
            <a:off x="581192" y="829340"/>
            <a:ext cx="11029615" cy="5826641"/>
          </a:xfrm>
        </p:spPr>
        <p:txBody>
          <a:bodyPr>
            <a:normAutofit/>
          </a:bodyPr>
          <a:lstStyle/>
          <a:p>
            <a:r>
              <a:rPr lang="en-US" sz="3600" b="1" dirty="0">
                <a:solidFill>
                  <a:schemeClr val="bg1"/>
                </a:solidFill>
              </a:rPr>
              <a:t>There are worse consequences to bitterness than diseases such as cancer – </a:t>
            </a:r>
            <a:r>
              <a:rPr lang="en-US" sz="3600" b="1" u="sng" dirty="0">
                <a:solidFill>
                  <a:srgbClr val="FFFF00"/>
                </a:solidFill>
              </a:rPr>
              <a:t>you put yourself in danger of spending eternity in hell because God gave a very clear warning in His Word that if you will not forgive others, He will not forgive you</a:t>
            </a:r>
            <a:r>
              <a:rPr lang="en-US" sz="3600" b="1" dirty="0">
                <a:solidFill>
                  <a:schemeClr val="bg1"/>
                </a:solidFill>
              </a:rPr>
              <a:t>.</a:t>
            </a:r>
          </a:p>
        </p:txBody>
      </p:sp>
    </p:spTree>
    <p:extLst>
      <p:ext uri="{BB962C8B-B14F-4D97-AF65-F5344CB8AC3E}">
        <p14:creationId xmlns:p14="http://schemas.microsoft.com/office/powerpoint/2010/main" val="599062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4C0A9-6017-4E90-9E62-E56A31A77430}"/>
              </a:ext>
            </a:extLst>
          </p:cNvPr>
          <p:cNvSpPr>
            <a:spLocks noGrp="1"/>
          </p:cNvSpPr>
          <p:nvPr>
            <p:ph type="title"/>
          </p:nvPr>
        </p:nvSpPr>
        <p:spPr>
          <a:xfrm>
            <a:off x="850604" y="702156"/>
            <a:ext cx="10760203" cy="1188720"/>
          </a:xfrm>
        </p:spPr>
        <p:txBody>
          <a:bodyPr>
            <a:normAutofit/>
          </a:bodyPr>
          <a:lstStyle/>
          <a:p>
            <a:r>
              <a:rPr lang="en-US" sz="4000" dirty="0">
                <a:solidFill>
                  <a:schemeClr val="bg1"/>
                </a:solidFill>
              </a:rPr>
              <a:t>Forgiveness – The Missing Link</a:t>
            </a:r>
          </a:p>
        </p:txBody>
      </p:sp>
      <p:sp>
        <p:nvSpPr>
          <p:cNvPr id="3" name="Content Placeholder 2">
            <a:extLst>
              <a:ext uri="{FF2B5EF4-FFF2-40B4-BE49-F238E27FC236}">
                <a16:creationId xmlns:a16="http://schemas.microsoft.com/office/drawing/2014/main" id="{FC8FD84C-1400-4899-8B08-FAC460B888A7}"/>
              </a:ext>
            </a:extLst>
          </p:cNvPr>
          <p:cNvSpPr>
            <a:spLocks noGrp="1"/>
          </p:cNvSpPr>
          <p:nvPr>
            <p:ph idx="1"/>
          </p:nvPr>
        </p:nvSpPr>
        <p:spPr>
          <a:xfrm>
            <a:off x="581192" y="1890876"/>
            <a:ext cx="11029615" cy="4584352"/>
          </a:xfrm>
        </p:spPr>
        <p:txBody>
          <a:bodyPr>
            <a:normAutofit fontScale="92500"/>
          </a:bodyPr>
          <a:lstStyle/>
          <a:p>
            <a:r>
              <a:rPr lang="en-US" sz="3600" b="1" dirty="0">
                <a:solidFill>
                  <a:schemeClr val="bg1"/>
                </a:solidFill>
                <a:effectLst>
                  <a:outerShdw blurRad="38100" dist="38100" dir="2700000" algn="tl">
                    <a:srgbClr val="000000">
                      <a:alpha val="43137"/>
                    </a:srgbClr>
                  </a:outerShdw>
                </a:effectLst>
              </a:rPr>
              <a:t>Mark 11: 22 – 24: “22 And Jesus, replying, said to them, have faith in God [constantly], 23Truly I tell you, whoever says to this mountain, be lifted up and thrown into the sea! And does not doubt at all in his heart but believes that what he says will take place, it will be done for him. 24For this reason I am telling you, whatever you ask for in prayer, believe (trust and be confident) that it is granted to you, and you will get it.”</a:t>
            </a:r>
          </a:p>
        </p:txBody>
      </p:sp>
    </p:spTree>
    <p:extLst>
      <p:ext uri="{BB962C8B-B14F-4D97-AF65-F5344CB8AC3E}">
        <p14:creationId xmlns:p14="http://schemas.microsoft.com/office/powerpoint/2010/main" val="1333343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2744BE-FEDD-4CA5-B6F0-E24F2C57BEE1}"/>
              </a:ext>
            </a:extLst>
          </p:cNvPr>
          <p:cNvSpPr>
            <a:spLocks noGrp="1"/>
          </p:cNvSpPr>
          <p:nvPr>
            <p:ph idx="1"/>
          </p:nvPr>
        </p:nvSpPr>
        <p:spPr>
          <a:xfrm>
            <a:off x="581192" y="552893"/>
            <a:ext cx="11029615" cy="6156251"/>
          </a:xfrm>
        </p:spPr>
        <p:txBody>
          <a:bodyPr>
            <a:normAutofit fontScale="92500" lnSpcReduction="10000"/>
          </a:bodyPr>
          <a:lstStyle/>
          <a:p>
            <a:r>
              <a:rPr lang="en-US" sz="2800" b="1" dirty="0">
                <a:solidFill>
                  <a:schemeClr val="bg1"/>
                </a:solidFill>
              </a:rPr>
              <a:t>We have all been taught this scripture many times in churches all over the world today where they say that believing will guarantee receiving. If you confess it, provided you have enough faith, you will get it.</a:t>
            </a:r>
          </a:p>
          <a:p>
            <a:r>
              <a:rPr lang="en-US" sz="2800" b="1" dirty="0">
                <a:solidFill>
                  <a:srgbClr val="FFFF00"/>
                </a:solidFill>
              </a:rPr>
              <a:t>There are so many Christians who have become so confused and disillusioned with the faith messages and name it and claim it teachings because it is still not working. </a:t>
            </a:r>
            <a:r>
              <a:rPr lang="en-US" sz="2800" b="1" dirty="0">
                <a:solidFill>
                  <a:schemeClr val="bg1"/>
                </a:solidFill>
              </a:rPr>
              <a:t>When the person in this church circus is not receiving the object of their belief, they are simply told that they did not have enough faith…and then you talk about hopelessness! Faith isn’t even the issue. It is not working because this scripture has been taken out of context. If you want to understand the intent of the author you have got to read Mark 11:22 – 24 </a:t>
            </a:r>
            <a:r>
              <a:rPr lang="en-US" sz="2800" b="1" dirty="0">
                <a:solidFill>
                  <a:srgbClr val="FFFF00"/>
                </a:solidFill>
              </a:rPr>
              <a:t>in context</a:t>
            </a:r>
            <a:r>
              <a:rPr lang="en-US" sz="2800" b="1" dirty="0">
                <a:solidFill>
                  <a:schemeClr val="bg1"/>
                </a:solidFill>
              </a:rPr>
              <a:t>.</a:t>
            </a:r>
          </a:p>
          <a:p>
            <a:r>
              <a:rPr lang="en-US" sz="2800" b="1" dirty="0">
                <a:solidFill>
                  <a:schemeClr val="bg1"/>
                </a:solidFill>
              </a:rPr>
              <a:t>If you are going to apply the Word of God, </a:t>
            </a:r>
            <a:r>
              <a:rPr lang="en-US" sz="2800" b="1" dirty="0">
                <a:solidFill>
                  <a:srgbClr val="FFFF00"/>
                </a:solidFill>
              </a:rPr>
              <a:t>apply the whole Word of God, not just the part that feels good</a:t>
            </a:r>
            <a:r>
              <a:rPr lang="en-US" sz="2800" b="1" dirty="0">
                <a:solidFill>
                  <a:schemeClr val="bg1"/>
                </a:solidFill>
              </a:rPr>
              <a:t>. There’s more to the Bible than promises and blessings – there’s </a:t>
            </a:r>
            <a:r>
              <a:rPr lang="en-US" sz="2800" b="1" dirty="0">
                <a:solidFill>
                  <a:srgbClr val="FFFF00"/>
                </a:solidFill>
              </a:rPr>
              <a:t>also conditions and there’s reproof</a:t>
            </a:r>
            <a:r>
              <a:rPr lang="en-US" sz="2800" b="1" dirty="0">
                <a:solidFill>
                  <a:schemeClr val="bg1"/>
                </a:solidFill>
              </a:rPr>
              <a:t>.</a:t>
            </a:r>
          </a:p>
        </p:txBody>
      </p:sp>
    </p:spTree>
    <p:extLst>
      <p:ext uri="{BB962C8B-B14F-4D97-AF65-F5344CB8AC3E}">
        <p14:creationId xmlns:p14="http://schemas.microsoft.com/office/powerpoint/2010/main" val="1717802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9CB189-2AE3-4353-A318-E68B8F0C7B40}"/>
              </a:ext>
            </a:extLst>
          </p:cNvPr>
          <p:cNvSpPr>
            <a:spLocks noGrp="1"/>
          </p:cNvSpPr>
          <p:nvPr>
            <p:ph idx="1"/>
          </p:nvPr>
        </p:nvSpPr>
        <p:spPr>
          <a:xfrm>
            <a:off x="581192" y="893208"/>
            <a:ext cx="11029615" cy="5624550"/>
          </a:xfrm>
        </p:spPr>
        <p:txBody>
          <a:bodyPr>
            <a:normAutofit fontScale="92500" lnSpcReduction="20000"/>
          </a:bodyPr>
          <a:lstStyle/>
          <a:p>
            <a:r>
              <a:rPr lang="en-US" sz="3200" b="1" dirty="0">
                <a:solidFill>
                  <a:schemeClr val="bg1"/>
                </a:solidFill>
              </a:rPr>
              <a:t>What has happened to us in the healing ministry, is we have hung our hat on a few scriptures to the exclusion of the rest of the Truth in the Word. </a:t>
            </a:r>
          </a:p>
          <a:p>
            <a:r>
              <a:rPr lang="en-US" sz="3200" b="1" dirty="0">
                <a:solidFill>
                  <a:schemeClr val="bg1"/>
                </a:solidFill>
              </a:rPr>
              <a:t>How many times have you tried to pray the prayer of faith and speak to your mountain and claim God’s promises and </a:t>
            </a:r>
            <a:r>
              <a:rPr lang="en-US" sz="3200" b="1" dirty="0">
                <a:solidFill>
                  <a:srgbClr val="FFFF00"/>
                </a:solidFill>
              </a:rPr>
              <a:t>you never received anything</a:t>
            </a:r>
            <a:r>
              <a:rPr lang="en-US" sz="3200" b="1" dirty="0">
                <a:solidFill>
                  <a:schemeClr val="bg1"/>
                </a:solidFill>
              </a:rPr>
              <a:t>? Did you ever wonder why? </a:t>
            </a:r>
          </a:p>
          <a:p>
            <a:r>
              <a:rPr lang="en-US" sz="3200" b="1" dirty="0">
                <a:solidFill>
                  <a:schemeClr val="bg1"/>
                </a:solidFill>
              </a:rPr>
              <a:t>Well, I hope by this point in your you are beginning to understand why. </a:t>
            </a:r>
          </a:p>
          <a:p>
            <a:r>
              <a:rPr lang="en-US" sz="3200" b="1" dirty="0">
                <a:solidFill>
                  <a:schemeClr val="bg1"/>
                </a:solidFill>
              </a:rPr>
              <a:t>I’m going to show you the missing link to receiving which is found in the verses following </a:t>
            </a:r>
            <a:r>
              <a:rPr lang="en-US" sz="3200" b="1" dirty="0">
                <a:solidFill>
                  <a:srgbClr val="FFFF00"/>
                </a:solidFill>
              </a:rPr>
              <a:t>Mark 11: 22 – 24 </a:t>
            </a:r>
            <a:r>
              <a:rPr lang="en-US" sz="3200" b="1" dirty="0">
                <a:solidFill>
                  <a:schemeClr val="bg1"/>
                </a:solidFill>
              </a:rPr>
              <a:t>and it is taught by very few people anywhere in the world because they are so busy preaching about God’s blessings and His promises.</a:t>
            </a:r>
          </a:p>
        </p:txBody>
      </p:sp>
    </p:spTree>
    <p:extLst>
      <p:ext uri="{BB962C8B-B14F-4D97-AF65-F5344CB8AC3E}">
        <p14:creationId xmlns:p14="http://schemas.microsoft.com/office/powerpoint/2010/main" val="3492215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D5132-A881-44EE-A467-14938F2FBBC0}"/>
              </a:ext>
            </a:extLst>
          </p:cNvPr>
          <p:cNvSpPr>
            <a:spLocks noGrp="1"/>
          </p:cNvSpPr>
          <p:nvPr>
            <p:ph idx="1"/>
          </p:nvPr>
        </p:nvSpPr>
        <p:spPr>
          <a:xfrm>
            <a:off x="581192" y="946298"/>
            <a:ext cx="11029615" cy="5029052"/>
          </a:xfrm>
        </p:spPr>
        <p:txBody>
          <a:bodyPr>
            <a:normAutofit/>
          </a:bodyPr>
          <a:lstStyle/>
          <a:p>
            <a:r>
              <a:rPr lang="en-US" sz="3200" b="1" dirty="0">
                <a:solidFill>
                  <a:schemeClr val="bg1"/>
                </a:solidFill>
                <a:effectLst>
                  <a:outerShdw blurRad="38100" dist="38100" dir="2700000" algn="tl">
                    <a:srgbClr val="000000">
                      <a:alpha val="43137"/>
                    </a:srgbClr>
                  </a:outerShdw>
                </a:effectLst>
              </a:rPr>
              <a:t>Mark 11:25-26: “And whenever you stand praying (praying what?) Speaking to the mountain as it says in Mark 11:22, not doubting in your heart, believing that those things which you say shall come to pass and you shall receive the things that you are believing for), </a:t>
            </a:r>
            <a:r>
              <a:rPr lang="en-US" sz="3200" b="1" dirty="0">
                <a:solidFill>
                  <a:srgbClr val="FFFF00"/>
                </a:solidFill>
                <a:effectLst>
                  <a:outerShdw blurRad="38100" dist="38100" dir="2700000" algn="tl">
                    <a:srgbClr val="000000">
                      <a:alpha val="43137"/>
                    </a:srgbClr>
                  </a:outerShdw>
                </a:effectLst>
              </a:rPr>
              <a:t>if you have anything against anyone, When you choose to forgive and overcome evil with good, you open the way for God to be your vindicator.</a:t>
            </a:r>
          </a:p>
        </p:txBody>
      </p:sp>
    </p:spTree>
    <p:extLst>
      <p:ext uri="{BB962C8B-B14F-4D97-AF65-F5344CB8AC3E}">
        <p14:creationId xmlns:p14="http://schemas.microsoft.com/office/powerpoint/2010/main" val="3886745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D5132-A881-44EE-A467-14938F2FBBC0}"/>
              </a:ext>
            </a:extLst>
          </p:cNvPr>
          <p:cNvSpPr>
            <a:spLocks noGrp="1"/>
          </p:cNvSpPr>
          <p:nvPr>
            <p:ph idx="1"/>
          </p:nvPr>
        </p:nvSpPr>
        <p:spPr>
          <a:xfrm>
            <a:off x="581192" y="1105786"/>
            <a:ext cx="11029615" cy="4869564"/>
          </a:xfrm>
        </p:spPr>
        <p:txBody>
          <a:bodyPr>
            <a:normAutofit/>
          </a:bodyPr>
          <a:lstStyle/>
          <a:p>
            <a:r>
              <a:rPr lang="en-US" sz="3600" b="1" dirty="0">
                <a:solidFill>
                  <a:schemeClr val="bg1"/>
                </a:solidFill>
              </a:rPr>
              <a:t>Forgive him and let it drop (leave it, let it go), in order that your Father who is in heaven may also forgive you your [own] failings and shortcomings and let them drop. But if you do not forgive, </a:t>
            </a:r>
            <a:r>
              <a:rPr lang="en-US" sz="3600" b="1" dirty="0">
                <a:solidFill>
                  <a:srgbClr val="FFFF00"/>
                </a:solidFill>
              </a:rPr>
              <a:t>neither will</a:t>
            </a:r>
            <a:r>
              <a:rPr lang="en-US" sz="3600" b="1" dirty="0">
                <a:solidFill>
                  <a:schemeClr val="bg1"/>
                </a:solidFill>
              </a:rPr>
              <a:t> your Father in heaven forgive your failings and shortcomings.”</a:t>
            </a:r>
          </a:p>
        </p:txBody>
      </p:sp>
    </p:spTree>
    <p:extLst>
      <p:ext uri="{BB962C8B-B14F-4D97-AF65-F5344CB8AC3E}">
        <p14:creationId xmlns:p14="http://schemas.microsoft.com/office/powerpoint/2010/main" val="1998060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D5132-A881-44EE-A467-14938F2FBBC0}"/>
              </a:ext>
            </a:extLst>
          </p:cNvPr>
          <p:cNvSpPr>
            <a:spLocks noGrp="1"/>
          </p:cNvSpPr>
          <p:nvPr>
            <p:ph idx="1"/>
          </p:nvPr>
        </p:nvSpPr>
        <p:spPr>
          <a:xfrm>
            <a:off x="581192" y="882502"/>
            <a:ext cx="11029615" cy="5092848"/>
          </a:xfrm>
        </p:spPr>
        <p:txBody>
          <a:bodyPr>
            <a:normAutofit lnSpcReduction="10000"/>
          </a:bodyPr>
          <a:lstStyle/>
          <a:p>
            <a:r>
              <a:rPr lang="en-US" sz="3200" b="1" dirty="0">
                <a:solidFill>
                  <a:schemeClr val="bg1"/>
                </a:solidFill>
                <a:effectLst>
                  <a:outerShdw blurRad="38100" dist="38100" dir="2700000" algn="tl">
                    <a:srgbClr val="000000">
                      <a:alpha val="43137"/>
                    </a:srgbClr>
                  </a:outerShdw>
                </a:effectLst>
              </a:rPr>
              <a:t>This is never attached to the faith sermons and </a:t>
            </a:r>
            <a:r>
              <a:rPr lang="en-US" sz="3200" b="1" dirty="0">
                <a:solidFill>
                  <a:srgbClr val="FFFF00"/>
                </a:solidFill>
                <a:effectLst>
                  <a:outerShdw blurRad="38100" dist="38100" dir="2700000" algn="tl">
                    <a:srgbClr val="000000">
                      <a:alpha val="43137"/>
                    </a:srgbClr>
                  </a:outerShdw>
                </a:effectLst>
              </a:rPr>
              <a:t>“Name it and Claim it” teachings</a:t>
            </a:r>
            <a:r>
              <a:rPr lang="en-US" sz="3200" b="1" dirty="0">
                <a:solidFill>
                  <a:schemeClr val="bg1"/>
                </a:solidFill>
                <a:effectLst>
                  <a:outerShdw blurRad="38100" dist="38100" dir="2700000" algn="tl">
                    <a:srgbClr val="000000">
                      <a:alpha val="43137"/>
                    </a:srgbClr>
                  </a:outerShdw>
                </a:effectLst>
              </a:rPr>
              <a:t>. There are no conditions being offered except that you must have enough faith.</a:t>
            </a:r>
          </a:p>
          <a:p>
            <a:r>
              <a:rPr lang="en-US" sz="3200" b="1" dirty="0">
                <a:solidFill>
                  <a:schemeClr val="bg1"/>
                </a:solidFill>
                <a:effectLst>
                  <a:outerShdw blurRad="38100" dist="38100" dir="2700000" algn="tl">
                    <a:srgbClr val="000000">
                      <a:alpha val="43137"/>
                    </a:srgbClr>
                  </a:outerShdw>
                </a:effectLst>
              </a:rPr>
              <a:t>Without mastering this issue of forgiveness, I am wasting my time trying to help you get well from your biological and psychological diseases.</a:t>
            </a:r>
          </a:p>
          <a:p>
            <a:r>
              <a:rPr lang="en-US" sz="3200" b="1" dirty="0">
                <a:solidFill>
                  <a:srgbClr val="FFFF00"/>
                </a:solidFill>
                <a:effectLst>
                  <a:outerShdw blurRad="38100" dist="38100" dir="2700000" algn="tl">
                    <a:srgbClr val="000000">
                      <a:alpha val="43137"/>
                    </a:srgbClr>
                  </a:outerShdw>
                </a:effectLst>
              </a:rPr>
              <a:t>Forgiveness is a big missing link in healing</a:t>
            </a:r>
            <a:r>
              <a:rPr lang="en-US" sz="3200" b="1" dirty="0">
                <a:solidFill>
                  <a:schemeClr val="bg1"/>
                </a:solidFill>
                <a:effectLst>
                  <a:outerShdw blurRad="38100" dist="38100" dir="2700000" algn="tl">
                    <a:srgbClr val="000000">
                      <a:alpha val="43137"/>
                    </a:srgbClr>
                  </a:outerShdw>
                </a:effectLst>
              </a:rPr>
              <a:t>. I will tell you emphatically that </a:t>
            </a:r>
            <a:r>
              <a:rPr lang="en-US" sz="3200" b="1" dirty="0">
                <a:solidFill>
                  <a:srgbClr val="FFFF00"/>
                </a:solidFill>
                <a:effectLst>
                  <a:outerShdw blurRad="38100" dist="38100" dir="2700000" algn="tl">
                    <a:srgbClr val="000000">
                      <a:alpha val="43137"/>
                    </a:srgbClr>
                  </a:outerShdw>
                </a:effectLst>
              </a:rPr>
              <a:t>forgiveness is a prerequisite to all healing</a:t>
            </a:r>
            <a:r>
              <a:rPr lang="en-US" sz="3200" b="1" dirty="0">
                <a:solidFill>
                  <a:schemeClr val="bg1"/>
                </a:solidFill>
                <a:effectLst>
                  <a:outerShdw blurRad="38100" dist="38100" dir="2700000" algn="tl">
                    <a:srgbClr val="000000">
                      <a:alpha val="43137"/>
                    </a:srgbClr>
                  </a:outerShdw>
                </a:effectLst>
              </a:rPr>
              <a:t>. There’s just no way around it.</a:t>
            </a:r>
          </a:p>
        </p:txBody>
      </p:sp>
    </p:spTree>
    <p:extLst>
      <p:ext uri="{BB962C8B-B14F-4D97-AF65-F5344CB8AC3E}">
        <p14:creationId xmlns:p14="http://schemas.microsoft.com/office/powerpoint/2010/main" val="1890880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D5132-A881-44EE-A467-14938F2FBBC0}"/>
              </a:ext>
            </a:extLst>
          </p:cNvPr>
          <p:cNvSpPr>
            <a:spLocks noGrp="1"/>
          </p:cNvSpPr>
          <p:nvPr>
            <p:ph idx="1"/>
          </p:nvPr>
        </p:nvSpPr>
        <p:spPr>
          <a:xfrm>
            <a:off x="581192" y="669851"/>
            <a:ext cx="11029615" cy="5954233"/>
          </a:xfrm>
        </p:spPr>
        <p:txBody>
          <a:bodyPr>
            <a:normAutofit lnSpcReduction="10000"/>
          </a:bodyPr>
          <a:lstStyle/>
          <a:p>
            <a:r>
              <a:rPr lang="en-US" sz="3600" b="1" dirty="0">
                <a:solidFill>
                  <a:srgbClr val="FFFF00"/>
                </a:solidFill>
                <a:effectLst>
                  <a:outerShdw blurRad="38100" dist="38100" dir="2700000" algn="tl">
                    <a:srgbClr val="000000">
                      <a:alpha val="43137"/>
                    </a:srgbClr>
                  </a:outerShdw>
                </a:effectLst>
              </a:rPr>
              <a:t>Forgiveness is a big missing link in healing</a:t>
            </a:r>
            <a:r>
              <a:rPr lang="en-US" sz="3600" b="1" dirty="0">
                <a:solidFill>
                  <a:schemeClr val="bg1"/>
                </a:solidFill>
                <a:effectLst>
                  <a:outerShdw blurRad="38100" dist="38100" dir="2700000" algn="tl">
                    <a:srgbClr val="000000">
                      <a:alpha val="43137"/>
                    </a:srgbClr>
                  </a:outerShdw>
                </a:effectLst>
              </a:rPr>
              <a:t>. I will tell you emphatically that forgiveness is a prerequisite to all healing. There’s just no way around it.</a:t>
            </a:r>
          </a:p>
          <a:p>
            <a:r>
              <a:rPr lang="en-US" sz="3600" b="1" dirty="0">
                <a:solidFill>
                  <a:schemeClr val="bg1"/>
                </a:solidFill>
                <a:effectLst>
                  <a:outerShdw blurRad="38100" dist="38100" dir="2700000" algn="tl">
                    <a:srgbClr val="000000">
                      <a:alpha val="43137"/>
                    </a:srgbClr>
                  </a:outerShdw>
                </a:effectLst>
              </a:rPr>
              <a:t>The promise of healing and divine health is yours as a child of God (</a:t>
            </a:r>
            <a:r>
              <a:rPr lang="en-US" sz="3600" b="1" dirty="0">
                <a:solidFill>
                  <a:srgbClr val="FFFF00"/>
                </a:solidFill>
                <a:effectLst>
                  <a:outerShdw blurRad="38100" dist="38100" dir="2700000" algn="tl">
                    <a:srgbClr val="000000">
                      <a:alpha val="43137"/>
                    </a:srgbClr>
                  </a:outerShdw>
                </a:effectLst>
              </a:rPr>
              <a:t>Isaiah 53: 5</a:t>
            </a:r>
            <a:r>
              <a:rPr lang="en-US" sz="3600" b="1" dirty="0">
                <a:solidFill>
                  <a:schemeClr val="bg1"/>
                </a:solidFill>
                <a:effectLst>
                  <a:outerShdw blurRad="38100" dist="38100" dir="2700000" algn="tl">
                    <a:srgbClr val="000000">
                      <a:alpha val="43137"/>
                    </a:srgbClr>
                  </a:outerShdw>
                </a:effectLst>
              </a:rPr>
              <a:t>). However, with every promise God has a condition. </a:t>
            </a:r>
            <a:r>
              <a:rPr lang="en-US" sz="3600" b="1" dirty="0">
                <a:solidFill>
                  <a:srgbClr val="FFFF00"/>
                </a:solidFill>
                <a:effectLst>
                  <a:outerShdw blurRad="38100" dist="38100" dir="2700000" algn="tl">
                    <a:srgbClr val="000000">
                      <a:alpha val="43137"/>
                    </a:srgbClr>
                  </a:outerShdw>
                </a:effectLst>
              </a:rPr>
              <a:t>You can’t claim His promises without being prepared to meet His conditions.</a:t>
            </a:r>
            <a:r>
              <a:rPr lang="en-US" sz="3600" b="1" dirty="0">
                <a:solidFill>
                  <a:schemeClr val="bg1"/>
                </a:solidFill>
                <a:effectLst>
                  <a:outerShdw blurRad="38100" dist="38100" dir="2700000" algn="tl">
                    <a:srgbClr val="000000">
                      <a:alpha val="43137"/>
                    </a:srgbClr>
                  </a:outerShdw>
                </a:effectLst>
              </a:rPr>
              <a:t> The condition for healing is repentance. Repentance involves </a:t>
            </a:r>
            <a:r>
              <a:rPr lang="en-US" sz="3600" b="1" dirty="0">
                <a:solidFill>
                  <a:srgbClr val="FFFF00"/>
                </a:solidFill>
                <a:effectLst>
                  <a:outerShdw blurRad="38100" dist="38100" dir="2700000" algn="tl">
                    <a:srgbClr val="000000">
                      <a:alpha val="43137"/>
                    </a:srgbClr>
                  </a:outerShdw>
                </a:effectLst>
              </a:rPr>
              <a:t>asking God to forgive you for the sin that caused your disease</a:t>
            </a:r>
            <a:r>
              <a:rPr lang="en-US" sz="3600" b="1"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42084063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D5132-A881-44EE-A467-14938F2FBBC0}"/>
              </a:ext>
            </a:extLst>
          </p:cNvPr>
          <p:cNvSpPr>
            <a:spLocks noGrp="1"/>
          </p:cNvSpPr>
          <p:nvPr>
            <p:ph idx="1"/>
          </p:nvPr>
        </p:nvSpPr>
        <p:spPr>
          <a:xfrm>
            <a:off x="581192" y="627321"/>
            <a:ext cx="11029615" cy="5348029"/>
          </a:xfrm>
        </p:spPr>
        <p:txBody>
          <a:bodyPr>
            <a:normAutofit lnSpcReduction="10000"/>
          </a:bodyPr>
          <a:lstStyle/>
          <a:p>
            <a:r>
              <a:rPr lang="en-US" sz="3600" b="1" dirty="0">
                <a:solidFill>
                  <a:schemeClr val="bg1"/>
                </a:solidFill>
                <a:effectLst>
                  <a:outerShdw blurRad="38100" dist="38100" dir="2700000" algn="tl">
                    <a:srgbClr val="000000">
                      <a:alpha val="43137"/>
                    </a:srgbClr>
                  </a:outerShdw>
                </a:effectLst>
              </a:rPr>
              <a:t>When you repent to God for serving the sin that caused your disease, do you think He will forgive you and heal you? </a:t>
            </a:r>
            <a:r>
              <a:rPr lang="en-US" sz="3600" b="1" dirty="0">
                <a:solidFill>
                  <a:srgbClr val="FFFF00"/>
                </a:solidFill>
                <a:effectLst>
                  <a:outerShdw blurRad="38100" dist="38100" dir="2700000" algn="tl">
                    <a:srgbClr val="000000">
                      <a:alpha val="43137"/>
                    </a:srgbClr>
                  </a:outerShdw>
                </a:effectLst>
              </a:rPr>
              <a:t>The answer is – it depends</a:t>
            </a:r>
            <a:r>
              <a:rPr lang="en-US" sz="3600" b="1" dirty="0">
                <a:solidFill>
                  <a:schemeClr val="bg1"/>
                </a:solidFill>
                <a:effectLst>
                  <a:outerShdw blurRad="38100" dist="38100" dir="2700000" algn="tl">
                    <a:srgbClr val="000000">
                      <a:alpha val="43137"/>
                    </a:srgbClr>
                  </a:outerShdw>
                </a:effectLst>
              </a:rPr>
              <a:t>. You see, God’s forgiveness for you is conditional. </a:t>
            </a:r>
            <a:r>
              <a:rPr lang="en-US" sz="3600" b="1" dirty="0">
                <a:solidFill>
                  <a:srgbClr val="FFFF00"/>
                </a:solidFill>
                <a:effectLst>
                  <a:outerShdw blurRad="38100" dist="38100" dir="2700000" algn="tl">
                    <a:srgbClr val="000000">
                      <a:alpha val="43137"/>
                    </a:srgbClr>
                  </a:outerShdw>
                </a:effectLst>
              </a:rPr>
              <a:t>The Bible tells you very clearly that you cannot ask God to forgive you, if you are not prepared to forgive all those who have hurt you and wronged you</a:t>
            </a:r>
            <a:r>
              <a:rPr lang="en-US" sz="3600" b="1" dirty="0">
                <a:solidFill>
                  <a:schemeClr val="bg1"/>
                </a:solidFill>
                <a:effectLst>
                  <a:outerShdw blurRad="38100" dist="38100" dir="2700000" algn="tl">
                    <a:srgbClr val="000000">
                      <a:alpha val="43137"/>
                    </a:srgbClr>
                  </a:outerShdw>
                </a:effectLst>
              </a:rPr>
              <a:t>. Unforgiveness is a major block to healing and it is one of the reasons why our churches are filled with disease.</a:t>
            </a:r>
          </a:p>
        </p:txBody>
      </p:sp>
    </p:spTree>
    <p:extLst>
      <p:ext uri="{BB962C8B-B14F-4D97-AF65-F5344CB8AC3E}">
        <p14:creationId xmlns:p14="http://schemas.microsoft.com/office/powerpoint/2010/main" val="551208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D5132-A881-44EE-A467-14938F2FBBC0}"/>
              </a:ext>
            </a:extLst>
          </p:cNvPr>
          <p:cNvSpPr>
            <a:spLocks noGrp="1"/>
          </p:cNvSpPr>
          <p:nvPr>
            <p:ph idx="1"/>
          </p:nvPr>
        </p:nvSpPr>
        <p:spPr>
          <a:xfrm>
            <a:off x="581192" y="606056"/>
            <a:ext cx="11029615" cy="5369294"/>
          </a:xfrm>
        </p:spPr>
        <p:txBody>
          <a:bodyPr>
            <a:normAutofit/>
          </a:bodyPr>
          <a:lstStyle/>
          <a:p>
            <a:r>
              <a:rPr lang="en-US" sz="3600" b="1" dirty="0">
                <a:solidFill>
                  <a:schemeClr val="bg1"/>
                </a:solidFill>
                <a:effectLst>
                  <a:outerShdw blurRad="38100" dist="38100" dir="2700000" algn="tl">
                    <a:srgbClr val="000000">
                      <a:alpha val="43137"/>
                    </a:srgbClr>
                  </a:outerShdw>
                </a:effectLst>
              </a:rPr>
              <a:t>Jesus said in </a:t>
            </a:r>
            <a:r>
              <a:rPr lang="en-US" sz="3600" b="1" dirty="0">
                <a:solidFill>
                  <a:srgbClr val="FFFF00"/>
                </a:solidFill>
                <a:effectLst>
                  <a:outerShdw blurRad="38100" dist="38100" dir="2700000" algn="tl">
                    <a:srgbClr val="000000">
                      <a:alpha val="43137"/>
                    </a:srgbClr>
                  </a:outerShdw>
                </a:effectLst>
              </a:rPr>
              <a:t>Matthew 6:14-15</a:t>
            </a:r>
            <a:r>
              <a:rPr lang="en-US" sz="3600" b="1" dirty="0">
                <a:solidFill>
                  <a:schemeClr val="bg1"/>
                </a:solidFill>
                <a:effectLst>
                  <a:outerShdw blurRad="38100" dist="38100" dir="2700000" algn="tl">
                    <a:srgbClr val="000000">
                      <a:alpha val="43137"/>
                    </a:srgbClr>
                  </a:outerShdw>
                </a:effectLst>
              </a:rPr>
              <a:t>: “For if you forgive people their trespasses [</a:t>
            </a:r>
            <a:r>
              <a:rPr lang="en-US" sz="3600" b="1" dirty="0">
                <a:solidFill>
                  <a:srgbClr val="FFFF00"/>
                </a:solidFill>
                <a:effectLst>
                  <a:outerShdw blurRad="38100" dist="38100" dir="2700000" algn="tl">
                    <a:srgbClr val="000000">
                      <a:alpha val="43137"/>
                    </a:srgbClr>
                  </a:outerShdw>
                </a:effectLst>
              </a:rPr>
              <a:t>their reckless and willful sins, leaving them, letting them go, and giving up resentment</a:t>
            </a:r>
            <a:r>
              <a:rPr lang="en-US" sz="3600" b="1" dirty="0">
                <a:solidFill>
                  <a:schemeClr val="bg1"/>
                </a:solidFill>
                <a:effectLst>
                  <a:outerShdw blurRad="38100" dist="38100" dir="2700000" algn="tl">
                    <a:srgbClr val="000000">
                      <a:alpha val="43137"/>
                    </a:srgbClr>
                  </a:outerShdw>
                </a:effectLst>
              </a:rPr>
              <a:t>], your Heavenly Father will also forgive you. But </a:t>
            </a:r>
            <a:r>
              <a:rPr lang="en-US" sz="3600" b="1" dirty="0">
                <a:solidFill>
                  <a:srgbClr val="FFFF00"/>
                </a:solidFill>
                <a:effectLst>
                  <a:outerShdw blurRad="38100" dist="38100" dir="2700000" algn="tl">
                    <a:srgbClr val="000000">
                      <a:alpha val="43137"/>
                    </a:srgbClr>
                  </a:outerShdw>
                </a:effectLst>
              </a:rPr>
              <a:t>if you do not forgive others </a:t>
            </a:r>
            <a:r>
              <a:rPr lang="en-US" sz="3600" b="1" dirty="0">
                <a:solidFill>
                  <a:schemeClr val="bg1"/>
                </a:solidFill>
                <a:effectLst>
                  <a:outerShdw blurRad="38100" dist="38100" dir="2700000" algn="tl">
                    <a:srgbClr val="000000">
                      <a:alpha val="43137"/>
                    </a:srgbClr>
                  </a:outerShdw>
                </a:effectLst>
              </a:rPr>
              <a:t>their trespasses [their reckless and willful sins, leaving them, letting them go, and giving up resentment], </a:t>
            </a:r>
            <a:r>
              <a:rPr lang="en-US" sz="3600" b="1" dirty="0">
                <a:solidFill>
                  <a:srgbClr val="FFFF00"/>
                </a:solidFill>
                <a:effectLst>
                  <a:outerShdw blurRad="38100" dist="38100" dir="2700000" algn="tl">
                    <a:srgbClr val="000000">
                      <a:alpha val="43137"/>
                    </a:srgbClr>
                  </a:outerShdw>
                </a:effectLst>
              </a:rPr>
              <a:t>neither will your Heavenly Father forgive your trespasses</a:t>
            </a:r>
            <a:r>
              <a:rPr lang="en-US" sz="3600" b="1"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814008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83F18-D2A8-4481-BAED-C7CF595DC90B}"/>
              </a:ext>
            </a:extLst>
          </p:cNvPr>
          <p:cNvSpPr>
            <a:spLocks noGrp="1"/>
          </p:cNvSpPr>
          <p:nvPr>
            <p:ph type="title"/>
          </p:nvPr>
        </p:nvSpPr>
        <p:spPr/>
        <p:txBody>
          <a:bodyPr>
            <a:normAutofit/>
          </a:bodyPr>
          <a:lstStyle/>
          <a:p>
            <a:r>
              <a:rPr lang="en-US" sz="4800" b="1" dirty="0">
                <a:solidFill>
                  <a:schemeClr val="bg1"/>
                </a:solidFill>
                <a:effectLst>
                  <a:outerShdw blurRad="38100" dist="38100" dir="2700000" algn="tl">
                    <a:srgbClr val="000000">
                      <a:alpha val="43137"/>
                    </a:srgbClr>
                  </a:outerShdw>
                </a:effectLst>
              </a:rPr>
              <a:t>THINK</a:t>
            </a:r>
          </a:p>
        </p:txBody>
      </p:sp>
      <p:sp>
        <p:nvSpPr>
          <p:cNvPr id="3" name="Content Placeholder 2">
            <a:extLst>
              <a:ext uri="{FF2B5EF4-FFF2-40B4-BE49-F238E27FC236}">
                <a16:creationId xmlns:a16="http://schemas.microsoft.com/office/drawing/2014/main" id="{28795D70-E9EF-404B-9CDC-A264DF66503F}"/>
              </a:ext>
            </a:extLst>
          </p:cNvPr>
          <p:cNvSpPr>
            <a:spLocks noGrp="1"/>
          </p:cNvSpPr>
          <p:nvPr>
            <p:ph idx="1"/>
          </p:nvPr>
        </p:nvSpPr>
        <p:spPr>
          <a:xfrm>
            <a:off x="581192" y="1071155"/>
            <a:ext cx="11175379" cy="5525588"/>
          </a:xfrm>
        </p:spPr>
        <p:txBody>
          <a:bodyPr>
            <a:normAutofit/>
          </a:bodyPr>
          <a:lstStyle/>
          <a:p>
            <a:r>
              <a:rPr lang="en-US" sz="3200" b="1" dirty="0">
                <a:solidFill>
                  <a:schemeClr val="bg1"/>
                </a:solidFill>
                <a:effectLst>
                  <a:outerShdw blurRad="38100" dist="38100" dir="2700000" algn="tl">
                    <a:srgbClr val="000000">
                      <a:alpha val="43137"/>
                    </a:srgbClr>
                  </a:outerShdw>
                </a:effectLst>
              </a:rPr>
              <a:t>The man in that story had </a:t>
            </a:r>
            <a:r>
              <a:rPr lang="en-US" sz="3200" b="1" u="sng" dirty="0">
                <a:solidFill>
                  <a:srgbClr val="FFFF00"/>
                </a:solidFill>
                <a:effectLst>
                  <a:outerShdw blurRad="38100" dist="38100" dir="2700000" algn="tl">
                    <a:srgbClr val="000000">
                      <a:alpha val="43137"/>
                    </a:srgbClr>
                  </a:outerShdw>
                </a:effectLst>
              </a:rPr>
              <a:t>bitterness</a:t>
            </a:r>
            <a:r>
              <a:rPr lang="en-US" sz="3200" b="1" dirty="0">
                <a:solidFill>
                  <a:srgbClr val="FFFF00"/>
                </a:solidFill>
                <a:effectLst>
                  <a:outerShdw blurRad="38100" dist="38100" dir="2700000" algn="tl">
                    <a:srgbClr val="000000">
                      <a:alpha val="43137"/>
                    </a:srgbClr>
                  </a:outerShdw>
                </a:effectLst>
              </a:rPr>
              <a:t> and </a:t>
            </a:r>
            <a:r>
              <a:rPr lang="en-US" sz="3200" b="1" u="sng" dirty="0">
                <a:solidFill>
                  <a:srgbClr val="FFFF00"/>
                </a:solidFill>
                <a:effectLst>
                  <a:outerShdw blurRad="38100" dist="38100" dir="2700000" algn="tl">
                    <a:srgbClr val="000000">
                      <a:alpha val="43137"/>
                    </a:srgbClr>
                  </a:outerShdw>
                </a:effectLst>
              </a:rPr>
              <a:t>unforgiveness</a:t>
            </a:r>
            <a:r>
              <a:rPr lang="en-US" sz="3200" b="1" dirty="0">
                <a:solidFill>
                  <a:schemeClr val="bg1"/>
                </a:solidFill>
                <a:effectLst>
                  <a:outerShdw blurRad="38100" dist="38100" dir="2700000" algn="tl">
                    <a:srgbClr val="000000">
                      <a:alpha val="43137"/>
                    </a:srgbClr>
                  </a:outerShdw>
                </a:effectLst>
              </a:rPr>
              <a:t>! </a:t>
            </a:r>
          </a:p>
          <a:p>
            <a:r>
              <a:rPr lang="en-US" sz="3200" b="1" dirty="0">
                <a:solidFill>
                  <a:schemeClr val="bg1"/>
                </a:solidFill>
                <a:effectLst>
                  <a:outerShdw blurRad="38100" dist="38100" dir="2700000" algn="tl">
                    <a:srgbClr val="000000">
                      <a:alpha val="43137"/>
                    </a:srgbClr>
                  </a:outerShdw>
                </a:effectLst>
              </a:rPr>
              <a:t>As we Think about this story, begin to think about who it is that has hurt you, harmed you, abused you, humiliated you, falsely accused you, lied about you or made you feel unworthy. </a:t>
            </a:r>
          </a:p>
          <a:p>
            <a:r>
              <a:rPr lang="en-US" sz="3200" b="1" u="sng" dirty="0">
                <a:solidFill>
                  <a:srgbClr val="FFFF00"/>
                </a:solidFill>
                <a:effectLst>
                  <a:outerShdw blurRad="38100" dist="38100" dir="2700000" algn="tl">
                    <a:srgbClr val="000000">
                      <a:alpha val="43137"/>
                    </a:srgbClr>
                  </a:outerShdw>
                </a:effectLst>
              </a:rPr>
              <a:t>What happened in the past that still creates feelings</a:t>
            </a:r>
            <a:r>
              <a:rPr lang="en-US" sz="3200" b="1" dirty="0">
                <a:solidFill>
                  <a:srgbClr val="FFFF00"/>
                </a:solidFill>
                <a:effectLst>
                  <a:outerShdw blurRad="38100" dist="38100" dir="2700000" algn="tl">
                    <a:srgbClr val="000000">
                      <a:alpha val="43137"/>
                    </a:srgbClr>
                  </a:outerShdw>
                </a:effectLst>
              </a:rPr>
              <a:t> </a:t>
            </a:r>
            <a:r>
              <a:rPr lang="en-US" sz="3200" b="1" dirty="0">
                <a:solidFill>
                  <a:schemeClr val="bg1"/>
                </a:solidFill>
                <a:effectLst>
                  <a:outerShdw blurRad="38100" dist="38100" dir="2700000" algn="tl">
                    <a:srgbClr val="000000">
                      <a:alpha val="43137"/>
                    </a:srgbClr>
                  </a:outerShdw>
                </a:effectLst>
              </a:rPr>
              <a:t>of pain, anger, rage, resentment and bitterness when you remember it?</a:t>
            </a:r>
          </a:p>
        </p:txBody>
      </p:sp>
    </p:spTree>
    <p:extLst>
      <p:ext uri="{BB962C8B-B14F-4D97-AF65-F5344CB8AC3E}">
        <p14:creationId xmlns:p14="http://schemas.microsoft.com/office/powerpoint/2010/main" val="21521630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D5132-A881-44EE-A467-14938F2FBBC0}"/>
              </a:ext>
            </a:extLst>
          </p:cNvPr>
          <p:cNvSpPr>
            <a:spLocks noGrp="1"/>
          </p:cNvSpPr>
          <p:nvPr>
            <p:ph idx="1"/>
          </p:nvPr>
        </p:nvSpPr>
        <p:spPr>
          <a:xfrm>
            <a:off x="581192" y="637953"/>
            <a:ext cx="11029615" cy="6071191"/>
          </a:xfrm>
        </p:spPr>
        <p:txBody>
          <a:bodyPr>
            <a:normAutofit lnSpcReduction="10000"/>
          </a:bodyPr>
          <a:lstStyle/>
          <a:p>
            <a:r>
              <a:rPr lang="en-US" sz="3600" dirty="0">
                <a:solidFill>
                  <a:srgbClr val="FFFF00"/>
                </a:solidFill>
              </a:rPr>
              <a:t>Imagine the condition your life would be in if God refused to forgive you? </a:t>
            </a:r>
            <a:r>
              <a:rPr lang="en-US" sz="3600" dirty="0">
                <a:solidFill>
                  <a:schemeClr val="bg1"/>
                </a:solidFill>
              </a:rPr>
              <a:t>You would be cut off from a relationship with Him and everything in your life would be a miserable mess of poverty and disease – spiritually, mentally, emotionally, financially and physically. We like to think that we can stay angry with other people and yet go to God and receive forgiveness for our sins.</a:t>
            </a:r>
          </a:p>
          <a:p>
            <a:r>
              <a:rPr lang="en-US" sz="3600" dirty="0">
                <a:solidFill>
                  <a:schemeClr val="bg1"/>
                </a:solidFill>
              </a:rPr>
              <a:t>But the Lord tells us in </a:t>
            </a:r>
            <a:r>
              <a:rPr lang="en-US" sz="3600" dirty="0">
                <a:solidFill>
                  <a:srgbClr val="FFFF00"/>
                </a:solidFill>
              </a:rPr>
              <a:t>Matthew 6: 14 – 15</a:t>
            </a:r>
            <a:r>
              <a:rPr lang="en-US" sz="3600" dirty="0">
                <a:solidFill>
                  <a:schemeClr val="bg1"/>
                </a:solidFill>
              </a:rPr>
              <a:t> that this is not so. God’s forgiveness for you is in direct relationship to how you forgive your brother.</a:t>
            </a:r>
          </a:p>
        </p:txBody>
      </p:sp>
    </p:spTree>
    <p:extLst>
      <p:ext uri="{BB962C8B-B14F-4D97-AF65-F5344CB8AC3E}">
        <p14:creationId xmlns:p14="http://schemas.microsoft.com/office/powerpoint/2010/main" val="42243265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D5132-A881-44EE-A467-14938F2FBBC0}"/>
              </a:ext>
            </a:extLst>
          </p:cNvPr>
          <p:cNvSpPr>
            <a:spLocks noGrp="1"/>
          </p:cNvSpPr>
          <p:nvPr>
            <p:ph idx="1"/>
          </p:nvPr>
        </p:nvSpPr>
        <p:spPr>
          <a:xfrm>
            <a:off x="581192" y="584791"/>
            <a:ext cx="11029615" cy="5369294"/>
          </a:xfrm>
        </p:spPr>
        <p:txBody>
          <a:bodyPr>
            <a:normAutofit/>
          </a:bodyPr>
          <a:lstStyle/>
          <a:p>
            <a:r>
              <a:rPr lang="en-US" sz="3600" b="1" dirty="0">
                <a:solidFill>
                  <a:schemeClr val="bg1"/>
                </a:solidFill>
                <a:effectLst>
                  <a:outerShdw blurRad="38100" dist="38100" dir="2700000" algn="tl">
                    <a:srgbClr val="000000">
                      <a:alpha val="43137"/>
                    </a:srgbClr>
                  </a:outerShdw>
                </a:effectLst>
              </a:rPr>
              <a:t>Jesus taught us how to pray in </a:t>
            </a:r>
            <a:r>
              <a:rPr lang="en-US" sz="3600" b="1" dirty="0">
                <a:solidFill>
                  <a:srgbClr val="FFFF00"/>
                </a:solidFill>
                <a:effectLst>
                  <a:outerShdw blurRad="38100" dist="38100" dir="2700000" algn="tl">
                    <a:srgbClr val="000000">
                      <a:alpha val="43137"/>
                    </a:srgbClr>
                  </a:outerShdw>
                </a:effectLst>
              </a:rPr>
              <a:t>Matthew 6: 12</a:t>
            </a:r>
            <a:r>
              <a:rPr lang="en-US" sz="3600" b="1" dirty="0">
                <a:solidFill>
                  <a:schemeClr val="bg1"/>
                </a:solidFill>
                <a:effectLst>
                  <a:outerShdw blurRad="38100" dist="38100" dir="2700000" algn="tl">
                    <a:srgbClr val="000000">
                      <a:alpha val="43137"/>
                    </a:srgbClr>
                  </a:outerShdw>
                </a:effectLst>
              </a:rPr>
              <a:t>: “Father forgive us our debts, </a:t>
            </a:r>
            <a:r>
              <a:rPr lang="en-US" sz="3600" b="1" dirty="0">
                <a:solidFill>
                  <a:srgbClr val="FFFF00"/>
                </a:solidFill>
                <a:effectLst>
                  <a:outerShdw blurRad="38100" dist="38100" dir="2700000" algn="tl">
                    <a:srgbClr val="000000">
                      <a:alpha val="43137"/>
                    </a:srgbClr>
                  </a:outerShdw>
                </a:effectLst>
              </a:rPr>
              <a:t>as we have also forgiven </a:t>
            </a:r>
            <a:r>
              <a:rPr lang="en-US" sz="3600" b="1" dirty="0">
                <a:solidFill>
                  <a:schemeClr val="bg1"/>
                </a:solidFill>
                <a:effectLst>
                  <a:outerShdw blurRad="38100" dist="38100" dir="2700000" algn="tl">
                    <a:srgbClr val="000000">
                      <a:alpha val="43137"/>
                    </a:srgbClr>
                  </a:outerShdw>
                </a:effectLst>
              </a:rPr>
              <a:t>(left remitted and let go of the debts and have given up resentment against) our debtors.”</a:t>
            </a:r>
          </a:p>
          <a:p>
            <a:r>
              <a:rPr lang="en-US" sz="3600" b="1" dirty="0">
                <a:solidFill>
                  <a:schemeClr val="bg1"/>
                </a:solidFill>
                <a:effectLst>
                  <a:outerShdw blurRad="38100" dist="38100" dir="2700000" algn="tl">
                    <a:srgbClr val="000000">
                      <a:alpha val="43137"/>
                    </a:srgbClr>
                  </a:outerShdw>
                </a:effectLst>
              </a:rPr>
              <a:t>God is a God of mercy (</a:t>
            </a:r>
            <a:r>
              <a:rPr lang="en-US" sz="3600" b="1" dirty="0">
                <a:solidFill>
                  <a:srgbClr val="FFFF00"/>
                </a:solidFill>
                <a:effectLst>
                  <a:outerShdw blurRad="38100" dist="38100" dir="2700000" algn="tl">
                    <a:srgbClr val="000000">
                      <a:alpha val="43137"/>
                    </a:srgbClr>
                  </a:outerShdw>
                </a:effectLst>
              </a:rPr>
              <a:t>Psalm 57:10; Psalm 86:15</a:t>
            </a:r>
            <a:r>
              <a:rPr lang="en-US" sz="3600" b="1" dirty="0">
                <a:solidFill>
                  <a:schemeClr val="bg1"/>
                </a:solidFill>
                <a:effectLst>
                  <a:outerShdw blurRad="38100" dist="38100" dir="2700000" algn="tl">
                    <a:srgbClr val="000000">
                      <a:alpha val="43137"/>
                    </a:srgbClr>
                  </a:outerShdw>
                </a:effectLst>
              </a:rPr>
              <a:t>) and this issue of forgiveness is very important to Him.</a:t>
            </a:r>
          </a:p>
        </p:txBody>
      </p:sp>
    </p:spTree>
    <p:extLst>
      <p:ext uri="{BB962C8B-B14F-4D97-AF65-F5344CB8AC3E}">
        <p14:creationId xmlns:p14="http://schemas.microsoft.com/office/powerpoint/2010/main" val="2838942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AC230A-F1DD-4D7D-AECB-12505ADC646E}"/>
              </a:ext>
            </a:extLst>
          </p:cNvPr>
          <p:cNvSpPr>
            <a:spLocks noGrp="1"/>
          </p:cNvSpPr>
          <p:nvPr>
            <p:ph idx="1"/>
          </p:nvPr>
        </p:nvSpPr>
        <p:spPr>
          <a:xfrm>
            <a:off x="581192" y="669851"/>
            <a:ext cx="11029615" cy="5305499"/>
          </a:xfrm>
        </p:spPr>
        <p:txBody>
          <a:bodyPr>
            <a:normAutofit/>
          </a:bodyPr>
          <a:lstStyle/>
          <a:p>
            <a:r>
              <a:rPr lang="en-US" sz="3600" b="1" dirty="0">
                <a:solidFill>
                  <a:schemeClr val="bg1"/>
                </a:solidFill>
              </a:rPr>
              <a:t>Henry Wright taught that as a believer you will not get anything from Heaven that you are not prepared to give away to others. So, if you want to have forgiveness, you are going to have to give it away also.</a:t>
            </a:r>
          </a:p>
        </p:txBody>
      </p:sp>
    </p:spTree>
    <p:extLst>
      <p:ext uri="{BB962C8B-B14F-4D97-AF65-F5344CB8AC3E}">
        <p14:creationId xmlns:p14="http://schemas.microsoft.com/office/powerpoint/2010/main" val="34513265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AC230A-F1DD-4D7D-AECB-12505ADC646E}"/>
              </a:ext>
            </a:extLst>
          </p:cNvPr>
          <p:cNvSpPr>
            <a:spLocks noGrp="1"/>
          </p:cNvSpPr>
          <p:nvPr>
            <p:ph idx="1"/>
          </p:nvPr>
        </p:nvSpPr>
        <p:spPr>
          <a:xfrm>
            <a:off x="485499" y="680484"/>
            <a:ext cx="11029615" cy="4763386"/>
          </a:xfrm>
        </p:spPr>
        <p:txBody>
          <a:bodyPr>
            <a:normAutofit/>
          </a:bodyPr>
          <a:lstStyle/>
          <a:p>
            <a:r>
              <a:rPr lang="en-US" sz="3600" b="1" dirty="0">
                <a:solidFill>
                  <a:schemeClr val="bg1"/>
                </a:solidFill>
              </a:rPr>
              <a:t>God tells us repeatedly in His Word that </a:t>
            </a:r>
            <a:r>
              <a:rPr lang="en-US" sz="3600" b="1" dirty="0">
                <a:solidFill>
                  <a:srgbClr val="FFFF00"/>
                </a:solidFill>
              </a:rPr>
              <a:t>if we want mercy, we have to give mercy</a:t>
            </a:r>
            <a:r>
              <a:rPr lang="en-US" sz="3600" b="1" dirty="0">
                <a:solidFill>
                  <a:schemeClr val="bg1"/>
                </a:solidFill>
              </a:rPr>
              <a:t>.</a:t>
            </a:r>
          </a:p>
          <a:p>
            <a:r>
              <a:rPr lang="en-US" sz="3600" b="1" dirty="0">
                <a:solidFill>
                  <a:srgbClr val="FFFF00"/>
                </a:solidFill>
              </a:rPr>
              <a:t>Matthew 5 :7 </a:t>
            </a:r>
            <a:r>
              <a:rPr lang="en-US" sz="3600" b="1" dirty="0">
                <a:solidFill>
                  <a:schemeClr val="bg1"/>
                </a:solidFill>
              </a:rPr>
              <a:t>“Blessed (happy, to be envied, and spiritually prosperous – with life-joy and satisfaction in God’s favor and salvation, regardless of their outward conditions) are the merciful, for </a:t>
            </a:r>
            <a:r>
              <a:rPr lang="en-US" sz="3600" b="1" dirty="0">
                <a:solidFill>
                  <a:srgbClr val="FFFF00"/>
                </a:solidFill>
              </a:rPr>
              <a:t>they shall obtain mercy!”</a:t>
            </a:r>
          </a:p>
        </p:txBody>
      </p:sp>
    </p:spTree>
    <p:extLst>
      <p:ext uri="{BB962C8B-B14F-4D97-AF65-F5344CB8AC3E}">
        <p14:creationId xmlns:p14="http://schemas.microsoft.com/office/powerpoint/2010/main" val="39576206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AC230A-F1DD-4D7D-AECB-12505ADC646E}"/>
              </a:ext>
            </a:extLst>
          </p:cNvPr>
          <p:cNvSpPr>
            <a:spLocks noGrp="1"/>
          </p:cNvSpPr>
          <p:nvPr>
            <p:ph idx="1"/>
          </p:nvPr>
        </p:nvSpPr>
        <p:spPr>
          <a:xfrm>
            <a:off x="581192" y="776177"/>
            <a:ext cx="11029615" cy="5199173"/>
          </a:xfrm>
        </p:spPr>
        <p:txBody>
          <a:bodyPr>
            <a:normAutofit/>
          </a:bodyPr>
          <a:lstStyle/>
          <a:p>
            <a:r>
              <a:rPr lang="en-US" sz="3600" b="1" dirty="0">
                <a:solidFill>
                  <a:schemeClr val="bg1"/>
                </a:solidFill>
              </a:rPr>
              <a:t>Matthew 18:21 – 22 “Then Peter came up to Him and said, Lord, </a:t>
            </a:r>
            <a:r>
              <a:rPr lang="en-US" sz="3600" b="1" dirty="0">
                <a:solidFill>
                  <a:srgbClr val="FFFF00"/>
                </a:solidFill>
              </a:rPr>
              <a:t>how many times may my brother sin against me and I forgive him and let it go</a:t>
            </a:r>
            <a:r>
              <a:rPr lang="en-US" sz="3600" b="1" dirty="0">
                <a:solidFill>
                  <a:schemeClr val="bg1"/>
                </a:solidFill>
              </a:rPr>
              <a:t>? [As many as] up to seven times? Jesus answered him, I tell you, not up to seven times, </a:t>
            </a:r>
            <a:r>
              <a:rPr lang="en-US" sz="3600" b="1" dirty="0">
                <a:solidFill>
                  <a:srgbClr val="FFFF00"/>
                </a:solidFill>
              </a:rPr>
              <a:t>but seventy times seven</a:t>
            </a:r>
            <a:r>
              <a:rPr lang="en-US" sz="3600" b="1" dirty="0">
                <a:solidFill>
                  <a:schemeClr val="bg1"/>
                </a:solidFill>
              </a:rPr>
              <a:t>!”</a:t>
            </a:r>
          </a:p>
        </p:txBody>
      </p:sp>
    </p:spTree>
    <p:extLst>
      <p:ext uri="{BB962C8B-B14F-4D97-AF65-F5344CB8AC3E}">
        <p14:creationId xmlns:p14="http://schemas.microsoft.com/office/powerpoint/2010/main" val="22151654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83BEE-E790-4345-8959-A82687D5E686}"/>
              </a:ext>
            </a:extLst>
          </p:cNvPr>
          <p:cNvSpPr>
            <a:spLocks noGrp="1"/>
          </p:cNvSpPr>
          <p:nvPr>
            <p:ph type="title"/>
          </p:nvPr>
        </p:nvSpPr>
        <p:spPr/>
        <p:txBody>
          <a:bodyPr>
            <a:normAutofit/>
          </a:bodyPr>
          <a:lstStyle/>
          <a:p>
            <a:r>
              <a:rPr lang="en-US" sz="4000" dirty="0">
                <a:solidFill>
                  <a:schemeClr val="bg1"/>
                </a:solidFill>
              </a:rPr>
              <a:t>CLOSING</a:t>
            </a:r>
          </a:p>
        </p:txBody>
      </p:sp>
      <p:sp>
        <p:nvSpPr>
          <p:cNvPr id="3" name="Content Placeholder 2">
            <a:extLst>
              <a:ext uri="{FF2B5EF4-FFF2-40B4-BE49-F238E27FC236}">
                <a16:creationId xmlns:a16="http://schemas.microsoft.com/office/drawing/2014/main" id="{5AAC230A-F1DD-4D7D-AECB-12505ADC646E}"/>
              </a:ext>
            </a:extLst>
          </p:cNvPr>
          <p:cNvSpPr>
            <a:spLocks noGrp="1"/>
          </p:cNvSpPr>
          <p:nvPr>
            <p:ph idx="1"/>
          </p:nvPr>
        </p:nvSpPr>
        <p:spPr>
          <a:xfrm>
            <a:off x="581192" y="1890875"/>
            <a:ext cx="11029615" cy="4573719"/>
          </a:xfrm>
        </p:spPr>
        <p:txBody>
          <a:bodyPr>
            <a:normAutofit lnSpcReduction="10000"/>
          </a:bodyPr>
          <a:lstStyle/>
          <a:p>
            <a:r>
              <a:rPr lang="en-US" sz="3600" b="1" dirty="0">
                <a:solidFill>
                  <a:schemeClr val="bg1"/>
                </a:solidFill>
                <a:effectLst>
                  <a:outerShdw blurRad="38100" dist="38100" dir="2700000" algn="tl">
                    <a:srgbClr val="000000">
                      <a:alpha val="43137"/>
                    </a:srgbClr>
                  </a:outerShdw>
                </a:effectLst>
              </a:rPr>
              <a:t>I don’t know about you but I am personally very glad that God does not put a limit on how many times He forgives me. </a:t>
            </a:r>
            <a:r>
              <a:rPr lang="en-US" sz="3600" b="1" dirty="0">
                <a:solidFill>
                  <a:srgbClr val="FFFF00"/>
                </a:solidFill>
                <a:effectLst>
                  <a:outerShdw blurRad="38100" dist="38100" dir="2700000" algn="tl">
                    <a:srgbClr val="000000">
                      <a:alpha val="43137"/>
                    </a:srgbClr>
                  </a:outerShdw>
                </a:effectLst>
              </a:rPr>
              <a:t>How many times have you done the same wrong thing at least seventy times seven, and God still forgave you for it?</a:t>
            </a:r>
            <a:r>
              <a:rPr lang="en-US" sz="3600" b="1" dirty="0">
                <a:solidFill>
                  <a:schemeClr val="bg1"/>
                </a:solidFill>
                <a:effectLst>
                  <a:outerShdw blurRad="38100" dist="38100" dir="2700000" algn="tl">
                    <a:srgbClr val="000000">
                      <a:alpha val="43137"/>
                    </a:srgbClr>
                  </a:outerShdw>
                </a:effectLst>
              </a:rPr>
              <a:t> We are often willing to keep receiving and receiving forgiveness from God, but it is amazing how little we want to extend forgiveness to others.</a:t>
            </a:r>
          </a:p>
        </p:txBody>
      </p:sp>
    </p:spTree>
    <p:extLst>
      <p:ext uri="{BB962C8B-B14F-4D97-AF65-F5344CB8AC3E}">
        <p14:creationId xmlns:p14="http://schemas.microsoft.com/office/powerpoint/2010/main" val="32948881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AC230A-F1DD-4D7D-AECB-12505ADC646E}"/>
              </a:ext>
            </a:extLst>
          </p:cNvPr>
          <p:cNvSpPr>
            <a:spLocks noGrp="1"/>
          </p:cNvSpPr>
          <p:nvPr>
            <p:ph idx="1"/>
          </p:nvPr>
        </p:nvSpPr>
        <p:spPr>
          <a:xfrm>
            <a:off x="581192" y="691116"/>
            <a:ext cx="11029615" cy="5284234"/>
          </a:xfrm>
        </p:spPr>
        <p:txBody>
          <a:bodyPr>
            <a:normAutofit/>
          </a:bodyPr>
          <a:lstStyle/>
          <a:p>
            <a:r>
              <a:rPr lang="en-US" sz="3600" b="1" dirty="0">
                <a:solidFill>
                  <a:schemeClr val="bg1"/>
                </a:solidFill>
                <a:effectLst>
                  <a:outerShdw blurRad="38100" dist="38100" dir="2700000" algn="tl">
                    <a:srgbClr val="000000">
                      <a:alpha val="43137"/>
                    </a:srgbClr>
                  </a:outerShdw>
                </a:effectLst>
              </a:rPr>
              <a:t>We freely accept mercy, yet it is surprising how rigid, legalistic and merciless we can be toward others, especially if they have wronged or hurt us in some way. </a:t>
            </a:r>
            <a:r>
              <a:rPr lang="en-US" sz="3600" b="1" dirty="0">
                <a:solidFill>
                  <a:srgbClr val="FFFF00"/>
                </a:solidFill>
                <a:effectLst>
                  <a:outerShdw blurRad="38100" dist="38100" dir="2700000" algn="tl">
                    <a:srgbClr val="000000">
                      <a:alpha val="43137"/>
                    </a:srgbClr>
                  </a:outerShdw>
                </a:effectLst>
              </a:rPr>
              <a:t>Yet the Bible says that the debt we owe God is much greater than any debt anyone may owe us.</a:t>
            </a:r>
          </a:p>
        </p:txBody>
      </p:sp>
    </p:spTree>
    <p:extLst>
      <p:ext uri="{BB962C8B-B14F-4D97-AF65-F5344CB8AC3E}">
        <p14:creationId xmlns:p14="http://schemas.microsoft.com/office/powerpoint/2010/main" val="271515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DEB83-56D6-4D69-9D9F-A9C11B2558E4}"/>
              </a:ext>
            </a:extLst>
          </p:cNvPr>
          <p:cNvSpPr>
            <a:spLocks noGrp="1"/>
          </p:cNvSpPr>
          <p:nvPr>
            <p:ph type="title"/>
          </p:nvPr>
        </p:nvSpPr>
        <p:spPr/>
        <p:txBody>
          <a:bodyPr/>
          <a:lstStyle/>
          <a:p>
            <a:r>
              <a:rPr lang="en-US" b="1">
                <a:solidFill>
                  <a:schemeClr val="bg1"/>
                </a:solidFill>
                <a:effectLst>
                  <a:outerShdw blurRad="38100" dist="38100" dir="2700000" algn="tl">
                    <a:srgbClr val="000000">
                      <a:alpha val="43137"/>
                    </a:srgbClr>
                  </a:outerShdw>
                </a:effectLst>
              </a:rPr>
              <a:t>Hebrews 12:15 </a:t>
            </a:r>
            <a:r>
              <a:rPr lang="en-US" b="1" dirty="0">
                <a:solidFill>
                  <a:schemeClr val="bg1"/>
                </a:solidFill>
              </a:rPr>
              <a:t>Amplified Bible, Classic Edition</a:t>
            </a:r>
            <a:br>
              <a:rPr lang="en-US" b="1" dirty="0"/>
            </a:br>
            <a:r>
              <a:rPr lang="en-US" b="1" dirty="0">
                <a:solidFill>
                  <a:schemeClr val="bg1"/>
                </a:solidFill>
                <a:effectLst>
                  <a:outerShdw blurRad="38100" dist="38100" dir="2700000" algn="tl">
                    <a:srgbClr val="000000">
                      <a:alpha val="43137"/>
                    </a:srgbClr>
                  </a:outerShdw>
                </a:effectLst>
              </a:rPr>
              <a:t> </a:t>
            </a:r>
          </a:p>
        </p:txBody>
      </p:sp>
      <p:sp>
        <p:nvSpPr>
          <p:cNvPr id="3" name="Content Placeholder 2">
            <a:extLst>
              <a:ext uri="{FF2B5EF4-FFF2-40B4-BE49-F238E27FC236}">
                <a16:creationId xmlns:a16="http://schemas.microsoft.com/office/drawing/2014/main" id="{4111989C-D311-4EA2-B7C8-D829A46E6126}"/>
              </a:ext>
            </a:extLst>
          </p:cNvPr>
          <p:cNvSpPr>
            <a:spLocks noGrp="1"/>
          </p:cNvSpPr>
          <p:nvPr>
            <p:ph idx="1"/>
          </p:nvPr>
        </p:nvSpPr>
        <p:spPr>
          <a:xfrm>
            <a:off x="581192" y="1890876"/>
            <a:ext cx="11029615" cy="4084474"/>
          </a:xfrm>
        </p:spPr>
        <p:txBody>
          <a:bodyPr>
            <a:normAutofit fontScale="92500" lnSpcReduction="10000"/>
          </a:bodyPr>
          <a:lstStyle/>
          <a:p>
            <a:r>
              <a:rPr lang="en-US" sz="4000" b="1" dirty="0">
                <a:solidFill>
                  <a:schemeClr val="bg1"/>
                </a:solidFill>
                <a:effectLst>
                  <a:outerShdw blurRad="38100" dist="38100" dir="2700000" algn="tl">
                    <a:srgbClr val="000000">
                      <a:alpha val="43137"/>
                    </a:srgbClr>
                  </a:outerShdw>
                </a:effectLst>
              </a:rPr>
              <a:t>“Exercise foresight and be on the watch to look [after one another], to see that no one falls back from and fails to secure God’s grace (His unmerited favor and spiritual blessings), in order </a:t>
            </a:r>
            <a:r>
              <a:rPr lang="en-US" sz="4000" b="1" u="sng" dirty="0">
                <a:solidFill>
                  <a:srgbClr val="FFFF00"/>
                </a:solidFill>
                <a:effectLst>
                  <a:outerShdw blurRad="38100" dist="38100" dir="2700000" algn="tl">
                    <a:srgbClr val="000000">
                      <a:alpha val="43137"/>
                    </a:srgbClr>
                  </a:outerShdw>
                </a:effectLst>
              </a:rPr>
              <a:t>that no root</a:t>
            </a:r>
            <a:r>
              <a:rPr lang="en-US" sz="4000" b="1" dirty="0">
                <a:solidFill>
                  <a:srgbClr val="FFFF00"/>
                </a:solidFill>
                <a:effectLst>
                  <a:outerShdw blurRad="38100" dist="38100" dir="2700000" algn="tl">
                    <a:srgbClr val="000000">
                      <a:alpha val="43137"/>
                    </a:srgbClr>
                  </a:outerShdw>
                </a:effectLst>
              </a:rPr>
              <a:t> </a:t>
            </a:r>
            <a:r>
              <a:rPr lang="en-US" sz="4000" b="1" dirty="0">
                <a:solidFill>
                  <a:schemeClr val="bg1"/>
                </a:solidFill>
                <a:effectLst>
                  <a:outerShdw blurRad="38100" dist="38100" dir="2700000" algn="tl">
                    <a:srgbClr val="000000">
                      <a:alpha val="43137"/>
                    </a:srgbClr>
                  </a:outerShdw>
                </a:effectLst>
              </a:rPr>
              <a:t>of resentment (rancor, bitterness, or hatred) shoots forth and causes trouble and bitter torment, and </a:t>
            </a:r>
            <a:r>
              <a:rPr lang="en-US" sz="4000" b="1" u="sng" dirty="0">
                <a:solidFill>
                  <a:srgbClr val="FFFF00"/>
                </a:solidFill>
                <a:effectLst>
                  <a:outerShdw blurRad="38100" dist="38100" dir="2700000" algn="tl">
                    <a:srgbClr val="000000">
                      <a:alpha val="43137"/>
                    </a:srgbClr>
                  </a:outerShdw>
                </a:effectLst>
              </a:rPr>
              <a:t>the many become contaminated and defiled by it</a:t>
            </a:r>
            <a:r>
              <a:rPr lang="en-US" sz="4000" b="1"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458107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06BC7-2366-436A-98E6-A6ECDE12B72D}"/>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Bitterness, like battery acid, </a:t>
            </a:r>
            <a:br>
              <a:rPr lang="en-US"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corrodes and eats away at your soul.</a:t>
            </a:r>
          </a:p>
        </p:txBody>
      </p:sp>
      <p:sp>
        <p:nvSpPr>
          <p:cNvPr id="3" name="Content Placeholder 2">
            <a:extLst>
              <a:ext uri="{FF2B5EF4-FFF2-40B4-BE49-F238E27FC236}">
                <a16:creationId xmlns:a16="http://schemas.microsoft.com/office/drawing/2014/main" id="{728DC697-3DC5-4A69-BCF8-DAFB7624DD34}"/>
              </a:ext>
            </a:extLst>
          </p:cNvPr>
          <p:cNvSpPr>
            <a:spLocks noGrp="1"/>
          </p:cNvSpPr>
          <p:nvPr>
            <p:ph idx="1"/>
          </p:nvPr>
        </p:nvSpPr>
        <p:spPr/>
        <p:txBody>
          <a:bodyPr>
            <a:normAutofit/>
          </a:bodyPr>
          <a:lstStyle/>
          <a:p>
            <a:r>
              <a:rPr lang="en-US" sz="3600" b="1" dirty="0">
                <a:solidFill>
                  <a:srgbClr val="FFFF00"/>
                </a:solidFill>
                <a:effectLst>
                  <a:outerShdw blurRad="38100" dist="38100" dir="2700000" algn="tl">
                    <a:srgbClr val="000000">
                      <a:alpha val="43137"/>
                    </a:srgbClr>
                  </a:outerShdw>
                </a:effectLst>
              </a:rPr>
              <a:t>It poisons first your mind and then your body with disease</a:t>
            </a:r>
            <a:r>
              <a:rPr lang="en-US" sz="3600" b="1" dirty="0">
                <a:solidFill>
                  <a:schemeClr val="bg1"/>
                </a:solidFill>
                <a:effectLst>
                  <a:outerShdw blurRad="38100" dist="38100" dir="2700000" algn="tl">
                    <a:srgbClr val="000000">
                      <a:alpha val="43137"/>
                    </a:srgbClr>
                  </a:outerShdw>
                </a:effectLst>
              </a:rPr>
              <a:t>. Bitterness is a principality and under it and answering to it are </a:t>
            </a:r>
            <a:r>
              <a:rPr lang="en-US" sz="3600" b="1" u="sng" dirty="0">
                <a:solidFill>
                  <a:srgbClr val="FFFF00"/>
                </a:solidFill>
                <a:effectLst>
                  <a:outerShdw blurRad="38100" dist="38100" dir="2700000" algn="tl">
                    <a:srgbClr val="000000">
                      <a:alpha val="43137"/>
                    </a:srgbClr>
                  </a:outerShdw>
                </a:effectLst>
              </a:rPr>
              <a:t>seven spirits that reinforce bitterness</a:t>
            </a:r>
            <a:r>
              <a:rPr lang="en-US" sz="3600" b="1" dirty="0">
                <a:solidFill>
                  <a:srgbClr val="FFFF00"/>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998855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F228-0925-4C0A-BA18-BB6B9064287C}"/>
              </a:ext>
            </a:extLst>
          </p:cNvPr>
          <p:cNvSpPr>
            <a:spLocks noGrp="1"/>
          </p:cNvSpPr>
          <p:nvPr>
            <p:ph type="title"/>
          </p:nvPr>
        </p:nvSpPr>
        <p:spPr/>
        <p:txBody>
          <a:bodyPr>
            <a:normAutofit/>
          </a:bodyPr>
          <a:lstStyle/>
          <a:p>
            <a:r>
              <a:rPr lang="en-US" sz="4000" b="1" dirty="0">
                <a:solidFill>
                  <a:schemeClr val="bg1"/>
                </a:solidFill>
                <a:effectLst>
                  <a:outerShdw blurRad="38100" dist="38100" dir="2700000" algn="tl">
                    <a:srgbClr val="000000">
                      <a:alpha val="43137"/>
                    </a:srgbClr>
                  </a:outerShdw>
                </a:effectLst>
              </a:rPr>
              <a:t>1. Unforgiveness</a:t>
            </a:r>
          </a:p>
        </p:txBody>
      </p:sp>
      <p:sp>
        <p:nvSpPr>
          <p:cNvPr id="3" name="Content Placeholder 2">
            <a:extLst>
              <a:ext uri="{FF2B5EF4-FFF2-40B4-BE49-F238E27FC236}">
                <a16:creationId xmlns:a16="http://schemas.microsoft.com/office/drawing/2014/main" id="{F5CD847D-677A-4968-B6E1-BA0D30F2F83E}"/>
              </a:ext>
            </a:extLst>
          </p:cNvPr>
          <p:cNvSpPr>
            <a:spLocks noGrp="1"/>
          </p:cNvSpPr>
          <p:nvPr>
            <p:ph idx="1"/>
          </p:nvPr>
        </p:nvSpPr>
        <p:spPr/>
        <p:txBody>
          <a:bodyPr>
            <a:normAutofit fontScale="92500" lnSpcReduction="20000"/>
          </a:bodyPr>
          <a:lstStyle/>
          <a:p>
            <a:r>
              <a:rPr lang="en-US" sz="3500" b="1" dirty="0">
                <a:solidFill>
                  <a:srgbClr val="FFFF00"/>
                </a:solidFill>
              </a:rPr>
              <a:t>This is how bitterness first gets a foot hold. </a:t>
            </a:r>
            <a:r>
              <a:rPr lang="en-US" sz="3500" b="1" dirty="0">
                <a:solidFill>
                  <a:schemeClr val="bg1"/>
                </a:solidFill>
              </a:rPr>
              <a:t>You begin to keep a record of wrongs and you carry unforgiveness in your heart. You say to yourself, “I am not prepared to forgive you and I am going to remember what you did to me.” You think on all the wrong things that have been done to you and every time that person’s face comes to your mind, that high octane ping goes off inside of you. </a:t>
            </a:r>
            <a:r>
              <a:rPr lang="en-US" sz="3500" b="1" dirty="0">
                <a:solidFill>
                  <a:srgbClr val="FFFF00"/>
                </a:solidFill>
              </a:rPr>
              <a:t>This unforgiveness invites the next six spirits to become a part of your life</a:t>
            </a:r>
            <a:r>
              <a:rPr lang="en-US" sz="2400" b="1" dirty="0">
                <a:solidFill>
                  <a:schemeClr val="bg1"/>
                </a:solidFill>
              </a:rPr>
              <a:t>:</a:t>
            </a:r>
          </a:p>
        </p:txBody>
      </p:sp>
    </p:spTree>
    <p:extLst>
      <p:ext uri="{BB962C8B-B14F-4D97-AF65-F5344CB8AC3E}">
        <p14:creationId xmlns:p14="http://schemas.microsoft.com/office/powerpoint/2010/main" val="1803226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D4667-3FE4-49DE-8448-74C0EF8C6709}"/>
              </a:ext>
            </a:extLst>
          </p:cNvPr>
          <p:cNvSpPr>
            <a:spLocks noGrp="1"/>
          </p:cNvSpPr>
          <p:nvPr>
            <p:ph type="title"/>
          </p:nvPr>
        </p:nvSpPr>
        <p:spPr/>
        <p:txBody>
          <a:bodyPr>
            <a:normAutofit/>
          </a:bodyPr>
          <a:lstStyle/>
          <a:p>
            <a:r>
              <a:rPr lang="en-US" sz="4000" b="1" dirty="0">
                <a:solidFill>
                  <a:schemeClr val="bg1"/>
                </a:solidFill>
              </a:rPr>
              <a:t>2. Resentment</a:t>
            </a:r>
          </a:p>
        </p:txBody>
      </p:sp>
      <p:sp>
        <p:nvSpPr>
          <p:cNvPr id="3" name="Content Placeholder 2">
            <a:extLst>
              <a:ext uri="{FF2B5EF4-FFF2-40B4-BE49-F238E27FC236}">
                <a16:creationId xmlns:a16="http://schemas.microsoft.com/office/drawing/2014/main" id="{04A2E9E9-A909-4473-8447-C6C349BB7C93}"/>
              </a:ext>
            </a:extLst>
          </p:cNvPr>
          <p:cNvSpPr>
            <a:spLocks noGrp="1"/>
          </p:cNvSpPr>
          <p:nvPr>
            <p:ph idx="1"/>
          </p:nvPr>
        </p:nvSpPr>
        <p:spPr>
          <a:xfrm>
            <a:off x="581192" y="1890876"/>
            <a:ext cx="11029615" cy="4536050"/>
          </a:xfrm>
        </p:spPr>
        <p:txBody>
          <a:bodyPr>
            <a:normAutofit lnSpcReduction="10000"/>
          </a:bodyPr>
          <a:lstStyle/>
          <a:p>
            <a:r>
              <a:rPr lang="en-US" sz="3200" b="1" dirty="0">
                <a:solidFill>
                  <a:srgbClr val="FFFF00"/>
                </a:solidFill>
              </a:rPr>
              <a:t>Resentment develops as you continue to meditate on that record of wrongs and fume and steam internally over it. </a:t>
            </a:r>
          </a:p>
          <a:p>
            <a:r>
              <a:rPr lang="en-US" sz="3200" b="1" dirty="0">
                <a:solidFill>
                  <a:schemeClr val="bg1"/>
                </a:solidFill>
              </a:rPr>
              <a:t>A thorn tree  is beginning to grow in your brain and secrete chemicals that are putting your body into a toxic state of dis-ease. </a:t>
            </a:r>
          </a:p>
          <a:p>
            <a:r>
              <a:rPr lang="en-US" sz="3200" b="1" dirty="0">
                <a:solidFill>
                  <a:schemeClr val="bg1"/>
                </a:solidFill>
              </a:rPr>
              <a:t>Those chemicals are carrying negative emotion Bitterness, like battery acid, corrodes and eats away at your soul. </a:t>
            </a:r>
            <a:r>
              <a:rPr lang="en-US" sz="3200" b="1" dirty="0">
                <a:solidFill>
                  <a:srgbClr val="FFFF00"/>
                </a:solidFill>
              </a:rPr>
              <a:t>It poisons first your mind and then your body with disease.</a:t>
            </a:r>
          </a:p>
        </p:txBody>
      </p:sp>
    </p:spTree>
    <p:extLst>
      <p:ext uri="{BB962C8B-B14F-4D97-AF65-F5344CB8AC3E}">
        <p14:creationId xmlns:p14="http://schemas.microsoft.com/office/powerpoint/2010/main" val="119821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D4667-3FE4-49DE-8448-74C0EF8C6709}"/>
              </a:ext>
            </a:extLst>
          </p:cNvPr>
          <p:cNvSpPr>
            <a:spLocks noGrp="1"/>
          </p:cNvSpPr>
          <p:nvPr>
            <p:ph type="title"/>
          </p:nvPr>
        </p:nvSpPr>
        <p:spPr/>
        <p:txBody>
          <a:bodyPr>
            <a:normAutofit/>
          </a:bodyPr>
          <a:lstStyle/>
          <a:p>
            <a:r>
              <a:rPr lang="en-US" sz="4000" b="1" dirty="0">
                <a:solidFill>
                  <a:schemeClr val="bg1"/>
                </a:solidFill>
              </a:rPr>
              <a:t>2. Resentment</a:t>
            </a:r>
          </a:p>
        </p:txBody>
      </p:sp>
      <p:sp>
        <p:nvSpPr>
          <p:cNvPr id="3" name="Content Placeholder 2">
            <a:extLst>
              <a:ext uri="{FF2B5EF4-FFF2-40B4-BE49-F238E27FC236}">
                <a16:creationId xmlns:a16="http://schemas.microsoft.com/office/drawing/2014/main" id="{04A2E9E9-A909-4473-8447-C6C349BB7C93}"/>
              </a:ext>
            </a:extLst>
          </p:cNvPr>
          <p:cNvSpPr>
            <a:spLocks noGrp="1"/>
          </p:cNvSpPr>
          <p:nvPr>
            <p:ph idx="1"/>
          </p:nvPr>
        </p:nvSpPr>
        <p:spPr>
          <a:xfrm>
            <a:off x="581192" y="1890876"/>
            <a:ext cx="11029615" cy="4536050"/>
          </a:xfrm>
        </p:spPr>
        <p:txBody>
          <a:bodyPr>
            <a:normAutofit/>
          </a:bodyPr>
          <a:lstStyle/>
          <a:p>
            <a:r>
              <a:rPr lang="en-US" sz="3200" b="1" dirty="0">
                <a:solidFill>
                  <a:srgbClr val="FFFF00"/>
                </a:solidFill>
              </a:rPr>
              <a:t>That is why you have that bad feeling in your gut every time that person comes to your mind.</a:t>
            </a:r>
          </a:p>
          <a:p>
            <a:r>
              <a:rPr lang="en-US" sz="3200" b="1" u="sng" dirty="0">
                <a:solidFill>
                  <a:srgbClr val="FFFF00"/>
                </a:solidFill>
              </a:rPr>
              <a:t>Resentment keeps the unforgiveness in place</a:t>
            </a:r>
            <a:r>
              <a:rPr lang="en-US" sz="3200" b="1" dirty="0">
                <a:solidFill>
                  <a:srgbClr val="FFFF00"/>
                </a:solidFill>
              </a:rPr>
              <a:t>.</a:t>
            </a:r>
          </a:p>
        </p:txBody>
      </p:sp>
    </p:spTree>
    <p:extLst>
      <p:ext uri="{BB962C8B-B14F-4D97-AF65-F5344CB8AC3E}">
        <p14:creationId xmlns:p14="http://schemas.microsoft.com/office/powerpoint/2010/main" val="1676397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3971C-156F-4A6D-B9AE-AB2D4B868145}"/>
              </a:ext>
            </a:extLst>
          </p:cNvPr>
          <p:cNvSpPr>
            <a:spLocks noGrp="1"/>
          </p:cNvSpPr>
          <p:nvPr>
            <p:ph type="title"/>
          </p:nvPr>
        </p:nvSpPr>
        <p:spPr/>
        <p:txBody>
          <a:bodyPr>
            <a:normAutofit/>
          </a:bodyPr>
          <a:lstStyle/>
          <a:p>
            <a:r>
              <a:rPr lang="en-US" sz="4000" b="1" dirty="0">
                <a:solidFill>
                  <a:schemeClr val="bg1"/>
                </a:solidFill>
              </a:rPr>
              <a:t>3. Retaliation</a:t>
            </a:r>
          </a:p>
        </p:txBody>
      </p:sp>
      <p:sp>
        <p:nvSpPr>
          <p:cNvPr id="3" name="Content Placeholder 2">
            <a:extLst>
              <a:ext uri="{FF2B5EF4-FFF2-40B4-BE49-F238E27FC236}">
                <a16:creationId xmlns:a16="http://schemas.microsoft.com/office/drawing/2014/main" id="{34F8EA9E-3520-44A8-AC8E-F85CF7D84714}"/>
              </a:ext>
            </a:extLst>
          </p:cNvPr>
          <p:cNvSpPr>
            <a:spLocks noGrp="1"/>
          </p:cNvSpPr>
          <p:nvPr>
            <p:ph idx="1"/>
          </p:nvPr>
        </p:nvSpPr>
        <p:spPr/>
        <p:txBody>
          <a:bodyPr>
            <a:normAutofit/>
          </a:bodyPr>
          <a:lstStyle/>
          <a:p>
            <a:r>
              <a:rPr lang="en-US" sz="3600" b="1" dirty="0">
                <a:solidFill>
                  <a:schemeClr val="bg1"/>
                </a:solidFill>
              </a:rPr>
              <a:t>After the resentment has been simmering for a while, the steam builds up and </a:t>
            </a:r>
            <a:r>
              <a:rPr lang="en-US" sz="3600" b="1" dirty="0">
                <a:solidFill>
                  <a:srgbClr val="FFFF00"/>
                </a:solidFill>
              </a:rPr>
              <a:t>you start thinking of ways to get even with that person</a:t>
            </a:r>
            <a:r>
              <a:rPr lang="en-US" sz="3600" b="1" dirty="0">
                <a:solidFill>
                  <a:schemeClr val="bg1"/>
                </a:solidFill>
              </a:rPr>
              <a:t>. They must pay for what they did.</a:t>
            </a:r>
          </a:p>
        </p:txBody>
      </p:sp>
    </p:spTree>
    <p:extLst>
      <p:ext uri="{BB962C8B-B14F-4D97-AF65-F5344CB8AC3E}">
        <p14:creationId xmlns:p14="http://schemas.microsoft.com/office/powerpoint/2010/main" val="2521550389"/>
      </p:ext>
    </p:extLst>
  </p:cSld>
  <p:clrMapOvr>
    <a:masterClrMapping/>
  </p:clrMapOvr>
</p:sld>
</file>

<file path=ppt/theme/theme1.xml><?xml version="1.0" encoding="utf-8"?>
<a:theme xmlns:a="http://schemas.openxmlformats.org/drawingml/2006/main" name="DividendVTI">
  <a:themeElements>
    <a:clrScheme name="AnalogousFromLightSeedLeftStep">
      <a:dk1>
        <a:srgbClr val="000000"/>
      </a:dk1>
      <a:lt1>
        <a:srgbClr val="FFFFFF"/>
      </a:lt1>
      <a:dk2>
        <a:srgbClr val="3E2441"/>
      </a:dk2>
      <a:lt2>
        <a:srgbClr val="E5E2E8"/>
      </a:lt2>
      <a:accent1>
        <a:srgbClr val="87A96B"/>
      </a:accent1>
      <a:accent2>
        <a:srgbClr val="9BA557"/>
      </a:accent2>
      <a:accent3>
        <a:srgbClr val="B69F68"/>
      </a:accent3>
      <a:accent4>
        <a:srgbClr val="CC886C"/>
      </a:accent4>
      <a:accent5>
        <a:srgbClr val="D68791"/>
      </a:accent5>
      <a:accent6>
        <a:srgbClr val="CC6CA0"/>
      </a:accent6>
      <a:hlink>
        <a:srgbClr val="8F69AE"/>
      </a:hlink>
      <a:folHlink>
        <a:srgbClr val="7F7F7F"/>
      </a:folHlink>
    </a:clrScheme>
    <a:fontScheme name="Dividend">
      <a:maj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384</TotalTime>
  <Words>2812</Words>
  <Application>Microsoft Office PowerPoint</Application>
  <PresentationFormat>Widescreen</PresentationFormat>
  <Paragraphs>83</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 Narrow</vt:lpstr>
      <vt:lpstr>Tw Cen MT</vt:lpstr>
      <vt:lpstr>Wingdings 2</vt:lpstr>
      <vt:lpstr>DividendVTI</vt:lpstr>
      <vt:lpstr>Bitterness &amp; Unforgiveness! </vt:lpstr>
      <vt:lpstr>Introduction</vt:lpstr>
      <vt:lpstr>THINK</vt:lpstr>
      <vt:lpstr>Hebrews 12:15 Amplified Bible, Classic Edition  </vt:lpstr>
      <vt:lpstr>Bitterness, like battery acid,  corrodes and eats away at your soul.</vt:lpstr>
      <vt:lpstr>1. Unforgiveness</vt:lpstr>
      <vt:lpstr>2. Resentment</vt:lpstr>
      <vt:lpstr>2. Resentment</vt:lpstr>
      <vt:lpstr>3. Retaliation</vt:lpstr>
      <vt:lpstr>4. Anger</vt:lpstr>
      <vt:lpstr>5. Hatred</vt:lpstr>
      <vt:lpstr>6. Violence</vt:lpstr>
      <vt:lpstr>7. Murder</vt:lpstr>
      <vt:lpstr>7. Murder</vt:lpstr>
      <vt:lpstr>Why is Bitterness Sin?</vt:lpstr>
      <vt:lpstr>Why is Bitterness Sin?</vt:lpstr>
      <vt:lpstr>Zechariah 2:8 </vt:lpstr>
      <vt:lpstr>PowerPoint Presentation</vt:lpstr>
      <vt:lpstr>Matthew 7:1–3 </vt:lpstr>
      <vt:lpstr>PowerPoint Presentation</vt:lpstr>
      <vt:lpstr>Forgiveness – The Missing Link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CLOSING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Bitterness and Unforgiveness!</dc:title>
  <dc:creator>Ronald Powell</dc:creator>
  <cp:lastModifiedBy>Ronald Powell</cp:lastModifiedBy>
  <cp:revision>18</cp:revision>
  <dcterms:created xsi:type="dcterms:W3CDTF">2020-08-28T15:42:39Z</dcterms:created>
  <dcterms:modified xsi:type="dcterms:W3CDTF">2020-08-30T15:16:45Z</dcterms:modified>
</cp:coreProperties>
</file>