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67" r:id="rId4"/>
    <p:sldId id="269" r:id="rId5"/>
    <p:sldId id="266" r:id="rId6"/>
    <p:sldId id="268" r:id="rId7"/>
    <p:sldId id="265" r:id="rId8"/>
    <p:sldId id="264" r:id="rId9"/>
    <p:sldId id="263" r:id="rId10"/>
    <p:sldId id="262" r:id="rId11"/>
    <p:sldId id="261" r:id="rId12"/>
    <p:sldId id="260" r:id="rId13"/>
    <p:sldId id="259" r:id="rId14"/>
    <p:sldId id="272" r:id="rId15"/>
    <p:sldId id="279" r:id="rId16"/>
    <p:sldId id="278"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64752" autoAdjust="0"/>
  </p:normalViewPr>
  <p:slideViewPr>
    <p:cSldViewPr snapToGrid="0">
      <p:cViewPr varScale="1">
        <p:scale>
          <a:sx n="73" d="100"/>
          <a:sy n="73" d="100"/>
        </p:scale>
        <p:origin x="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DEA42-9DCE-48F4-8E80-DD09FD1B0647}" type="datetimeFigureOut">
              <a:rPr lang="en-US" smtClean="0"/>
              <a:t>8/21/2020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D804A-EA54-4061-9E6B-8F5E754388CB}" type="slidenum">
              <a:rPr lang="en-US" smtClean="0"/>
              <a:t>‹#›</a:t>
            </a:fld>
            <a:endParaRPr lang="en-US"/>
          </a:p>
        </p:txBody>
      </p:sp>
    </p:spTree>
    <p:extLst>
      <p:ext uri="{BB962C8B-B14F-4D97-AF65-F5344CB8AC3E}">
        <p14:creationId xmlns:p14="http://schemas.microsoft.com/office/powerpoint/2010/main" val="428688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Luke 17:37 (ESV)</a:t>
            </a:r>
          </a:p>
          <a:p>
            <a:r>
              <a:rPr lang="en-US" dirty="0"/>
              <a:t>37 And they said to him, “Where, Lord?” </a:t>
            </a:r>
            <a:r>
              <a:rPr lang="en-US" u="sng" dirty="0"/>
              <a:t>He said to them, “Where the corpse is, there the vultures will gather</a:t>
            </a:r>
            <a:r>
              <a:rPr lang="en-US" dirty="0"/>
              <a:t>.”</a:t>
            </a:r>
          </a:p>
          <a:p>
            <a:endParaRPr lang="en-US" dirty="0"/>
          </a:p>
        </p:txBody>
      </p:sp>
      <p:sp>
        <p:nvSpPr>
          <p:cNvPr id="4" name="Slide Number Placeholder 3"/>
          <p:cNvSpPr>
            <a:spLocks noGrp="1"/>
          </p:cNvSpPr>
          <p:nvPr>
            <p:ph type="sldNum" sz="quarter" idx="5"/>
          </p:nvPr>
        </p:nvSpPr>
        <p:spPr/>
        <p:txBody>
          <a:bodyPr/>
          <a:lstStyle/>
          <a:p>
            <a:fld id="{686D804A-EA54-4061-9E6B-8F5E754388CB}" type="slidenum">
              <a:rPr lang="en-US" smtClean="0"/>
              <a:t>2</a:t>
            </a:fld>
            <a:endParaRPr lang="en-US"/>
          </a:p>
        </p:txBody>
      </p:sp>
    </p:spTree>
    <p:extLst>
      <p:ext uri="{BB962C8B-B14F-4D97-AF65-F5344CB8AC3E}">
        <p14:creationId xmlns:p14="http://schemas.microsoft.com/office/powerpoint/2010/main" val="64145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Isaiah 40:31 (ESV)</a:t>
            </a:r>
          </a:p>
          <a:p>
            <a:r>
              <a:rPr lang="en-US" dirty="0"/>
              <a:t>31 but </a:t>
            </a:r>
            <a:r>
              <a:rPr lang="en-US" b="1" u="sng" dirty="0"/>
              <a:t>they who wait for the Lord </a:t>
            </a:r>
            <a:r>
              <a:rPr lang="en-US" dirty="0"/>
              <a:t>shall renew their strength; </a:t>
            </a:r>
          </a:p>
          <a:p>
            <a:r>
              <a:rPr lang="en-US" dirty="0"/>
              <a:t>they shall mount up with wings like eagles; they shall run and not be weary; they shall walk and not faint.</a:t>
            </a:r>
          </a:p>
          <a:p>
            <a:endParaRPr lang="en-US" dirty="0"/>
          </a:p>
        </p:txBody>
      </p:sp>
      <p:sp>
        <p:nvSpPr>
          <p:cNvPr id="4" name="Slide Number Placeholder 3"/>
          <p:cNvSpPr>
            <a:spLocks noGrp="1"/>
          </p:cNvSpPr>
          <p:nvPr>
            <p:ph type="sldNum" sz="quarter" idx="5"/>
          </p:nvPr>
        </p:nvSpPr>
        <p:spPr/>
        <p:txBody>
          <a:bodyPr/>
          <a:lstStyle/>
          <a:p>
            <a:fld id="{686D804A-EA54-4061-9E6B-8F5E754388CB}" type="slidenum">
              <a:rPr lang="en-US" smtClean="0"/>
              <a:t>6</a:t>
            </a:fld>
            <a:endParaRPr lang="en-US"/>
          </a:p>
        </p:txBody>
      </p:sp>
    </p:spTree>
    <p:extLst>
      <p:ext uri="{BB962C8B-B14F-4D97-AF65-F5344CB8AC3E}">
        <p14:creationId xmlns:p14="http://schemas.microsoft.com/office/powerpoint/2010/main" val="238371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Corinthians 10:4 (ESV)</a:t>
            </a:r>
          </a:p>
          <a:p>
            <a:r>
              <a:rPr lang="en-US" dirty="0"/>
              <a:t>4 and </a:t>
            </a:r>
            <a:r>
              <a:rPr lang="en-US" u="sng" dirty="0"/>
              <a:t>all drank the same spiritual drink</a:t>
            </a:r>
            <a:r>
              <a:rPr lang="en-US" dirty="0"/>
              <a:t>. For </a:t>
            </a:r>
            <a:r>
              <a:rPr lang="en-US" u="sng" dirty="0"/>
              <a:t>they drank from the spiritual Rock </a:t>
            </a:r>
            <a:r>
              <a:rPr lang="en-US" dirty="0"/>
              <a:t>that followed them, </a:t>
            </a:r>
            <a:r>
              <a:rPr lang="en-US" u="sng" dirty="0"/>
              <a:t>and the Rock was Christ</a:t>
            </a:r>
            <a:r>
              <a:rPr lang="en-US" dirty="0"/>
              <a:t>.</a:t>
            </a:r>
          </a:p>
          <a:p>
            <a:endParaRPr lang="en-US" dirty="0"/>
          </a:p>
        </p:txBody>
      </p:sp>
      <p:sp>
        <p:nvSpPr>
          <p:cNvPr id="4" name="Slide Number Placeholder 3"/>
          <p:cNvSpPr>
            <a:spLocks noGrp="1"/>
          </p:cNvSpPr>
          <p:nvPr>
            <p:ph type="sldNum" sz="quarter" idx="5"/>
          </p:nvPr>
        </p:nvSpPr>
        <p:spPr/>
        <p:txBody>
          <a:bodyPr/>
          <a:lstStyle/>
          <a:p>
            <a:fld id="{686D804A-EA54-4061-9E6B-8F5E754388CB}" type="slidenum">
              <a:rPr lang="en-US" smtClean="0"/>
              <a:t>7</a:t>
            </a:fld>
            <a:endParaRPr lang="en-US"/>
          </a:p>
        </p:txBody>
      </p:sp>
    </p:spTree>
    <p:extLst>
      <p:ext uri="{BB962C8B-B14F-4D97-AF65-F5344CB8AC3E}">
        <p14:creationId xmlns:p14="http://schemas.microsoft.com/office/powerpoint/2010/main" val="181413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Luke 17:37 (ESV)</a:t>
            </a:r>
            <a:endParaRPr lang="en-US" dirty="0"/>
          </a:p>
          <a:p>
            <a:r>
              <a:rPr lang="en-US" dirty="0"/>
              <a:t>37 And they said to him, “Where, Lord?” He said to them, “Where the corpse is, there the vultures / Eagles will gather.”</a:t>
            </a:r>
          </a:p>
          <a:p>
            <a:endParaRPr lang="en-US" dirty="0"/>
          </a:p>
          <a:p>
            <a:r>
              <a:rPr lang="en-US" b="1" dirty="0"/>
              <a:t>Matthew 24:28 (ESV) </a:t>
            </a:r>
          </a:p>
          <a:p>
            <a:r>
              <a:rPr lang="en-US" dirty="0"/>
              <a:t>28 Wherever the corpse is, there the vultures/ Eagles will gather. </a:t>
            </a:r>
          </a:p>
          <a:p>
            <a:endParaRPr lang="en-US" dirty="0"/>
          </a:p>
        </p:txBody>
      </p:sp>
      <p:sp>
        <p:nvSpPr>
          <p:cNvPr id="4" name="Slide Number Placeholder 3"/>
          <p:cNvSpPr>
            <a:spLocks noGrp="1"/>
          </p:cNvSpPr>
          <p:nvPr>
            <p:ph type="sldNum" sz="quarter" idx="5"/>
          </p:nvPr>
        </p:nvSpPr>
        <p:spPr/>
        <p:txBody>
          <a:bodyPr/>
          <a:lstStyle/>
          <a:p>
            <a:fld id="{686D804A-EA54-4061-9E6B-8F5E754388CB}" type="slidenum">
              <a:rPr lang="en-US" smtClean="0"/>
              <a:t>9</a:t>
            </a:fld>
            <a:endParaRPr lang="en-US"/>
          </a:p>
        </p:txBody>
      </p:sp>
    </p:spTree>
    <p:extLst>
      <p:ext uri="{BB962C8B-B14F-4D97-AF65-F5344CB8AC3E}">
        <p14:creationId xmlns:p14="http://schemas.microsoft.com/office/powerpoint/2010/main" val="379782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Luke 17:24-36</a:t>
            </a:r>
          </a:p>
          <a:p>
            <a:r>
              <a:rPr lang="en-US" dirty="0"/>
              <a:t>24 For as the lightning, that </a:t>
            </a:r>
            <a:r>
              <a:rPr lang="en-US" dirty="0" err="1"/>
              <a:t>lighteneth</a:t>
            </a:r>
            <a:r>
              <a:rPr lang="en-US" dirty="0"/>
              <a:t> out of the one part under heaven, shineth unto the other part under heaven; so shall also the Son of man be in his day.</a:t>
            </a:r>
          </a:p>
          <a:p>
            <a:r>
              <a:rPr lang="en-US" dirty="0"/>
              <a:t>25 But first must he suffer many things, and be rejected of this generation.</a:t>
            </a:r>
          </a:p>
          <a:p>
            <a:r>
              <a:rPr lang="en-US" dirty="0"/>
              <a:t>26 And as it was in the days of Noe, so shall it be also in the days of the Son of man.</a:t>
            </a:r>
          </a:p>
          <a:p>
            <a:r>
              <a:rPr lang="en-US" dirty="0"/>
              <a:t>27 They did eat, they drank, they married wives, they were given in marriage, until the day that Noe entered into the ark, and the flood came, and destroyed them all.</a:t>
            </a:r>
          </a:p>
          <a:p>
            <a:r>
              <a:rPr lang="en-US" dirty="0"/>
              <a:t>28 Likewise also as it was in the days of Lot; they did eat, they drank, they bought, they sold, they planted, they </a:t>
            </a:r>
            <a:r>
              <a:rPr lang="en-US" dirty="0" err="1"/>
              <a:t>builded</a:t>
            </a:r>
            <a:r>
              <a:rPr lang="en-US" dirty="0"/>
              <a:t>;</a:t>
            </a:r>
          </a:p>
          <a:p>
            <a:r>
              <a:rPr lang="en-US" dirty="0"/>
              <a:t>29 But the same day that Lot went out of Sodom it rained fire and brimstone from heaven, and destroyed them all.</a:t>
            </a:r>
          </a:p>
          <a:p>
            <a:r>
              <a:rPr lang="en-US" dirty="0"/>
              <a:t>30 Even thus shall it be in the day when the Son of man is revealed.</a:t>
            </a:r>
          </a:p>
          <a:p>
            <a:r>
              <a:rPr lang="en-US" dirty="0"/>
              <a:t>31 In that day, he which shall be upon the housetop, and his stuff in the house, let him not come down to take it away: and he that is in the field, let him likewise not return back*.</a:t>
            </a:r>
          </a:p>
          <a:p>
            <a:r>
              <a:rPr lang="en-US" dirty="0"/>
              <a:t>32 Remember Lot's wife.</a:t>
            </a:r>
          </a:p>
          <a:p>
            <a:r>
              <a:rPr lang="en-US" dirty="0"/>
              <a:t>33 Whosoever shall seek to save his life shall lose it; and whosoever shall lose his life shall preserve it.</a:t>
            </a:r>
          </a:p>
          <a:p>
            <a:r>
              <a:rPr lang="en-US" dirty="0"/>
              <a:t>34 I tell you, in that night there shall be two men in one bed; the one shall be taken, and the other shall be left.</a:t>
            </a:r>
          </a:p>
          <a:p>
            <a:r>
              <a:rPr lang="en-US" dirty="0"/>
              <a:t>35 Two women shall be grinding together*; the one shall be taken, and the other left.</a:t>
            </a:r>
          </a:p>
          <a:p>
            <a:r>
              <a:rPr lang="en-US" dirty="0"/>
              <a:t>36 Two men shall be in the field; the one shall be taken, and the other left.</a:t>
            </a:r>
          </a:p>
        </p:txBody>
      </p:sp>
      <p:sp>
        <p:nvSpPr>
          <p:cNvPr id="4" name="Slide Number Placeholder 3"/>
          <p:cNvSpPr>
            <a:spLocks noGrp="1"/>
          </p:cNvSpPr>
          <p:nvPr>
            <p:ph type="sldNum" sz="quarter" idx="5"/>
          </p:nvPr>
        </p:nvSpPr>
        <p:spPr/>
        <p:txBody>
          <a:bodyPr/>
          <a:lstStyle/>
          <a:p>
            <a:fld id="{686D804A-EA54-4061-9E6B-8F5E754388CB}" type="slidenum">
              <a:rPr lang="en-US" smtClean="0"/>
              <a:t>10</a:t>
            </a:fld>
            <a:endParaRPr lang="en-US"/>
          </a:p>
        </p:txBody>
      </p:sp>
    </p:spTree>
    <p:extLst>
      <p:ext uri="{BB962C8B-B14F-4D97-AF65-F5344CB8AC3E}">
        <p14:creationId xmlns:p14="http://schemas.microsoft.com/office/powerpoint/2010/main" val="207282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Revelation 11:15 (ESV)</a:t>
            </a:r>
          </a:p>
          <a:p>
            <a:r>
              <a:rPr lang="en-US" dirty="0"/>
              <a:t>15 Then the </a:t>
            </a:r>
            <a:r>
              <a:rPr lang="en-US" u="sng" dirty="0"/>
              <a:t>seventh angel blew his trumpet</a:t>
            </a:r>
            <a:r>
              <a:rPr lang="en-US" dirty="0"/>
              <a:t>, and there were loud voices in heaven, saying, “</a:t>
            </a:r>
            <a:r>
              <a:rPr lang="en-US" u="sng" dirty="0"/>
              <a:t>The kingdom of the world has become the kingdom of our Lord and of his Christ, and he shall reign forever and ever</a:t>
            </a:r>
            <a:r>
              <a:rPr lang="en-US" dirty="0"/>
              <a:t>.”</a:t>
            </a:r>
          </a:p>
          <a:p>
            <a:endParaRPr lang="en-US" dirty="0"/>
          </a:p>
          <a:p>
            <a:r>
              <a:rPr lang="en-US" b="1" dirty="0"/>
              <a:t>Zechariah 14:9 (ESV) </a:t>
            </a:r>
          </a:p>
          <a:p>
            <a:r>
              <a:rPr lang="en-US" dirty="0"/>
              <a:t>9 And </a:t>
            </a:r>
            <a:r>
              <a:rPr lang="en-US" u="sng" dirty="0"/>
              <a:t>the </a:t>
            </a:r>
            <a:r>
              <a:rPr lang="en-US" u="sng" cap="small" dirty="0">
                <a:effectLst/>
              </a:rPr>
              <a:t>Lord</a:t>
            </a:r>
            <a:r>
              <a:rPr lang="en-US" u="sng" dirty="0"/>
              <a:t> will be king over all the earth</a:t>
            </a:r>
            <a:r>
              <a:rPr lang="en-US" dirty="0"/>
              <a:t>. On that day the </a:t>
            </a:r>
            <a:r>
              <a:rPr lang="en-US" cap="small" dirty="0">
                <a:effectLst/>
              </a:rPr>
              <a:t>Lord</a:t>
            </a:r>
            <a:r>
              <a:rPr lang="en-US" dirty="0"/>
              <a:t> will be one and his name one. </a:t>
            </a:r>
          </a:p>
          <a:p>
            <a:endParaRPr lang="en-US" dirty="0"/>
          </a:p>
          <a:p>
            <a:r>
              <a:rPr lang="en-US" b="1" dirty="0"/>
              <a:t>Revelation 5:10 (ESV) </a:t>
            </a:r>
          </a:p>
          <a:p>
            <a:r>
              <a:rPr lang="en-US" dirty="0"/>
              <a:t>10  and you have </a:t>
            </a:r>
            <a:r>
              <a:rPr lang="en-US" u="sng" dirty="0"/>
              <a:t>made them a kingdom and priests to our God, and they shall reign on the earth</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686D804A-EA54-4061-9E6B-8F5E754388CB}" type="slidenum">
              <a:rPr lang="en-US" smtClean="0"/>
              <a:t>13</a:t>
            </a:fld>
            <a:endParaRPr lang="en-US"/>
          </a:p>
        </p:txBody>
      </p:sp>
    </p:spTree>
    <p:extLst>
      <p:ext uri="{BB962C8B-B14F-4D97-AF65-F5344CB8AC3E}">
        <p14:creationId xmlns:p14="http://schemas.microsoft.com/office/powerpoint/2010/main" val="404404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D804A-EA54-4061-9E6B-8F5E754388CB}" type="slidenum">
              <a:rPr lang="en-US" smtClean="0"/>
              <a:t>14</a:t>
            </a:fld>
            <a:endParaRPr lang="en-US"/>
          </a:p>
        </p:txBody>
      </p:sp>
    </p:spTree>
    <p:extLst>
      <p:ext uri="{BB962C8B-B14F-4D97-AF65-F5344CB8AC3E}">
        <p14:creationId xmlns:p14="http://schemas.microsoft.com/office/powerpoint/2010/main" val="1609490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Corinthians 15:6</a:t>
            </a:r>
          </a:p>
          <a:p>
            <a:r>
              <a:rPr lang="en-US" dirty="0"/>
              <a:t>6 After that, he was seen of above five hundred brethren at once; of whom the greater part remain unto this present, but some are fallen asleep.</a:t>
            </a:r>
          </a:p>
        </p:txBody>
      </p:sp>
      <p:sp>
        <p:nvSpPr>
          <p:cNvPr id="4" name="Slide Number Placeholder 3"/>
          <p:cNvSpPr>
            <a:spLocks noGrp="1"/>
          </p:cNvSpPr>
          <p:nvPr>
            <p:ph type="sldNum" sz="quarter" idx="5"/>
          </p:nvPr>
        </p:nvSpPr>
        <p:spPr/>
        <p:txBody>
          <a:bodyPr/>
          <a:lstStyle/>
          <a:p>
            <a:fld id="{686D804A-EA54-4061-9E6B-8F5E754388CB}" type="slidenum">
              <a:rPr lang="en-US" smtClean="0"/>
              <a:t>15</a:t>
            </a:fld>
            <a:endParaRPr lang="en-US"/>
          </a:p>
        </p:txBody>
      </p:sp>
    </p:spTree>
    <p:extLst>
      <p:ext uri="{BB962C8B-B14F-4D97-AF65-F5344CB8AC3E}">
        <p14:creationId xmlns:p14="http://schemas.microsoft.com/office/powerpoint/2010/main" val="371103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9523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052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4221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33251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069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286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0328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5921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1660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423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694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254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8/20/2020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802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490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2285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787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8/20/2020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7271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8/20/2020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736055584"/>
      </p:ext>
    </p:extLst>
  </p:cSld>
  <p:clrMap bg1="dk1" tx1="lt1" bg2="dk2" tx2="lt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lvl1pPr algn="ctr" defTabSz="457200" rtl="0" eaLnBrk="1" latinLnBrk="0" hangingPunct="1">
        <a:lnSpc>
          <a:spcPct val="9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hyperlink" Target="https://en.wikipedia.org/wiki/Bald_eagle"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Bald_eagle" TargetMode="External"/><Relationship Id="rId3" Type="http://schemas.microsoft.com/office/2007/relationships/media" Target="../media/media2.mp4"/><Relationship Id="rId7" Type="http://schemas.openxmlformats.org/officeDocument/2006/relationships/image" Target="../media/image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n.wikipedia.org/wiki/Bald_eagle"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en.wikipedia.org/wiki/Bald_eag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5355" y="0"/>
            <a:ext cx="12198915" cy="6857999"/>
          </a:xfrm>
          <a:prstGeom prst="rect">
            <a:avLst/>
          </a:prstGeom>
        </p:spPr>
      </p:pic>
      <p:sp>
        <p:nvSpPr>
          <p:cNvPr id="11" name="Rectangle 10">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ADDE4-DB5C-42AE-A0EA-34DC531AF71C}"/>
              </a:ext>
            </a:extLst>
          </p:cNvPr>
          <p:cNvSpPr>
            <a:spLocks noGrp="1"/>
          </p:cNvSpPr>
          <p:nvPr>
            <p:ph type="ctrTitle"/>
          </p:nvPr>
        </p:nvSpPr>
        <p:spPr>
          <a:xfrm>
            <a:off x="1370693" y="3566159"/>
            <a:ext cx="9440034" cy="1069777"/>
          </a:xfrm>
          <a:solidFill>
            <a:srgbClr val="0070C0">
              <a:alpha val="50000"/>
            </a:srgbClr>
          </a:solidFill>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type="subTitle" idx="1"/>
          </p:nvPr>
        </p:nvSpPr>
        <p:spPr>
          <a:xfrm>
            <a:off x="1370693" y="4635937"/>
            <a:ext cx="9440034" cy="1279640"/>
          </a:xfrm>
        </p:spPr>
        <p:txBody>
          <a:bodyPr>
            <a:normAutofit/>
          </a:bodyPr>
          <a:lstStyle/>
          <a:p>
            <a:r>
              <a:rPr lang="en-US" sz="3600" b="1" i="1" dirty="0">
                <a:latin typeface="Arial Black" panose="020B0A04020102020204" pitchFamily="34" charset="0"/>
              </a:rPr>
              <a:t>With Bishop Ronald K. Powell</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10566" y="123271"/>
            <a:ext cx="2095500" cy="1571625"/>
          </a:xfrm>
          <a:prstGeom prst="rect">
            <a:avLst/>
          </a:prstGeom>
          <a:effectLst>
            <a:softEdge rad="533400"/>
          </a:effectLst>
        </p:spPr>
      </p:pic>
      <p:pic>
        <p:nvPicPr>
          <p:cNvPr id="10" name="Picture 9">
            <a:extLst>
              <a:ext uri="{FF2B5EF4-FFF2-40B4-BE49-F238E27FC236}">
                <a16:creationId xmlns:a16="http://schemas.microsoft.com/office/drawing/2014/main" id="{5E323974-DCD9-4B90-AE06-DBF1A4AEC17E}"/>
              </a:ext>
            </a:extLst>
          </p:cNvPr>
          <p:cNvPicPr>
            <a:picLocks noChangeAspect="1"/>
          </p:cNvPicPr>
          <p:nvPr/>
        </p:nvPicPr>
        <p:blipFill>
          <a:blip r:embed="rId7"/>
          <a:stretch>
            <a:fillRect/>
          </a:stretch>
        </p:blipFill>
        <p:spPr>
          <a:xfrm>
            <a:off x="-177746" y="3106968"/>
            <a:ext cx="2097206" cy="1572904"/>
          </a:xfrm>
          <a:prstGeom prst="rect">
            <a:avLst/>
          </a:prstGeom>
        </p:spPr>
      </p:pic>
    </p:spTree>
    <p:extLst>
      <p:ext uri="{BB962C8B-B14F-4D97-AF65-F5344CB8AC3E}">
        <p14:creationId xmlns:p14="http://schemas.microsoft.com/office/powerpoint/2010/main" val="128478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0" y="0"/>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p:txBody>
          <a:bodyPr>
            <a:normAutofit/>
          </a:bodyPr>
          <a:lstStyle/>
          <a:p>
            <a:r>
              <a:rPr lang="en-US" b="1" dirty="0">
                <a:solidFill>
                  <a:schemeClr val="tx1"/>
                </a:solidFill>
                <a:effectLst>
                  <a:outerShdw blurRad="38100" dist="38100" dir="2700000" algn="tl">
                    <a:srgbClr val="000000">
                      <a:alpha val="43137"/>
                    </a:srgbClr>
                  </a:outerShdw>
                </a:effectLst>
              </a:rPr>
              <a:t>In both accounts, the context is about the coming Kingdom of God on Earth.</a:t>
            </a:r>
            <a:endParaRPr lang="en-US" b="1" dirty="0">
              <a:solidFill>
                <a:schemeClr val="tx1"/>
              </a:solidFill>
            </a:endParaRP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40000"/>
            </a:srgbClr>
          </a:solidFill>
        </p:spPr>
        <p:txBody>
          <a:bodyPr>
            <a:normAutofit/>
          </a:bodyPr>
          <a:lstStyle/>
          <a:p>
            <a:r>
              <a:rPr lang="en-US" sz="3600" b="1" i="1" dirty="0">
                <a:latin typeface="Arial Black" panose="020B0A04020102020204" pitchFamily="34" charset="0"/>
              </a:rPr>
              <a:t>Notice how right before Luke 17:37 in Luke 17:24-36, Jesus prophesies the events immediately preceding His return to this earth and the resurrection of Gods faithful people:</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00500" y="-182880"/>
            <a:ext cx="2095500" cy="1436913"/>
          </a:xfrm>
          <a:prstGeom prst="rect">
            <a:avLst/>
          </a:prstGeom>
          <a:effectLst>
            <a:softEdge rad="533400"/>
          </a:effectLst>
        </p:spPr>
      </p:pic>
      <p:pic>
        <p:nvPicPr>
          <p:cNvPr id="7" name="Picture 6">
            <a:extLst>
              <a:ext uri="{FF2B5EF4-FFF2-40B4-BE49-F238E27FC236}">
                <a16:creationId xmlns:a16="http://schemas.microsoft.com/office/drawing/2014/main" id="{EEEEC665-0F13-4438-B946-09F778F108BB}"/>
              </a:ext>
            </a:extLst>
          </p:cNvPr>
          <p:cNvPicPr>
            <a:picLocks noChangeAspect="1"/>
          </p:cNvPicPr>
          <p:nvPr/>
        </p:nvPicPr>
        <p:blipFill>
          <a:blip r:embed="rId8"/>
          <a:stretch>
            <a:fillRect/>
          </a:stretch>
        </p:blipFill>
        <p:spPr>
          <a:xfrm>
            <a:off x="1497308" y="5389870"/>
            <a:ext cx="3005588" cy="1572904"/>
          </a:xfrm>
          <a:prstGeom prst="rect">
            <a:avLst/>
          </a:prstGeom>
        </p:spPr>
      </p:pic>
      <p:pic>
        <p:nvPicPr>
          <p:cNvPr id="9" name="Picture 8">
            <a:extLst>
              <a:ext uri="{FF2B5EF4-FFF2-40B4-BE49-F238E27FC236}">
                <a16:creationId xmlns:a16="http://schemas.microsoft.com/office/drawing/2014/main" id="{79FCC65D-0BD9-4DA8-AA08-DA35345A764D}"/>
              </a:ext>
            </a:extLst>
          </p:cNvPr>
          <p:cNvPicPr>
            <a:picLocks noChangeAspect="1"/>
          </p:cNvPicPr>
          <p:nvPr/>
        </p:nvPicPr>
        <p:blipFill>
          <a:blip r:embed="rId8"/>
          <a:stretch>
            <a:fillRect/>
          </a:stretch>
        </p:blipFill>
        <p:spPr>
          <a:xfrm>
            <a:off x="9175764" y="903596"/>
            <a:ext cx="3005588" cy="1572904"/>
          </a:xfrm>
          <a:prstGeom prst="rect">
            <a:avLst/>
          </a:prstGeom>
        </p:spPr>
      </p:pic>
    </p:spTree>
    <p:extLst>
      <p:ext uri="{BB962C8B-B14F-4D97-AF65-F5344CB8AC3E}">
        <p14:creationId xmlns:p14="http://schemas.microsoft.com/office/powerpoint/2010/main" val="22042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6915" y="0"/>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41000"/>
            </a:srgbClr>
          </a:solidFill>
        </p:spPr>
        <p:txBody>
          <a:bodyPr>
            <a:normAutofit fontScale="92500"/>
          </a:bodyPr>
          <a:lstStyle/>
          <a:p>
            <a:r>
              <a:rPr lang="en-US" sz="3200" b="1" dirty="0">
                <a:latin typeface="Arial Black" panose="020B0A04020102020204" pitchFamily="34" charset="0"/>
              </a:rPr>
              <a:t>“For as the lightning that flashes out of one part under heaven shines to the other part under heaven, so also the Son of Man will be in His day…Two women will be grinding together: the one will be taken and the other left. Two men will be in the field: the one will be taken and the other left” </a:t>
            </a:r>
            <a:r>
              <a:rPr lang="en-US" sz="3200" b="1" dirty="0">
                <a:solidFill>
                  <a:schemeClr val="tx1"/>
                </a:solidFill>
                <a:effectLst>
                  <a:outerShdw blurRad="38100" dist="38100" dir="2700000" algn="tl">
                    <a:srgbClr val="000000">
                      <a:alpha val="43137"/>
                    </a:srgbClr>
                  </a:outerShdw>
                </a:effectLst>
                <a:latin typeface="Arial Black" panose="020B0A04020102020204" pitchFamily="34" charset="0"/>
              </a:rPr>
              <a:t>(Luke 17:24, Luke 17:35-36</a:t>
            </a:r>
            <a:r>
              <a:rPr lang="en-US" sz="3200" b="1" dirty="0">
                <a:solidFill>
                  <a:schemeClr val="tx1"/>
                </a:solidFill>
                <a:effectLst>
                  <a:outerShdw blurRad="38100" dist="38100" dir="2700000" algn="tl" rotWithShape="0">
                    <a:srgbClr val="000000">
                      <a:alpha val="43137"/>
                    </a:srgbClr>
                  </a:outerShdw>
                </a:effectLst>
                <a:latin typeface="Arial Black" panose="020B0A04020102020204" pitchFamily="34" charset="0"/>
              </a:rPr>
              <a:t>).</a:t>
            </a:r>
            <a:endParaRPr lang="en-US" sz="4000" b="1" i="1" dirty="0">
              <a:solidFill>
                <a:schemeClr val="tx1"/>
              </a:solidFill>
              <a:effectLst>
                <a:outerShdw blurRad="38100" dist="38100" dir="2700000" algn="tl" rotWithShape="0">
                  <a:srgbClr val="000000">
                    <a:alpha val="43137"/>
                  </a:srgbClr>
                </a:outerShdw>
              </a:effectLst>
              <a:latin typeface="Arial Black" panose="020B0A04020102020204" pitchFamily="34" charset="0"/>
            </a:endParaRP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10566" y="123271"/>
            <a:ext cx="2095500" cy="1571625"/>
          </a:xfrm>
          <a:prstGeom prst="rect">
            <a:avLst/>
          </a:prstGeom>
          <a:effectLst>
            <a:softEdge rad="533400"/>
          </a:effectLst>
        </p:spPr>
      </p:pic>
      <p:pic>
        <p:nvPicPr>
          <p:cNvPr id="7" name="Picture 6">
            <a:extLst>
              <a:ext uri="{FF2B5EF4-FFF2-40B4-BE49-F238E27FC236}">
                <a16:creationId xmlns:a16="http://schemas.microsoft.com/office/drawing/2014/main" id="{8B09C5CC-9F10-4943-B483-6FD44DBA3E9D}"/>
              </a:ext>
            </a:extLst>
          </p:cNvPr>
          <p:cNvPicPr>
            <a:picLocks noChangeAspect="1"/>
          </p:cNvPicPr>
          <p:nvPr/>
        </p:nvPicPr>
        <p:blipFill>
          <a:blip r:embed="rId7"/>
          <a:stretch>
            <a:fillRect/>
          </a:stretch>
        </p:blipFill>
        <p:spPr>
          <a:xfrm>
            <a:off x="-305366" y="5389870"/>
            <a:ext cx="3005588" cy="1572904"/>
          </a:xfrm>
          <a:prstGeom prst="rect">
            <a:avLst/>
          </a:prstGeom>
        </p:spPr>
      </p:pic>
      <p:pic>
        <p:nvPicPr>
          <p:cNvPr id="9" name="Picture 8">
            <a:extLst>
              <a:ext uri="{FF2B5EF4-FFF2-40B4-BE49-F238E27FC236}">
                <a16:creationId xmlns:a16="http://schemas.microsoft.com/office/drawing/2014/main" id="{085E1A07-0CAC-4CEC-8DDC-9A0CFE3540FC}"/>
              </a:ext>
            </a:extLst>
          </p:cNvPr>
          <p:cNvPicPr>
            <a:picLocks noChangeAspect="1"/>
          </p:cNvPicPr>
          <p:nvPr/>
        </p:nvPicPr>
        <p:blipFill>
          <a:blip r:embed="rId7"/>
          <a:stretch>
            <a:fillRect/>
          </a:stretch>
        </p:blipFill>
        <p:spPr>
          <a:xfrm>
            <a:off x="16447" y="-176852"/>
            <a:ext cx="3005588" cy="1572904"/>
          </a:xfrm>
          <a:prstGeom prst="rect">
            <a:avLst/>
          </a:prstGeom>
        </p:spPr>
      </p:pic>
    </p:spTree>
    <p:extLst>
      <p:ext uri="{BB962C8B-B14F-4D97-AF65-F5344CB8AC3E}">
        <p14:creationId xmlns:p14="http://schemas.microsoft.com/office/powerpoint/2010/main" val="30137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12270" y="1"/>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47000"/>
            </a:srgbClr>
          </a:solidFill>
        </p:spPr>
        <p:txBody>
          <a:bodyPr>
            <a:normAutofit/>
          </a:bodyPr>
          <a:lstStyle/>
          <a:p>
            <a:r>
              <a:rPr lang="en-US" sz="3600" b="1" i="1" dirty="0">
                <a:latin typeface="Arial Black" panose="020B0A04020102020204" pitchFamily="34" charset="0"/>
              </a:rPr>
              <a:t>The same is true in the verses right before Matthew 24:28. So the context of the statement is of the end of the age, just preceding Christ’s return and the resurrection of Gods people.</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224075" y="-86001"/>
            <a:ext cx="2095500" cy="1571625"/>
          </a:xfrm>
          <a:prstGeom prst="rect">
            <a:avLst/>
          </a:prstGeom>
          <a:effectLst>
            <a:softEdge rad="533400"/>
          </a:effectLst>
        </p:spPr>
      </p:pic>
      <p:pic>
        <p:nvPicPr>
          <p:cNvPr id="7" name="Picture 6">
            <a:extLst>
              <a:ext uri="{FF2B5EF4-FFF2-40B4-BE49-F238E27FC236}">
                <a16:creationId xmlns:a16="http://schemas.microsoft.com/office/drawing/2014/main" id="{D24876B7-ACD0-4B7D-BC4B-987A54499992}"/>
              </a:ext>
            </a:extLst>
          </p:cNvPr>
          <p:cNvPicPr>
            <a:picLocks noChangeAspect="1"/>
          </p:cNvPicPr>
          <p:nvPr/>
        </p:nvPicPr>
        <p:blipFill>
          <a:blip r:embed="rId7"/>
          <a:stretch>
            <a:fillRect/>
          </a:stretch>
        </p:blipFill>
        <p:spPr>
          <a:xfrm>
            <a:off x="4958316" y="5371098"/>
            <a:ext cx="3005588" cy="1572904"/>
          </a:xfrm>
          <a:prstGeom prst="rect">
            <a:avLst/>
          </a:prstGeom>
        </p:spPr>
      </p:pic>
      <p:pic>
        <p:nvPicPr>
          <p:cNvPr id="9" name="Picture 8">
            <a:extLst>
              <a:ext uri="{FF2B5EF4-FFF2-40B4-BE49-F238E27FC236}">
                <a16:creationId xmlns:a16="http://schemas.microsoft.com/office/drawing/2014/main" id="{1E91323D-880B-4928-93B0-BF7F9CAE357C}"/>
              </a:ext>
            </a:extLst>
          </p:cNvPr>
          <p:cNvPicPr>
            <a:picLocks noChangeAspect="1"/>
          </p:cNvPicPr>
          <p:nvPr/>
        </p:nvPicPr>
        <p:blipFill>
          <a:blip r:embed="rId7"/>
          <a:stretch>
            <a:fillRect/>
          </a:stretch>
        </p:blipFill>
        <p:spPr>
          <a:xfrm>
            <a:off x="39539" y="1009649"/>
            <a:ext cx="3005588" cy="1572904"/>
          </a:xfrm>
          <a:prstGeom prst="rect">
            <a:avLst/>
          </a:prstGeom>
        </p:spPr>
      </p:pic>
    </p:spTree>
    <p:extLst>
      <p:ext uri="{BB962C8B-B14F-4D97-AF65-F5344CB8AC3E}">
        <p14:creationId xmlns:p14="http://schemas.microsoft.com/office/powerpoint/2010/main" val="333079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12270" y="1"/>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58000"/>
            </a:srgbClr>
          </a:solidFill>
        </p:spPr>
        <p:txBody>
          <a:bodyPr>
            <a:normAutofit fontScale="92500" lnSpcReduction="10000"/>
          </a:bodyPr>
          <a:lstStyle/>
          <a:p>
            <a:r>
              <a:rPr lang="en-US" sz="3600" b="1" i="1" dirty="0">
                <a:latin typeface="Arial Black" panose="020B0A04020102020204" pitchFamily="34" charset="0"/>
              </a:rPr>
              <a:t>We can now understand that Jesus Christ is the “body” around whom the “eagles” (the Church, His faithful people) will congregate at the resurrection when Jesus returns to this world to rule over all the nations as King of Kings (Revelation 11:15, Zechariah 14:9, Revelation 5:10).</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10566" y="123271"/>
            <a:ext cx="2095500" cy="1571625"/>
          </a:xfrm>
          <a:prstGeom prst="rect">
            <a:avLst/>
          </a:prstGeom>
          <a:effectLst>
            <a:softEdge rad="533400"/>
          </a:effectLst>
        </p:spPr>
      </p:pic>
      <p:pic>
        <p:nvPicPr>
          <p:cNvPr id="7" name="Picture 6">
            <a:extLst>
              <a:ext uri="{FF2B5EF4-FFF2-40B4-BE49-F238E27FC236}">
                <a16:creationId xmlns:a16="http://schemas.microsoft.com/office/drawing/2014/main" id="{EF357BDE-1129-4CE8-B664-7CBB317E3709}"/>
              </a:ext>
            </a:extLst>
          </p:cNvPr>
          <p:cNvPicPr>
            <a:picLocks noChangeAspect="1"/>
          </p:cNvPicPr>
          <p:nvPr/>
        </p:nvPicPr>
        <p:blipFill>
          <a:blip r:embed="rId8"/>
          <a:stretch>
            <a:fillRect/>
          </a:stretch>
        </p:blipFill>
        <p:spPr>
          <a:xfrm>
            <a:off x="8721513" y="981892"/>
            <a:ext cx="3005588" cy="1572904"/>
          </a:xfrm>
          <a:prstGeom prst="rect">
            <a:avLst/>
          </a:prstGeom>
        </p:spPr>
      </p:pic>
      <p:pic>
        <p:nvPicPr>
          <p:cNvPr id="9" name="Picture 8">
            <a:extLst>
              <a:ext uri="{FF2B5EF4-FFF2-40B4-BE49-F238E27FC236}">
                <a16:creationId xmlns:a16="http://schemas.microsoft.com/office/drawing/2014/main" id="{3746CFBB-7895-49ED-8EB4-F0110551B3AA}"/>
              </a:ext>
            </a:extLst>
          </p:cNvPr>
          <p:cNvPicPr>
            <a:picLocks noChangeAspect="1"/>
          </p:cNvPicPr>
          <p:nvPr/>
        </p:nvPicPr>
        <p:blipFill>
          <a:blip r:embed="rId8"/>
          <a:stretch>
            <a:fillRect/>
          </a:stretch>
        </p:blipFill>
        <p:spPr>
          <a:xfrm>
            <a:off x="309272" y="950866"/>
            <a:ext cx="3005588" cy="1572904"/>
          </a:xfrm>
          <a:prstGeom prst="rect">
            <a:avLst/>
          </a:prstGeom>
        </p:spPr>
      </p:pic>
    </p:spTree>
    <p:extLst>
      <p:ext uri="{BB962C8B-B14F-4D97-AF65-F5344CB8AC3E}">
        <p14:creationId xmlns:p14="http://schemas.microsoft.com/office/powerpoint/2010/main" val="28705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12270" y="1"/>
            <a:ext cx="12198915" cy="6857999"/>
          </a:xfrm>
          <a:prstGeom prst="rect">
            <a:avLst/>
          </a:prstGeom>
        </p:spPr>
      </p:pic>
      <p:sp>
        <p:nvSpPr>
          <p:cNvPr id="11" name="Rectangle 10">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ADDE4-DB5C-42AE-A0EA-34DC531AF71C}"/>
              </a:ext>
            </a:extLst>
          </p:cNvPr>
          <p:cNvSpPr>
            <a:spLocks noGrp="1"/>
          </p:cNvSpPr>
          <p:nvPr>
            <p:ph type="ctrTitle"/>
          </p:nvPr>
        </p:nvSpPr>
        <p:spPr>
          <a:xfrm>
            <a:off x="1370692" y="1254035"/>
            <a:ext cx="9732735" cy="1383284"/>
          </a:xfrm>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type="subTitle" idx="1"/>
          </p:nvPr>
        </p:nvSpPr>
        <p:spPr>
          <a:xfrm>
            <a:off x="1370693" y="2649990"/>
            <a:ext cx="9732736" cy="3398114"/>
          </a:xfrm>
          <a:solidFill>
            <a:srgbClr val="0070C0">
              <a:alpha val="50000"/>
            </a:srgbClr>
          </a:solidFill>
        </p:spPr>
        <p:txBody>
          <a:bodyPr>
            <a:normAutofit fontScale="85000" lnSpcReduction="20000"/>
          </a:bodyPr>
          <a:lstStyle/>
          <a:p>
            <a:pPr algn="l"/>
            <a:r>
              <a:rPr lang="en-US" sz="3600" b="1" i="1" dirty="0">
                <a:latin typeface="Arial Black" panose="020B0A04020102020204" pitchFamily="34" charset="0"/>
              </a:rPr>
              <a:t>It was our Savior Jesus Christ who allowed Himself to be pierced and bleed to death to become a “carcass” before He was resurrected. He was dead for three days and three nights and did not go to His Father in heaven during His time in the grave.</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3423" y="1560456"/>
            <a:ext cx="2095500" cy="1571625"/>
          </a:xfrm>
          <a:prstGeom prst="rect">
            <a:avLst/>
          </a:prstGeom>
          <a:effectLst>
            <a:softEdge rad="533400"/>
          </a:effectLst>
        </p:spPr>
      </p:pic>
      <p:pic>
        <p:nvPicPr>
          <p:cNvPr id="7" name="Picture 6">
            <a:extLst>
              <a:ext uri="{FF2B5EF4-FFF2-40B4-BE49-F238E27FC236}">
                <a16:creationId xmlns:a16="http://schemas.microsoft.com/office/drawing/2014/main" id="{D190F42F-8211-4781-8F8F-834CA9DF904A}"/>
              </a:ext>
            </a:extLst>
          </p:cNvPr>
          <p:cNvPicPr>
            <a:picLocks noChangeAspect="1"/>
          </p:cNvPicPr>
          <p:nvPr/>
        </p:nvPicPr>
        <p:blipFill>
          <a:blip r:embed="rId8"/>
          <a:stretch>
            <a:fillRect/>
          </a:stretch>
        </p:blipFill>
        <p:spPr>
          <a:xfrm>
            <a:off x="8812509" y="682911"/>
            <a:ext cx="3005588" cy="1572904"/>
          </a:xfrm>
          <a:prstGeom prst="rect">
            <a:avLst/>
          </a:prstGeom>
        </p:spPr>
      </p:pic>
      <p:pic>
        <p:nvPicPr>
          <p:cNvPr id="10" name="Picture 9">
            <a:extLst>
              <a:ext uri="{FF2B5EF4-FFF2-40B4-BE49-F238E27FC236}">
                <a16:creationId xmlns:a16="http://schemas.microsoft.com/office/drawing/2014/main" id="{FE2BB329-66BD-4DB4-A933-C15924326884}"/>
              </a:ext>
            </a:extLst>
          </p:cNvPr>
          <p:cNvPicPr>
            <a:picLocks noChangeAspect="1"/>
          </p:cNvPicPr>
          <p:nvPr/>
        </p:nvPicPr>
        <p:blipFill>
          <a:blip r:embed="rId8"/>
          <a:stretch>
            <a:fillRect/>
          </a:stretch>
        </p:blipFill>
        <p:spPr>
          <a:xfrm>
            <a:off x="7976486" y="5588817"/>
            <a:ext cx="3005588" cy="1572904"/>
          </a:xfrm>
          <a:prstGeom prst="rect">
            <a:avLst/>
          </a:prstGeom>
        </p:spPr>
      </p:pic>
    </p:spTree>
    <p:extLst>
      <p:ext uri="{BB962C8B-B14F-4D97-AF65-F5344CB8AC3E}">
        <p14:creationId xmlns:p14="http://schemas.microsoft.com/office/powerpoint/2010/main" val="20528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12270" y="1"/>
            <a:ext cx="12198915" cy="6857999"/>
          </a:xfrm>
          <a:prstGeom prst="rect">
            <a:avLst/>
          </a:prstGeom>
        </p:spPr>
      </p:pic>
      <p:sp>
        <p:nvSpPr>
          <p:cNvPr id="11" name="Rectangle 10">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ADDE4-DB5C-42AE-A0EA-34DC531AF71C}"/>
              </a:ext>
            </a:extLst>
          </p:cNvPr>
          <p:cNvSpPr>
            <a:spLocks noGrp="1"/>
          </p:cNvSpPr>
          <p:nvPr>
            <p:ph type="ctrTitle"/>
          </p:nvPr>
        </p:nvSpPr>
        <p:spPr>
          <a:xfrm>
            <a:off x="1370693" y="651373"/>
            <a:ext cx="9440034" cy="1043523"/>
          </a:xfrm>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type="subTitle" idx="1"/>
          </p:nvPr>
        </p:nvSpPr>
        <p:spPr>
          <a:xfrm>
            <a:off x="1370693" y="2116184"/>
            <a:ext cx="9440034" cy="4097054"/>
          </a:xfrm>
          <a:solidFill>
            <a:srgbClr val="0070C0">
              <a:alpha val="50000"/>
            </a:srgbClr>
          </a:solidFill>
        </p:spPr>
        <p:txBody>
          <a:bodyPr>
            <a:normAutofit fontScale="77500" lnSpcReduction="20000"/>
          </a:bodyPr>
          <a:lstStyle/>
          <a:p>
            <a:pPr algn="l"/>
            <a:r>
              <a:rPr lang="en-US" sz="3600" b="1" i="1" dirty="0">
                <a:latin typeface="Arial Black" panose="020B0A04020102020204" pitchFamily="34" charset="0"/>
              </a:rPr>
              <a:t>Did the faithful “eagles (Gods faithful disciples) gather around Jesus Christ when He was resurrected then?</a:t>
            </a:r>
          </a:p>
          <a:p>
            <a:pPr algn="l"/>
            <a:endParaRPr lang="en-US" sz="3600" b="1" i="1" dirty="0">
              <a:latin typeface="Arial Black" panose="020B0A04020102020204" pitchFamily="34" charset="0"/>
            </a:endParaRPr>
          </a:p>
          <a:p>
            <a:pPr algn="l"/>
            <a:r>
              <a:rPr lang="en-US" sz="3600" b="1" i="1" dirty="0">
                <a:latin typeface="Arial Black" panose="020B0A04020102020204" pitchFamily="34" charset="0"/>
              </a:rPr>
              <a:t>Yes, they certainly did. Paul recorded how Jesus was seen by over 500 brethren during the 40 days He revealed Himself after His resurrection to life again (1 Corinthians 15:6).</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753811" y="-223838"/>
            <a:ext cx="2095500" cy="1571625"/>
          </a:xfrm>
          <a:prstGeom prst="rect">
            <a:avLst/>
          </a:prstGeom>
          <a:effectLst>
            <a:softEdge rad="533400"/>
          </a:effectLst>
        </p:spPr>
      </p:pic>
      <p:pic>
        <p:nvPicPr>
          <p:cNvPr id="7" name="Picture 6">
            <a:extLst>
              <a:ext uri="{FF2B5EF4-FFF2-40B4-BE49-F238E27FC236}">
                <a16:creationId xmlns:a16="http://schemas.microsoft.com/office/drawing/2014/main" id="{D190F42F-8211-4781-8F8F-834CA9DF904A}"/>
              </a:ext>
            </a:extLst>
          </p:cNvPr>
          <p:cNvPicPr>
            <a:picLocks noChangeAspect="1"/>
          </p:cNvPicPr>
          <p:nvPr/>
        </p:nvPicPr>
        <p:blipFill>
          <a:blip r:embed="rId8"/>
          <a:stretch>
            <a:fillRect/>
          </a:stretch>
        </p:blipFill>
        <p:spPr>
          <a:xfrm>
            <a:off x="8877823" y="955094"/>
            <a:ext cx="3005588" cy="1572904"/>
          </a:xfrm>
          <a:prstGeom prst="rect">
            <a:avLst/>
          </a:prstGeom>
        </p:spPr>
      </p:pic>
      <p:pic>
        <p:nvPicPr>
          <p:cNvPr id="10" name="Picture 9">
            <a:extLst>
              <a:ext uri="{FF2B5EF4-FFF2-40B4-BE49-F238E27FC236}">
                <a16:creationId xmlns:a16="http://schemas.microsoft.com/office/drawing/2014/main" id="{FE2BB329-66BD-4DB4-A933-C15924326884}"/>
              </a:ext>
            </a:extLst>
          </p:cNvPr>
          <p:cNvPicPr>
            <a:picLocks noChangeAspect="1"/>
          </p:cNvPicPr>
          <p:nvPr/>
        </p:nvPicPr>
        <p:blipFill>
          <a:blip r:embed="rId8"/>
          <a:stretch>
            <a:fillRect/>
          </a:stretch>
        </p:blipFill>
        <p:spPr>
          <a:xfrm>
            <a:off x="7976486" y="5588817"/>
            <a:ext cx="3005588" cy="1572904"/>
          </a:xfrm>
          <a:prstGeom prst="rect">
            <a:avLst/>
          </a:prstGeom>
        </p:spPr>
      </p:pic>
    </p:spTree>
    <p:extLst>
      <p:ext uri="{BB962C8B-B14F-4D97-AF65-F5344CB8AC3E}">
        <p14:creationId xmlns:p14="http://schemas.microsoft.com/office/powerpoint/2010/main" val="340531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12270" y="1"/>
            <a:ext cx="12198915" cy="6857999"/>
          </a:xfrm>
          <a:prstGeom prst="rect">
            <a:avLst/>
          </a:prstGeom>
        </p:spPr>
      </p:pic>
      <p:sp>
        <p:nvSpPr>
          <p:cNvPr id="11" name="Rectangle 10">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ADDE4-DB5C-42AE-A0EA-34DC531AF71C}"/>
              </a:ext>
            </a:extLst>
          </p:cNvPr>
          <p:cNvSpPr>
            <a:spLocks noGrp="1"/>
          </p:cNvSpPr>
          <p:nvPr>
            <p:ph type="ctrTitle"/>
          </p:nvPr>
        </p:nvSpPr>
        <p:spPr>
          <a:xfrm>
            <a:off x="1370693" y="1254035"/>
            <a:ext cx="8491764" cy="738523"/>
          </a:xfrm>
        </p:spPr>
        <p:txBody>
          <a:bodyPr>
            <a:normAutofit fontScale="90000"/>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pic>
        <p:nvPicPr>
          <p:cNvPr id="8" name="Picture 7">
            <a:extLst>
              <a:ext uri="{FF2B5EF4-FFF2-40B4-BE49-F238E27FC236}">
                <a16:creationId xmlns:a16="http://schemas.microsoft.com/office/drawing/2014/main" id="{EC9D6D6F-5657-4674-86DF-30AE6701232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9000"/>
                    </a14:imgEffect>
                  </a14:imgLayer>
                </a14:imgProps>
              </a:ext>
              <a:ext uri="{28A0092B-C50C-407E-A947-70E740481C1C}">
                <a14:useLocalDpi xmlns:a14="http://schemas.microsoft.com/office/drawing/2010/main" val="0"/>
              </a:ext>
            </a:extLst>
          </a:blip>
          <a:stretch>
            <a:fillRect/>
          </a:stretch>
        </p:blipFill>
        <p:spPr>
          <a:xfrm>
            <a:off x="-303206" y="-36495"/>
            <a:ext cx="2542903" cy="1677162"/>
          </a:xfrm>
          <a:prstGeom prst="rect">
            <a:avLst/>
          </a:prstGeom>
          <a:effectLst>
            <a:softEdge rad="266700"/>
          </a:effectLst>
        </p:spPr>
      </p:pic>
      <p:sp>
        <p:nvSpPr>
          <p:cNvPr id="3" name="Subtitle 2">
            <a:extLst>
              <a:ext uri="{FF2B5EF4-FFF2-40B4-BE49-F238E27FC236}">
                <a16:creationId xmlns:a16="http://schemas.microsoft.com/office/drawing/2014/main" id="{FA7D43C6-4BD6-4F85-805A-810831091212}"/>
              </a:ext>
            </a:extLst>
          </p:cNvPr>
          <p:cNvSpPr>
            <a:spLocks noGrp="1"/>
          </p:cNvSpPr>
          <p:nvPr>
            <p:ph type="subTitle" idx="1"/>
          </p:nvPr>
        </p:nvSpPr>
        <p:spPr>
          <a:xfrm>
            <a:off x="1370693" y="2168434"/>
            <a:ext cx="9440034" cy="3918857"/>
          </a:xfrm>
          <a:solidFill>
            <a:srgbClr val="0070C0">
              <a:alpha val="50000"/>
            </a:srgbClr>
          </a:solidFill>
        </p:spPr>
        <p:txBody>
          <a:bodyPr>
            <a:normAutofit fontScale="70000" lnSpcReduction="20000"/>
          </a:bodyPr>
          <a:lstStyle/>
          <a:p>
            <a:pPr algn="l"/>
            <a:r>
              <a:rPr lang="en-US" sz="3600" b="1" i="1" dirty="0">
                <a:latin typeface="Arial Black" panose="020B0A04020102020204" pitchFamily="34" charset="0"/>
              </a:rPr>
              <a:t>Will Gods faithful people be resurrected in the end of the age and gather around the “body” of the returning Jesus Christ? Yes, indeed they will: </a:t>
            </a:r>
          </a:p>
          <a:p>
            <a:pPr algn="l"/>
            <a:r>
              <a:rPr lang="en-US" sz="3600" b="1" i="1" dirty="0">
                <a:latin typeface="Arial Black" panose="020B0A04020102020204" pitchFamily="34" charset="0"/>
              </a:rPr>
              <a:t>“For the Lord Himself will descend from heaven with a shout, with the voice of an archangel, and with the trumpet of God. And the dead in Christ will rise first. Then we who are alive and remain shall be caught up together with them in the clouds to meet the Lord in the air. And thus we shall always be with the Lord” (1 Thessalonians 4:16-17).</a:t>
            </a:r>
          </a:p>
        </p:txBody>
      </p:sp>
      <p:pic>
        <p:nvPicPr>
          <p:cNvPr id="7" name="Picture 6">
            <a:extLst>
              <a:ext uri="{FF2B5EF4-FFF2-40B4-BE49-F238E27FC236}">
                <a16:creationId xmlns:a16="http://schemas.microsoft.com/office/drawing/2014/main" id="{D190F42F-8211-4781-8F8F-834CA9DF904A}"/>
              </a:ext>
            </a:extLst>
          </p:cNvPr>
          <p:cNvPicPr>
            <a:picLocks noChangeAspect="1"/>
          </p:cNvPicPr>
          <p:nvPr/>
        </p:nvPicPr>
        <p:blipFill>
          <a:blip r:embed="rId7"/>
          <a:stretch>
            <a:fillRect/>
          </a:stretch>
        </p:blipFill>
        <p:spPr>
          <a:xfrm>
            <a:off x="9307933" y="874966"/>
            <a:ext cx="3005588" cy="1572904"/>
          </a:xfrm>
          <a:prstGeom prst="rect">
            <a:avLst/>
          </a:prstGeom>
        </p:spPr>
      </p:pic>
      <p:pic>
        <p:nvPicPr>
          <p:cNvPr id="10" name="Picture 9">
            <a:extLst>
              <a:ext uri="{FF2B5EF4-FFF2-40B4-BE49-F238E27FC236}">
                <a16:creationId xmlns:a16="http://schemas.microsoft.com/office/drawing/2014/main" id="{FE2BB329-66BD-4DB4-A933-C15924326884}"/>
              </a:ext>
            </a:extLst>
          </p:cNvPr>
          <p:cNvPicPr>
            <a:picLocks noChangeAspect="1"/>
          </p:cNvPicPr>
          <p:nvPr/>
        </p:nvPicPr>
        <p:blipFill>
          <a:blip r:embed="rId7"/>
          <a:stretch>
            <a:fillRect/>
          </a:stretch>
        </p:blipFill>
        <p:spPr>
          <a:xfrm>
            <a:off x="7976486" y="5588817"/>
            <a:ext cx="3005588" cy="1572904"/>
          </a:xfrm>
          <a:prstGeom prst="rect">
            <a:avLst/>
          </a:prstGeom>
        </p:spPr>
      </p:pic>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12971" y="-18896"/>
            <a:ext cx="2095500" cy="1571625"/>
          </a:xfrm>
          <a:prstGeom prst="rect">
            <a:avLst/>
          </a:prstGeom>
          <a:effectLst>
            <a:softEdge rad="533400"/>
          </a:effectLst>
        </p:spPr>
      </p:pic>
    </p:spTree>
    <p:extLst>
      <p:ext uri="{BB962C8B-B14F-4D97-AF65-F5344CB8AC3E}">
        <p14:creationId xmlns:p14="http://schemas.microsoft.com/office/powerpoint/2010/main" val="305127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12270" y="1"/>
            <a:ext cx="12198915" cy="6857999"/>
          </a:xfrm>
          <a:prstGeom prst="rect">
            <a:avLst/>
          </a:prstGeom>
        </p:spPr>
      </p:pic>
      <p:sp>
        <p:nvSpPr>
          <p:cNvPr id="11" name="Rectangle 10">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ADDE4-DB5C-42AE-A0EA-34DC531AF71C}"/>
              </a:ext>
            </a:extLst>
          </p:cNvPr>
          <p:cNvSpPr>
            <a:spLocks noGrp="1"/>
          </p:cNvSpPr>
          <p:nvPr>
            <p:ph type="ctrTitle"/>
          </p:nvPr>
        </p:nvSpPr>
        <p:spPr>
          <a:xfrm>
            <a:off x="1370693" y="1254035"/>
            <a:ext cx="8204381" cy="1395954"/>
          </a:xfrm>
        </p:spPr>
        <p:txBody>
          <a:bodyPr>
            <a:normAutofit/>
          </a:bodyPr>
          <a:lstStyle/>
          <a:p>
            <a:pPr algn="l"/>
            <a:r>
              <a:rPr lang="en-US" b="1" dirty="0">
                <a:solidFill>
                  <a:schemeClr val="tx1"/>
                </a:solidFill>
                <a:effectLst>
                  <a:outerShdw blurRad="38100" dist="38100" dir="2700000" algn="tl">
                    <a:srgbClr val="000000">
                      <a:alpha val="43137"/>
                    </a:srgbClr>
                  </a:outerShdw>
                </a:effectLst>
              </a:rPr>
              <a:t>Closing</a:t>
            </a:r>
            <a:endParaRPr lang="en-US" b="1" dirty="0">
              <a:solidFill>
                <a:schemeClr val="tx1"/>
              </a:solidFill>
            </a:endParaRPr>
          </a:p>
        </p:txBody>
      </p:sp>
      <p:sp>
        <p:nvSpPr>
          <p:cNvPr id="3" name="Subtitle 2">
            <a:extLst>
              <a:ext uri="{FF2B5EF4-FFF2-40B4-BE49-F238E27FC236}">
                <a16:creationId xmlns:a16="http://schemas.microsoft.com/office/drawing/2014/main" id="{FA7D43C6-4BD6-4F85-805A-810831091212}"/>
              </a:ext>
            </a:extLst>
          </p:cNvPr>
          <p:cNvSpPr>
            <a:spLocks noGrp="1"/>
          </p:cNvSpPr>
          <p:nvPr>
            <p:ph type="subTitle" idx="1"/>
          </p:nvPr>
        </p:nvSpPr>
        <p:spPr>
          <a:xfrm>
            <a:off x="1370693" y="2825660"/>
            <a:ext cx="9440034" cy="3222443"/>
          </a:xfrm>
        </p:spPr>
        <p:txBody>
          <a:bodyPr>
            <a:normAutofit fontScale="92500" lnSpcReduction="10000"/>
          </a:bodyPr>
          <a:lstStyle/>
          <a:p>
            <a:pPr algn="l"/>
            <a:r>
              <a:rPr lang="en-US" sz="3600" b="1" i="1" dirty="0">
                <a:latin typeface="Arial Black" panose="020B0A04020102020204" pitchFamily="34" charset="0"/>
              </a:rPr>
              <a:t>We too can be considered by God to be worthy “eagles” in that resurrection, to be with the “body” of Jesus Christ when He returns in power to set up His Kingdom on Earth, and to rule over all the nations with His faithful people.</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10566" y="123271"/>
            <a:ext cx="2095500" cy="1571625"/>
          </a:xfrm>
          <a:prstGeom prst="rect">
            <a:avLst/>
          </a:prstGeom>
          <a:effectLst>
            <a:softEdge rad="533400"/>
          </a:effectLst>
        </p:spPr>
      </p:pic>
      <p:pic>
        <p:nvPicPr>
          <p:cNvPr id="7" name="Picture 6">
            <a:extLst>
              <a:ext uri="{FF2B5EF4-FFF2-40B4-BE49-F238E27FC236}">
                <a16:creationId xmlns:a16="http://schemas.microsoft.com/office/drawing/2014/main" id="{D190F42F-8211-4781-8F8F-834CA9DF904A}"/>
              </a:ext>
            </a:extLst>
          </p:cNvPr>
          <p:cNvPicPr>
            <a:picLocks noChangeAspect="1"/>
          </p:cNvPicPr>
          <p:nvPr/>
        </p:nvPicPr>
        <p:blipFill>
          <a:blip r:embed="rId7"/>
          <a:stretch>
            <a:fillRect/>
          </a:stretch>
        </p:blipFill>
        <p:spPr>
          <a:xfrm>
            <a:off x="8877823" y="955094"/>
            <a:ext cx="3005588" cy="1572904"/>
          </a:xfrm>
          <a:prstGeom prst="rect">
            <a:avLst/>
          </a:prstGeom>
        </p:spPr>
      </p:pic>
      <p:pic>
        <p:nvPicPr>
          <p:cNvPr id="10" name="Picture 9">
            <a:extLst>
              <a:ext uri="{FF2B5EF4-FFF2-40B4-BE49-F238E27FC236}">
                <a16:creationId xmlns:a16="http://schemas.microsoft.com/office/drawing/2014/main" id="{FE2BB329-66BD-4DB4-A933-C15924326884}"/>
              </a:ext>
            </a:extLst>
          </p:cNvPr>
          <p:cNvPicPr>
            <a:picLocks noChangeAspect="1"/>
          </p:cNvPicPr>
          <p:nvPr/>
        </p:nvPicPr>
        <p:blipFill>
          <a:blip r:embed="rId7"/>
          <a:stretch>
            <a:fillRect/>
          </a:stretch>
        </p:blipFill>
        <p:spPr>
          <a:xfrm>
            <a:off x="4336627" y="1424215"/>
            <a:ext cx="3005588" cy="1572904"/>
          </a:xfrm>
          <a:prstGeom prst="rect">
            <a:avLst/>
          </a:prstGeom>
        </p:spPr>
      </p:pic>
    </p:spTree>
    <p:extLst>
      <p:ext uri="{BB962C8B-B14F-4D97-AF65-F5344CB8AC3E}">
        <p14:creationId xmlns:p14="http://schemas.microsoft.com/office/powerpoint/2010/main" val="429159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12270" y="1"/>
            <a:ext cx="12198915" cy="6857999"/>
          </a:xfrm>
          <a:prstGeom prst="rect">
            <a:avLst/>
          </a:prstGeom>
        </p:spPr>
      </p:pic>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xfrm>
            <a:off x="913794" y="2076450"/>
            <a:ext cx="10353763" cy="2273481"/>
          </a:xfrm>
          <a:solidFill>
            <a:srgbClr val="0070C0">
              <a:alpha val="50000"/>
            </a:srgbClr>
          </a:solidFill>
        </p:spPr>
        <p:txBody>
          <a:bodyPr>
            <a:normAutofit/>
          </a:bodyPr>
          <a:lstStyle/>
          <a:p>
            <a:r>
              <a:rPr lang="en-US" sz="4000" b="1" i="1" dirty="0">
                <a:latin typeface="Arial Black" panose="020B0A04020102020204" pitchFamily="34" charset="0"/>
              </a:rPr>
              <a:t>What Did Jesus Mean in Luke 17: verse 37 - About the Eagles Gathered Around the Body?</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10566" y="123271"/>
            <a:ext cx="2095500" cy="1571625"/>
          </a:xfrm>
          <a:prstGeom prst="rect">
            <a:avLst/>
          </a:prstGeom>
          <a:effectLst>
            <a:softEdge rad="533400"/>
          </a:effectLst>
        </p:spPr>
      </p:pic>
      <p:pic>
        <p:nvPicPr>
          <p:cNvPr id="13" name="Picture 12">
            <a:extLst>
              <a:ext uri="{FF2B5EF4-FFF2-40B4-BE49-F238E27FC236}">
                <a16:creationId xmlns:a16="http://schemas.microsoft.com/office/drawing/2014/main" id="{71888EE2-BE07-47C6-ABBB-9E96D195D10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4000" contrast="100000"/>
                    </a14:imgEffect>
                  </a14:imgLayer>
                </a14:imgProps>
              </a:ext>
            </a:extLst>
          </a:blip>
          <a:stretch>
            <a:fillRect/>
          </a:stretch>
        </p:blipFill>
        <p:spPr>
          <a:xfrm>
            <a:off x="1311420" y="4349931"/>
            <a:ext cx="2097206" cy="1188823"/>
          </a:xfrm>
          <a:prstGeom prst="rect">
            <a:avLst/>
          </a:prstGeom>
        </p:spPr>
      </p:pic>
      <p:pic>
        <p:nvPicPr>
          <p:cNvPr id="15" name="Picture 14">
            <a:extLst>
              <a:ext uri="{FF2B5EF4-FFF2-40B4-BE49-F238E27FC236}">
                <a16:creationId xmlns:a16="http://schemas.microsoft.com/office/drawing/2014/main" id="{C428537A-D8C2-4F18-9D42-337DB78053D4}"/>
              </a:ext>
            </a:extLst>
          </p:cNvPr>
          <p:cNvPicPr>
            <a:picLocks noChangeAspect="1"/>
          </p:cNvPicPr>
          <p:nvPr/>
        </p:nvPicPr>
        <p:blipFill>
          <a:blip r:embed="rId10"/>
          <a:stretch>
            <a:fillRect/>
          </a:stretch>
        </p:blipFill>
        <p:spPr>
          <a:xfrm>
            <a:off x="8721513" y="748434"/>
            <a:ext cx="3005588" cy="1572904"/>
          </a:xfrm>
          <a:prstGeom prst="rect">
            <a:avLst/>
          </a:prstGeom>
        </p:spPr>
      </p:pic>
    </p:spTree>
    <p:extLst>
      <p:ext uri="{BB962C8B-B14F-4D97-AF65-F5344CB8AC3E}">
        <p14:creationId xmlns:p14="http://schemas.microsoft.com/office/powerpoint/2010/main" val="391010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41"/>
          <a:stretch/>
        </p:blipFill>
        <p:spPr>
          <a:xfrm>
            <a:off x="0" y="0"/>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a:xfrm>
            <a:off x="913795" y="770708"/>
            <a:ext cx="10353762" cy="1410789"/>
          </a:xfrm>
        </p:spPr>
        <p:txBody>
          <a:bodyPr>
            <a:normAutofit/>
          </a:bodyPr>
          <a:lstStyle/>
          <a:p>
            <a:r>
              <a:rPr lang="en-US" b="1" dirty="0">
                <a:solidFill>
                  <a:schemeClr val="tx1"/>
                </a:solidFill>
                <a:effectLst>
                  <a:outerShdw blurRad="38100" dist="38100" dir="2700000" algn="tl">
                    <a:srgbClr val="000000">
                      <a:alpha val="43137"/>
                    </a:srgbClr>
                  </a:outerShdw>
                </a:effectLst>
              </a:rPr>
              <a:t>Introduction</a:t>
            </a:r>
            <a:endParaRPr lang="en-US" b="1" dirty="0">
              <a:solidFill>
                <a:schemeClr val="tx1"/>
              </a:solidFill>
            </a:endParaRP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910566" y="123271"/>
            <a:ext cx="2095500" cy="1571625"/>
          </a:xfrm>
          <a:prstGeom prst="rect">
            <a:avLst/>
          </a:prstGeom>
          <a:effectLst>
            <a:softEdge rad="533400"/>
          </a:effectLst>
        </p:spPr>
      </p:pic>
      <p:pic>
        <p:nvPicPr>
          <p:cNvPr id="5" name="Album3">
            <a:hlinkClick r:id="" action="ppaction://media"/>
            <a:extLst>
              <a:ext uri="{FF2B5EF4-FFF2-40B4-BE49-F238E27FC236}">
                <a16:creationId xmlns:a16="http://schemas.microsoft.com/office/drawing/2014/main" id="{69AE22CD-6C83-489D-894B-043D2C02A26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076993" y="1998617"/>
            <a:ext cx="8334103" cy="3971109"/>
          </a:xfrm>
          <a:prstGeom prst="rect">
            <a:avLst/>
          </a:prstGeom>
        </p:spPr>
      </p:pic>
    </p:spTree>
    <p:extLst>
      <p:ext uri="{BB962C8B-B14F-4D97-AF65-F5344CB8AC3E}">
        <p14:creationId xmlns:p14="http://schemas.microsoft.com/office/powerpoint/2010/main" val="26806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1" repeatCount="indefinite" fill="hold" display="0">
                  <p:stCondLst>
                    <p:cond delay="indefinite"/>
                  </p:stCondLst>
                </p:cTn>
                <p:tgtEl>
                  <p:spTgt spid="4"/>
                </p:tgtEl>
              </p:cMediaNode>
            </p:video>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6915" y="-280024"/>
            <a:ext cx="12198915" cy="6857999"/>
          </a:xfrm>
          <a:prstGeom prst="rect">
            <a:avLst/>
          </a:prstGeom>
        </p:spPr>
      </p:pic>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xfrm>
            <a:off x="477468" y="679269"/>
            <a:ext cx="11416936" cy="5741951"/>
          </a:xfrm>
          <a:solidFill>
            <a:srgbClr val="0070C0">
              <a:alpha val="71000"/>
            </a:srgbClr>
          </a:solidFill>
        </p:spPr>
        <p:txBody>
          <a:bodyPr>
            <a:normAutofit fontScale="62500" lnSpcReduction="20000"/>
          </a:bodyPr>
          <a:lstStyle/>
          <a:p>
            <a:r>
              <a:rPr lang="en-US" sz="4000" b="1" i="1" dirty="0">
                <a:latin typeface="Arial Black" panose="020B0A04020102020204" pitchFamily="34" charset="0"/>
              </a:rPr>
              <a:t>Bishop Ronald Powell</a:t>
            </a:r>
          </a:p>
          <a:p>
            <a:r>
              <a:rPr lang="en-US" sz="4000" b="1" i="1" dirty="0">
                <a:latin typeface="Arial Black" panose="020B0A04020102020204" pitchFamily="34" charset="0"/>
              </a:rPr>
              <a:t>August 18 at 2:58 PM  · Today, as I talked with my Grandson Dillon Lynch about miracles and new beginnings. We had birds that showed up which is not unusual on our property but then something prophetic happened.  </a:t>
            </a:r>
          </a:p>
          <a:p>
            <a:r>
              <a:rPr lang="en-US" sz="4000" b="1" i="1" dirty="0">
                <a:latin typeface="Arial Black" panose="020B0A04020102020204" pitchFamily="34" charset="0"/>
              </a:rPr>
              <a:t>Eight bald eagles flew over our house and then one Red Hawk, </a:t>
            </a:r>
            <a:r>
              <a:rPr lang="en-US" sz="4000" b="1" i="1" dirty="0">
                <a:solidFill>
                  <a:srgbClr val="FFFF00"/>
                </a:solidFill>
                <a:latin typeface="Arial Black" panose="020B0A04020102020204" pitchFamily="34" charset="0"/>
              </a:rPr>
              <a:t>Eight</a:t>
            </a:r>
            <a:r>
              <a:rPr lang="en-US" sz="4000" b="1" i="1" dirty="0">
                <a:latin typeface="Arial Black" panose="020B0A04020102020204" pitchFamily="34" charset="0"/>
              </a:rPr>
              <a:t> is the number of </a:t>
            </a:r>
            <a:r>
              <a:rPr lang="en-US" sz="4000" b="1" i="1" u="sng" dirty="0">
                <a:solidFill>
                  <a:srgbClr val="FFFF00"/>
                </a:solidFill>
                <a:latin typeface="Arial Black" panose="020B0A04020102020204" pitchFamily="34" charset="0"/>
              </a:rPr>
              <a:t>new beginnings or a New season</a:t>
            </a:r>
            <a:r>
              <a:rPr lang="en-US" sz="4000" b="1" i="1" dirty="0">
                <a:latin typeface="Arial Black" panose="020B0A04020102020204" pitchFamily="34" charset="0"/>
              </a:rPr>
              <a:t>. </a:t>
            </a:r>
            <a:r>
              <a:rPr lang="en-US" sz="4000" b="1" i="1" dirty="0">
                <a:solidFill>
                  <a:srgbClr val="FFFF00"/>
                </a:solidFill>
                <a:latin typeface="Arial Black" panose="020B0A04020102020204" pitchFamily="34" charset="0"/>
              </a:rPr>
              <a:t>Eagles represent a prophetic time</a:t>
            </a:r>
            <a:r>
              <a:rPr lang="en-US" sz="4000" b="1" i="1" dirty="0">
                <a:latin typeface="Arial Black" panose="020B0A04020102020204" pitchFamily="34" charset="0"/>
              </a:rPr>
              <a:t>. </a:t>
            </a:r>
            <a:r>
              <a:rPr lang="en-US" sz="4000" b="1" i="1" dirty="0">
                <a:solidFill>
                  <a:srgbClr val="FFFF00"/>
                </a:solidFill>
                <a:latin typeface="Arial Black" panose="020B0A04020102020204" pitchFamily="34" charset="0"/>
              </a:rPr>
              <a:t>The Hawk is a watchman in scriptures</a:t>
            </a:r>
            <a:r>
              <a:rPr lang="en-US" sz="4000" b="1" i="1" dirty="0">
                <a:latin typeface="Arial Black" panose="020B0A04020102020204" pitchFamily="34" charset="0"/>
              </a:rPr>
              <a:t>... none of these Predator birds eat dead things which means </a:t>
            </a:r>
            <a:r>
              <a:rPr lang="en-US" sz="4000" b="1" i="1" u="sng" dirty="0">
                <a:solidFill>
                  <a:srgbClr val="FFFF00"/>
                </a:solidFill>
                <a:latin typeface="Arial Black" panose="020B0A04020102020204" pitchFamily="34" charset="0"/>
              </a:rPr>
              <a:t>everything will be new not old or deceased</a:t>
            </a:r>
            <a:r>
              <a:rPr lang="en-US" sz="4000" b="1" i="1" dirty="0">
                <a:latin typeface="Arial Black" panose="020B0A04020102020204" pitchFamily="34" charset="0"/>
              </a:rPr>
              <a:t>. </a:t>
            </a:r>
          </a:p>
          <a:p>
            <a:r>
              <a:rPr lang="en-US" sz="4000" b="1" i="1" dirty="0">
                <a:latin typeface="Arial Black" panose="020B0A04020102020204" pitchFamily="34" charset="0"/>
              </a:rPr>
              <a:t>I wish that the pictures could have happened while all eight eagles and the hawk were together. </a:t>
            </a:r>
            <a:r>
              <a:rPr lang="en-US" sz="4000" b="1" i="1" dirty="0">
                <a:solidFill>
                  <a:srgbClr val="FFFF00"/>
                </a:solidFill>
                <a:latin typeface="Arial Black" panose="020B0A04020102020204" pitchFamily="34" charset="0"/>
              </a:rPr>
              <a:t>I did get the pictures of some of them before they left. </a:t>
            </a:r>
            <a:r>
              <a:rPr lang="en-US" sz="4000" b="1" i="1" dirty="0">
                <a:solidFill>
                  <a:srgbClr val="C00000"/>
                </a:solidFill>
                <a:latin typeface="Arial Black" panose="020B0A04020102020204" pitchFamily="34" charset="0"/>
              </a:rPr>
              <a:t>We are headed into a new Spiritual Season.</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01545" y="-167791"/>
            <a:ext cx="2095500" cy="1186694"/>
          </a:xfrm>
          <a:prstGeom prst="rect">
            <a:avLst/>
          </a:prstGeom>
          <a:effectLst>
            <a:softEdge rad="533400"/>
          </a:effectLst>
        </p:spPr>
      </p:pic>
    </p:spTree>
    <p:extLst>
      <p:ext uri="{BB962C8B-B14F-4D97-AF65-F5344CB8AC3E}">
        <p14:creationId xmlns:p14="http://schemas.microsoft.com/office/powerpoint/2010/main" val="12729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12270" y="1"/>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xfrm>
            <a:off x="913795" y="1818166"/>
            <a:ext cx="10353762" cy="4582634"/>
          </a:xfrm>
          <a:solidFill>
            <a:srgbClr val="0070C0">
              <a:alpha val="37000"/>
            </a:srgbClr>
          </a:solidFill>
        </p:spPr>
        <p:txBody>
          <a:bodyPr>
            <a:normAutofit/>
          </a:bodyPr>
          <a:lstStyle/>
          <a:p>
            <a:r>
              <a:rPr lang="en-US" sz="3200" b="1" dirty="0">
                <a:effectLst>
                  <a:outerShdw blurRad="38100" dist="38100" dir="2700000" algn="tl">
                    <a:srgbClr val="000000">
                      <a:alpha val="43137"/>
                    </a:srgbClr>
                  </a:outerShdw>
                </a:effectLst>
                <a:latin typeface="Arial Black" panose="020B0A04020102020204" pitchFamily="34" charset="0"/>
              </a:rPr>
              <a:t>“And they answered and said to Him, ‘</a:t>
            </a:r>
            <a:r>
              <a:rPr lang="en-US" sz="3200" b="1" u="sng" dirty="0">
                <a:solidFill>
                  <a:srgbClr val="FFFF00"/>
                </a:solidFill>
                <a:effectLst>
                  <a:outerShdw blurRad="38100" dist="38100" dir="2700000" algn="tl">
                    <a:srgbClr val="000000">
                      <a:alpha val="43137"/>
                    </a:srgbClr>
                  </a:outerShdw>
                </a:effectLst>
                <a:latin typeface="Arial Black" panose="020B0A04020102020204" pitchFamily="34" charset="0"/>
              </a:rPr>
              <a:t>Where</a:t>
            </a:r>
            <a:r>
              <a:rPr lang="en-US" sz="3200" b="1" dirty="0">
                <a:effectLst>
                  <a:outerShdw blurRad="38100" dist="38100" dir="2700000" algn="tl">
                    <a:srgbClr val="000000">
                      <a:alpha val="43137"/>
                    </a:srgbClr>
                  </a:outerShdw>
                </a:effectLst>
                <a:latin typeface="Arial Black" panose="020B0A04020102020204" pitchFamily="34" charset="0"/>
              </a:rPr>
              <a:t>, Lord? So He said to them, ‘</a:t>
            </a:r>
            <a:r>
              <a:rPr lang="en-US" sz="3200" b="1" u="sng" dirty="0">
                <a:solidFill>
                  <a:srgbClr val="FFFF00"/>
                </a:solidFill>
                <a:effectLst>
                  <a:outerShdw blurRad="38100" dist="38100" dir="2700000" algn="tl">
                    <a:srgbClr val="000000">
                      <a:alpha val="43137"/>
                    </a:srgbClr>
                  </a:outerShdw>
                </a:effectLst>
                <a:latin typeface="Arial Black" panose="020B0A04020102020204" pitchFamily="34" charset="0"/>
              </a:rPr>
              <a:t>Wherever</a:t>
            </a:r>
            <a:r>
              <a:rPr lang="en-US" sz="3200" b="1" dirty="0">
                <a:effectLst>
                  <a:outerShdw blurRad="38100" dist="38100" dir="2700000" algn="tl">
                    <a:srgbClr val="000000">
                      <a:alpha val="43137"/>
                    </a:srgbClr>
                  </a:outerShdw>
                </a:effectLst>
                <a:latin typeface="Arial Black" panose="020B0A04020102020204" pitchFamily="34" charset="0"/>
              </a:rPr>
              <a:t> the body is, there the eagles will be gathered together” </a:t>
            </a:r>
            <a:r>
              <a:rPr lang="en-US" sz="3200" b="1" dirty="0">
                <a:solidFill>
                  <a:srgbClr val="FFFF00"/>
                </a:solidFill>
                <a:effectLst>
                  <a:outerShdw blurRad="38100" dist="38100" dir="2700000" algn="tl">
                    <a:srgbClr val="000000">
                      <a:alpha val="43137"/>
                    </a:srgbClr>
                  </a:outerShdw>
                </a:effectLst>
                <a:latin typeface="Arial Black" panose="020B0A04020102020204" pitchFamily="34" charset="0"/>
              </a:rPr>
              <a:t>(Luke 17:37)</a:t>
            </a:r>
            <a:r>
              <a:rPr lang="en-US" sz="3200" b="1" dirty="0">
                <a:effectLst>
                  <a:outerShdw blurRad="38100" dist="38100" dir="2700000" algn="tl">
                    <a:srgbClr val="000000">
                      <a:alpha val="43137"/>
                    </a:srgbClr>
                  </a:outerShdw>
                </a:effectLst>
                <a:latin typeface="Arial Black" panose="020B0A04020102020204" pitchFamily="34" charset="0"/>
              </a:rPr>
              <a:t>. </a:t>
            </a:r>
          </a:p>
          <a:p>
            <a:r>
              <a:rPr lang="en-US" sz="3200" b="1" dirty="0">
                <a:effectLst>
                  <a:outerShdw blurRad="38100" dist="38100" dir="2700000" algn="tl">
                    <a:srgbClr val="000000">
                      <a:alpha val="43137"/>
                    </a:srgbClr>
                  </a:outerShdw>
                </a:effectLst>
                <a:latin typeface="Arial Black" panose="020B0A04020102020204" pitchFamily="34" charset="0"/>
              </a:rPr>
              <a:t>When answering the question of what Jesus meant, we must first ask ourselves if there any other verses in the Bible that might help answer this question.</a:t>
            </a:r>
            <a:endParaRPr lang="en-US" sz="4000" b="1" i="1" dirty="0">
              <a:effectLst>
                <a:outerShdw blurRad="38100" dist="38100" dir="2700000" algn="tl">
                  <a:srgbClr val="000000">
                    <a:alpha val="43137"/>
                  </a:srgbClr>
                </a:outerShdw>
              </a:effectLst>
              <a:latin typeface="Arial Black" panose="020B0A04020102020204" pitchFamily="34" charset="0"/>
            </a:endParaRP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10566" y="123271"/>
            <a:ext cx="2095500" cy="1571625"/>
          </a:xfrm>
          <a:prstGeom prst="rect">
            <a:avLst/>
          </a:prstGeom>
          <a:effectLst>
            <a:softEdge rad="533400"/>
          </a:effectLst>
        </p:spPr>
      </p:pic>
      <p:pic>
        <p:nvPicPr>
          <p:cNvPr id="7" name="Picture 6">
            <a:extLst>
              <a:ext uri="{FF2B5EF4-FFF2-40B4-BE49-F238E27FC236}">
                <a16:creationId xmlns:a16="http://schemas.microsoft.com/office/drawing/2014/main" id="{46BADD98-67AA-4A95-B3BC-DBC28D83E336}"/>
              </a:ext>
            </a:extLst>
          </p:cNvPr>
          <p:cNvPicPr>
            <a:picLocks noChangeAspect="1"/>
          </p:cNvPicPr>
          <p:nvPr/>
        </p:nvPicPr>
        <p:blipFill>
          <a:blip r:embed="rId7"/>
          <a:stretch>
            <a:fillRect/>
          </a:stretch>
        </p:blipFill>
        <p:spPr>
          <a:xfrm>
            <a:off x="9170351" y="-233285"/>
            <a:ext cx="2097206" cy="1572904"/>
          </a:xfrm>
          <a:prstGeom prst="rect">
            <a:avLst/>
          </a:prstGeom>
        </p:spPr>
      </p:pic>
    </p:spTree>
    <p:extLst>
      <p:ext uri="{BB962C8B-B14F-4D97-AF65-F5344CB8AC3E}">
        <p14:creationId xmlns:p14="http://schemas.microsoft.com/office/powerpoint/2010/main" val="18765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12270" y="1"/>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a:xfrm>
            <a:off x="2847703" y="457200"/>
            <a:ext cx="8419854" cy="849086"/>
          </a:xfrm>
        </p:spPr>
        <p:txBody>
          <a:bodyPr>
            <a:normAutofit/>
          </a:bodyPr>
          <a:lstStyle/>
          <a:p>
            <a:r>
              <a:rPr lang="en-US" sz="4000" b="1" dirty="0">
                <a:latin typeface="Arial Black" panose="020B0A04020102020204" pitchFamily="34" charset="0"/>
              </a:rPr>
              <a:t>The symbolism</a:t>
            </a:r>
            <a:endParaRPr lang="en-US" b="1" dirty="0">
              <a:solidFill>
                <a:schemeClr val="tx1"/>
              </a:solidFill>
              <a:latin typeface="Arial Black" panose="020B0A04020102020204" pitchFamily="34" charset="0"/>
            </a:endParaRP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xfrm>
            <a:off x="576943" y="1610813"/>
            <a:ext cx="11038114" cy="5146766"/>
          </a:xfrm>
          <a:solidFill>
            <a:srgbClr val="0070C0">
              <a:alpha val="50000"/>
            </a:srgbClr>
          </a:solidFill>
        </p:spPr>
        <p:txBody>
          <a:bodyPr>
            <a:noAutofit/>
          </a:bodyPr>
          <a:lstStyle/>
          <a:p>
            <a:r>
              <a:rPr lang="en-US" sz="2800" b="1" dirty="0">
                <a:effectLst/>
                <a:latin typeface="Arial Black" panose="020B0A04020102020204" pitchFamily="34" charset="0"/>
              </a:rPr>
              <a:t>The symbolism in this allegory of Job helps unlock the mysterious but valuable message Jesus Christ gave many years later. Other scriptures show by analogy, metaphor, or allegory what “eagles” can symbolize. Isaiah spoke of eagles as an allegory of </a:t>
            </a:r>
            <a:r>
              <a:rPr lang="en-US" sz="2800" b="1" u="sng" dirty="0">
                <a:effectLst/>
                <a:latin typeface="Arial Black" panose="020B0A04020102020204" pitchFamily="34" charset="0"/>
              </a:rPr>
              <a:t>Gods faithful people</a:t>
            </a:r>
            <a:r>
              <a:rPr lang="en-US" sz="2800" b="1" dirty="0">
                <a:effectLst/>
                <a:latin typeface="Arial Black" panose="020B0A04020102020204" pitchFamily="34" charset="0"/>
              </a:rPr>
              <a:t>:</a:t>
            </a:r>
          </a:p>
          <a:p>
            <a:r>
              <a:rPr lang="en-US" sz="2800" b="1" dirty="0">
                <a:effectLst/>
                <a:latin typeface="Arial Black" panose="020B0A04020102020204" pitchFamily="34" charset="0"/>
              </a:rPr>
              <a:t>“But </a:t>
            </a:r>
            <a:r>
              <a:rPr lang="en-US" sz="2800" b="1" u="sng" dirty="0">
                <a:effectLst/>
                <a:latin typeface="Arial Black" panose="020B0A04020102020204" pitchFamily="34" charset="0"/>
              </a:rPr>
              <a:t>those who wait on the LORD</a:t>
            </a:r>
            <a:r>
              <a:rPr lang="en-US" sz="2800" b="1" dirty="0">
                <a:effectLst/>
                <a:latin typeface="Arial Black" panose="020B0A04020102020204" pitchFamily="34" charset="0"/>
              </a:rPr>
              <a:t> shall renew their strength; they shall mount up with wings like eagles, they shall run and not be weary, they shall walk and not faint” (</a:t>
            </a:r>
            <a:r>
              <a:rPr lang="en-US" sz="2800" b="1" dirty="0">
                <a:solidFill>
                  <a:srgbClr val="FFFF00"/>
                </a:solidFill>
                <a:effectLst/>
                <a:latin typeface="Arial Black" panose="020B0A04020102020204" pitchFamily="34" charset="0"/>
              </a:rPr>
              <a:t>Isaiah 40:31</a:t>
            </a:r>
            <a:r>
              <a:rPr lang="en-US" sz="2800" b="1" dirty="0">
                <a:solidFill>
                  <a:schemeClr val="tx1"/>
                </a:solidFill>
                <a:effectLst/>
                <a:latin typeface="Arial Black" panose="020B0A04020102020204" pitchFamily="34" charset="0"/>
              </a:rPr>
              <a:t>).</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03567" y="0"/>
            <a:ext cx="3004456" cy="1571625"/>
          </a:xfrm>
          <a:prstGeom prst="rect">
            <a:avLst/>
          </a:prstGeom>
          <a:effectLst>
            <a:softEdge rad="533400"/>
          </a:effectLst>
        </p:spPr>
      </p:pic>
      <p:pic>
        <p:nvPicPr>
          <p:cNvPr id="9" name="Picture 8">
            <a:extLst>
              <a:ext uri="{FF2B5EF4-FFF2-40B4-BE49-F238E27FC236}">
                <a16:creationId xmlns:a16="http://schemas.microsoft.com/office/drawing/2014/main" id="{E1DDA30B-2E26-4F26-A111-FC7EA011F543}"/>
              </a:ext>
            </a:extLst>
          </p:cNvPr>
          <p:cNvPicPr>
            <a:picLocks noChangeAspect="1"/>
          </p:cNvPicPr>
          <p:nvPr/>
        </p:nvPicPr>
        <p:blipFill>
          <a:blip r:embed="rId8"/>
          <a:stretch>
            <a:fillRect/>
          </a:stretch>
        </p:blipFill>
        <p:spPr>
          <a:xfrm>
            <a:off x="7819732" y="5489202"/>
            <a:ext cx="3005588" cy="1572904"/>
          </a:xfrm>
          <a:prstGeom prst="rect">
            <a:avLst/>
          </a:prstGeom>
        </p:spPr>
      </p:pic>
      <p:pic>
        <p:nvPicPr>
          <p:cNvPr id="11" name="Picture 10">
            <a:extLst>
              <a:ext uri="{FF2B5EF4-FFF2-40B4-BE49-F238E27FC236}">
                <a16:creationId xmlns:a16="http://schemas.microsoft.com/office/drawing/2014/main" id="{3EC5410C-815E-4EF1-A2D5-983513CDDF1D}"/>
              </a:ext>
            </a:extLst>
          </p:cNvPr>
          <p:cNvPicPr>
            <a:picLocks noChangeAspect="1"/>
          </p:cNvPicPr>
          <p:nvPr/>
        </p:nvPicPr>
        <p:blipFill>
          <a:blip r:embed="rId8"/>
          <a:stretch>
            <a:fillRect/>
          </a:stretch>
        </p:blipFill>
        <p:spPr>
          <a:xfrm>
            <a:off x="8917011" y="-348846"/>
            <a:ext cx="3005588" cy="1572904"/>
          </a:xfrm>
          <a:prstGeom prst="rect">
            <a:avLst/>
          </a:prstGeom>
        </p:spPr>
      </p:pic>
    </p:spTree>
    <p:extLst>
      <p:ext uri="{BB962C8B-B14F-4D97-AF65-F5344CB8AC3E}">
        <p14:creationId xmlns:p14="http://schemas.microsoft.com/office/powerpoint/2010/main" val="146948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0" y="0"/>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a:xfrm>
            <a:off x="913795" y="875210"/>
            <a:ext cx="10353762" cy="991689"/>
          </a:xfrm>
        </p:spPr>
        <p:txBody>
          <a:bodyPr>
            <a:normAutofit fontScale="90000"/>
          </a:bodyPr>
          <a:lstStyle/>
          <a:p>
            <a:r>
              <a:rPr lang="en-US" b="1" dirty="0">
                <a:solidFill>
                  <a:schemeClr val="tx1"/>
                </a:solidFill>
                <a:effectLst>
                  <a:outerShdw blurRad="38100" dist="38100" dir="2700000" algn="tl">
                    <a:srgbClr val="000000">
                      <a:alpha val="43137"/>
                    </a:srgbClr>
                  </a:outerShdw>
                </a:effectLst>
                <a:latin typeface="Arial Black" panose="020B0A04020102020204" pitchFamily="34" charset="0"/>
              </a:rPr>
              <a:t>Where does Job say the eagle dwells?</a:t>
            </a:r>
            <a:endParaRPr lang="en-US" b="1" dirty="0">
              <a:solidFill>
                <a:schemeClr val="tx1"/>
              </a:solidFill>
              <a:latin typeface="Arial Black" panose="020B0A04020102020204" pitchFamily="34" charset="0"/>
            </a:endParaRP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39000"/>
            </a:srgbClr>
          </a:solidFill>
        </p:spPr>
        <p:txBody>
          <a:bodyPr>
            <a:normAutofit/>
          </a:bodyPr>
          <a:lstStyle/>
          <a:p>
            <a:r>
              <a:rPr lang="en-US" sz="3600" b="1" i="1" dirty="0">
                <a:latin typeface="Arial Black" panose="020B0A04020102020204" pitchFamily="34" charset="0"/>
              </a:rPr>
              <a:t>On the rocks, when using the symbolism of Gods people, points to Jesus Christ, who is our spiritual Rock (1 Corinthians 10:4).</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10566" y="123271"/>
            <a:ext cx="2095500" cy="1222203"/>
          </a:xfrm>
          <a:prstGeom prst="rect">
            <a:avLst/>
          </a:prstGeom>
          <a:effectLst>
            <a:softEdge rad="533400"/>
          </a:effectLst>
        </p:spPr>
      </p:pic>
    </p:spTree>
    <p:extLst>
      <p:ext uri="{BB962C8B-B14F-4D97-AF65-F5344CB8AC3E}">
        <p14:creationId xmlns:p14="http://schemas.microsoft.com/office/powerpoint/2010/main" val="8696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1"/>
          <a:stretch/>
        </p:blipFill>
        <p:spPr>
          <a:xfrm>
            <a:off x="-12270" y="1"/>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a:xfrm>
            <a:off x="913795" y="692330"/>
            <a:ext cx="10353762" cy="1174569"/>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“What is the  prey”</a:t>
            </a:r>
            <a:endParaRPr lang="en-US" dirty="0">
              <a:solidFill>
                <a:schemeClr val="tx1"/>
              </a:solidFill>
              <a:latin typeface="Arial Black" panose="020B0A04020102020204" pitchFamily="34" charset="0"/>
            </a:endParaRP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50000"/>
            </a:srgbClr>
          </a:solidFill>
        </p:spPr>
        <p:txBody>
          <a:bodyPr>
            <a:normAutofit lnSpcReduction="10000"/>
          </a:bodyPr>
          <a:lstStyle/>
          <a:p>
            <a:r>
              <a:rPr lang="en-US" sz="3600" b="1" i="1" dirty="0">
                <a:latin typeface="Arial Black" panose="020B0A04020102020204" pitchFamily="34" charset="0"/>
              </a:rPr>
              <a:t>Which is “afar off” that the “eagles” seek? The answer is found in Matthew 6:33—</a:t>
            </a:r>
          </a:p>
          <a:p>
            <a:r>
              <a:rPr lang="en-US" sz="4400" b="1" baseline="30000" dirty="0">
                <a:latin typeface="Arial Black" panose="020B0A04020102020204" pitchFamily="34" charset="0"/>
              </a:rPr>
              <a:t>33 </a:t>
            </a:r>
            <a:r>
              <a:rPr lang="en-US" sz="4400" b="1" u="sng" baseline="30000" dirty="0">
                <a:latin typeface="Arial Black" panose="020B0A04020102020204" pitchFamily="34" charset="0"/>
              </a:rPr>
              <a:t>But seek ye </a:t>
            </a:r>
            <a:r>
              <a:rPr lang="en-US" sz="4400" b="1" u="sng" baseline="30000" dirty="0">
                <a:solidFill>
                  <a:srgbClr val="FFFF00"/>
                </a:solidFill>
                <a:latin typeface="Arial Black" panose="020B0A04020102020204" pitchFamily="34" charset="0"/>
              </a:rPr>
              <a:t>first</a:t>
            </a:r>
            <a:r>
              <a:rPr lang="en-US" sz="4400" b="1" u="sng" baseline="30000" dirty="0">
                <a:latin typeface="Arial Black" panose="020B0A04020102020204" pitchFamily="34" charset="0"/>
              </a:rPr>
              <a:t> the kingdom of God, and his righteousness</a:t>
            </a:r>
            <a:r>
              <a:rPr lang="en-US" sz="4400" b="1" baseline="30000" dirty="0">
                <a:latin typeface="Arial Black" panose="020B0A04020102020204" pitchFamily="34" charset="0"/>
              </a:rPr>
              <a:t>; and </a:t>
            </a:r>
            <a:r>
              <a:rPr lang="en-US" sz="4400" b="1" u="sng" baseline="30000" dirty="0">
                <a:solidFill>
                  <a:srgbClr val="FFFF00"/>
                </a:solidFill>
                <a:latin typeface="Arial Black" panose="020B0A04020102020204" pitchFamily="34" charset="0"/>
              </a:rPr>
              <a:t>all these things shall be added unto you</a:t>
            </a:r>
            <a:r>
              <a:rPr lang="en-US" sz="4400" b="1" baseline="30000" dirty="0">
                <a:latin typeface="Arial Black" panose="020B0A04020102020204" pitchFamily="34" charset="0"/>
              </a:rPr>
              <a:t>.</a:t>
            </a:r>
            <a:endParaRPr lang="en-US" sz="5400" b="1" i="1" dirty="0">
              <a:latin typeface="Arial Black" panose="020B0A04020102020204" pitchFamily="34" charset="0"/>
            </a:endParaRP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897503" y="-93483"/>
            <a:ext cx="2095500" cy="1571625"/>
          </a:xfrm>
          <a:prstGeom prst="rect">
            <a:avLst/>
          </a:prstGeom>
          <a:effectLst>
            <a:softEdge rad="533400"/>
          </a:effectLst>
        </p:spPr>
      </p:pic>
      <p:pic>
        <p:nvPicPr>
          <p:cNvPr id="7" name="Picture 6">
            <a:extLst>
              <a:ext uri="{FF2B5EF4-FFF2-40B4-BE49-F238E27FC236}">
                <a16:creationId xmlns:a16="http://schemas.microsoft.com/office/drawing/2014/main" id="{70511BFB-463F-4FE4-ADC7-76D1C8ACEF42}"/>
              </a:ext>
            </a:extLst>
          </p:cNvPr>
          <p:cNvPicPr>
            <a:picLocks noChangeAspect="1"/>
          </p:cNvPicPr>
          <p:nvPr/>
        </p:nvPicPr>
        <p:blipFill>
          <a:blip r:embed="rId7"/>
          <a:stretch>
            <a:fillRect/>
          </a:stretch>
        </p:blipFill>
        <p:spPr>
          <a:xfrm>
            <a:off x="4945253" y="5378580"/>
            <a:ext cx="3005588" cy="1572904"/>
          </a:xfrm>
          <a:prstGeom prst="rect">
            <a:avLst/>
          </a:prstGeom>
        </p:spPr>
      </p:pic>
      <p:pic>
        <p:nvPicPr>
          <p:cNvPr id="9" name="Picture 8">
            <a:extLst>
              <a:ext uri="{FF2B5EF4-FFF2-40B4-BE49-F238E27FC236}">
                <a16:creationId xmlns:a16="http://schemas.microsoft.com/office/drawing/2014/main" id="{44A05FA4-F243-4242-993A-397A4BFC3F05}"/>
              </a:ext>
            </a:extLst>
          </p:cNvPr>
          <p:cNvPicPr>
            <a:picLocks noChangeAspect="1"/>
          </p:cNvPicPr>
          <p:nvPr/>
        </p:nvPicPr>
        <p:blipFill>
          <a:blip r:embed="rId7"/>
          <a:stretch>
            <a:fillRect/>
          </a:stretch>
        </p:blipFill>
        <p:spPr>
          <a:xfrm>
            <a:off x="439823" y="503546"/>
            <a:ext cx="3005588" cy="1572904"/>
          </a:xfrm>
          <a:prstGeom prst="rect">
            <a:avLst/>
          </a:prstGeom>
        </p:spPr>
      </p:pic>
    </p:spTree>
    <p:extLst>
      <p:ext uri="{BB962C8B-B14F-4D97-AF65-F5344CB8AC3E}">
        <p14:creationId xmlns:p14="http://schemas.microsoft.com/office/powerpoint/2010/main" val="276494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BB25-63E5-4440-914B-DAE9137088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41"/>
          <a:stretch/>
        </p:blipFill>
        <p:spPr>
          <a:xfrm>
            <a:off x="-12270" y="1"/>
            <a:ext cx="12198915" cy="6857999"/>
          </a:xfrm>
          <a:prstGeom prst="rect">
            <a:avLst/>
          </a:prstGeom>
        </p:spPr>
      </p:pic>
      <p:sp>
        <p:nvSpPr>
          <p:cNvPr id="2" name="Title 1">
            <a:extLst>
              <a:ext uri="{FF2B5EF4-FFF2-40B4-BE49-F238E27FC236}">
                <a16:creationId xmlns:a16="http://schemas.microsoft.com/office/drawing/2014/main" id="{6A6ADDE4-DB5C-42AE-A0EA-34DC531AF71C}"/>
              </a:ext>
            </a:extLst>
          </p:cNvPr>
          <p:cNvSpPr>
            <a:spLocks noGrp="1"/>
          </p:cNvSpPr>
          <p:nvPr>
            <p:ph type="title"/>
          </p:nvPr>
        </p:nvSpPr>
        <p:spPr/>
        <p:txBody>
          <a:bodyPr>
            <a:normAutofit/>
          </a:bodyPr>
          <a:lstStyle/>
          <a:p>
            <a:r>
              <a:rPr lang="en-US" b="1" dirty="0">
                <a:solidFill>
                  <a:schemeClr val="tx1"/>
                </a:solidFill>
                <a:effectLst>
                  <a:outerShdw blurRad="38100" dist="38100" dir="2700000" algn="tl">
                    <a:srgbClr val="000000">
                      <a:alpha val="43137"/>
                    </a:srgbClr>
                  </a:outerShdw>
                </a:effectLst>
              </a:rPr>
              <a:t>Eagles Gathered Around the Body</a:t>
            </a:r>
            <a:r>
              <a:rPr lang="en-US" b="1" dirty="0">
                <a:solidFill>
                  <a:schemeClr val="tx1"/>
                </a:solidFill>
              </a:rPr>
              <a:t> </a:t>
            </a:r>
          </a:p>
        </p:txBody>
      </p:sp>
      <p:sp>
        <p:nvSpPr>
          <p:cNvPr id="3" name="Subtitle 2">
            <a:extLst>
              <a:ext uri="{FF2B5EF4-FFF2-40B4-BE49-F238E27FC236}">
                <a16:creationId xmlns:a16="http://schemas.microsoft.com/office/drawing/2014/main" id="{FA7D43C6-4BD6-4F85-805A-810831091212}"/>
              </a:ext>
            </a:extLst>
          </p:cNvPr>
          <p:cNvSpPr>
            <a:spLocks noGrp="1"/>
          </p:cNvSpPr>
          <p:nvPr>
            <p:ph idx="1"/>
          </p:nvPr>
        </p:nvSpPr>
        <p:spPr>
          <a:solidFill>
            <a:srgbClr val="0070C0">
              <a:alpha val="34000"/>
            </a:srgbClr>
          </a:solidFill>
        </p:spPr>
        <p:txBody>
          <a:bodyPr>
            <a:normAutofit/>
          </a:bodyPr>
          <a:lstStyle/>
          <a:p>
            <a:r>
              <a:rPr lang="en-US" sz="3600" b="1" i="1" dirty="0">
                <a:latin typeface="Arial Black" panose="020B0A04020102020204" pitchFamily="34" charset="0"/>
              </a:rPr>
              <a:t>Now that we have unlocked the symbolic meaning of Job 39:27-30, we need to read Christ’s statement in Luke 17:37 and Matthew 24:28 and ask what the context surrounding these verses is.</a:t>
            </a:r>
          </a:p>
        </p:txBody>
      </p:sp>
      <p:pic>
        <p:nvPicPr>
          <p:cNvPr id="6" name="Picture 5">
            <a:extLst>
              <a:ext uri="{FF2B5EF4-FFF2-40B4-BE49-F238E27FC236}">
                <a16:creationId xmlns:a16="http://schemas.microsoft.com/office/drawing/2014/main" id="{321E8F5F-36E1-45BE-8049-81779B8F2C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10566" y="123271"/>
            <a:ext cx="2095500" cy="1571625"/>
          </a:xfrm>
          <a:prstGeom prst="rect">
            <a:avLst/>
          </a:prstGeom>
          <a:effectLst>
            <a:softEdge rad="533400"/>
          </a:effectLst>
        </p:spPr>
      </p:pic>
    </p:spTree>
    <p:extLst>
      <p:ext uri="{BB962C8B-B14F-4D97-AF65-F5344CB8AC3E}">
        <p14:creationId xmlns:p14="http://schemas.microsoft.com/office/powerpoint/2010/main" val="37218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LightSeedLeftStep">
      <a:dk1>
        <a:srgbClr val="000000"/>
      </a:dk1>
      <a:lt1>
        <a:srgbClr val="FFFFFF"/>
      </a:lt1>
      <a:dk2>
        <a:srgbClr val="243541"/>
      </a:dk2>
      <a:lt2>
        <a:srgbClr val="E4E8E2"/>
      </a:lt2>
      <a:accent1>
        <a:srgbClr val="B591CB"/>
      </a:accent1>
      <a:accent2>
        <a:srgbClr val="8779C0"/>
      </a:accent2>
      <a:accent3>
        <a:srgbClr val="919ECB"/>
      </a:accent3>
      <a:accent4>
        <a:srgbClr val="79A6C0"/>
      </a:accent4>
      <a:accent5>
        <a:srgbClr val="7CADAB"/>
      </a:accent5>
      <a:accent6>
        <a:srgbClr val="6FB092"/>
      </a:accent6>
      <a:hlink>
        <a:srgbClr val="6B8D55"/>
      </a:hlink>
      <a:folHlink>
        <a:srgbClr val="7F7F7F"/>
      </a:folHlink>
    </a:clrScheme>
    <a:fontScheme name="Slate">
      <a:majorFont>
        <a:latin typeface="Georgia Pro Cond Ligh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Speak Pro"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1616</Words>
  <Application>Microsoft Office PowerPoint</Application>
  <PresentationFormat>Widescreen</PresentationFormat>
  <Paragraphs>85</Paragraphs>
  <Slides>17</Slides>
  <Notes>8</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 Black</vt:lpstr>
      <vt:lpstr>Calibri</vt:lpstr>
      <vt:lpstr>Georgia Pro Cond Light</vt:lpstr>
      <vt:lpstr>Speak Pro</vt:lpstr>
      <vt:lpstr>Wingdings 2</vt:lpstr>
      <vt:lpstr>SlateVTI</vt:lpstr>
      <vt:lpstr>Eagles Gathered Around the Body </vt:lpstr>
      <vt:lpstr>PowerPoint Presentation</vt:lpstr>
      <vt:lpstr>Introduction</vt:lpstr>
      <vt:lpstr>PowerPoint Presentation</vt:lpstr>
      <vt:lpstr>Eagles Gathered Around the Body </vt:lpstr>
      <vt:lpstr>The symbolism</vt:lpstr>
      <vt:lpstr>Where does Job say the eagle dwells?</vt:lpstr>
      <vt:lpstr>“What is the  prey”</vt:lpstr>
      <vt:lpstr>Eagles Gathered Around the Body </vt:lpstr>
      <vt:lpstr>In both accounts, the context is about the coming Kingdom of God on Earth.</vt:lpstr>
      <vt:lpstr>Eagles Gathered Around the Body </vt:lpstr>
      <vt:lpstr>Eagles Gathered Around the Body </vt:lpstr>
      <vt:lpstr>Eagles Gathered Around the Body </vt:lpstr>
      <vt:lpstr>Eagles Gathered Around the Body </vt:lpstr>
      <vt:lpstr>Eagles Gathered Around the Body </vt:lpstr>
      <vt:lpstr>Eagles Gathered Around the Body </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Eagles Gathered Around the Body</dc:title>
  <dc:creator>Ronald Powell</dc:creator>
  <cp:lastModifiedBy>Ronald Powell</cp:lastModifiedBy>
  <cp:revision>18</cp:revision>
  <dcterms:created xsi:type="dcterms:W3CDTF">2020-08-20T21:41:02Z</dcterms:created>
  <dcterms:modified xsi:type="dcterms:W3CDTF">2020-08-21T16:06:43Z</dcterms:modified>
</cp:coreProperties>
</file>