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6" r:id="rId2"/>
    <p:sldId id="257" r:id="rId3"/>
    <p:sldId id="267" r:id="rId4"/>
    <p:sldId id="266" r:id="rId5"/>
    <p:sldId id="265" r:id="rId6"/>
    <p:sldId id="264" r:id="rId7"/>
    <p:sldId id="268" r:id="rId8"/>
    <p:sldId id="263" r:id="rId9"/>
    <p:sldId id="272" r:id="rId10"/>
    <p:sldId id="271" r:id="rId11"/>
    <p:sldId id="270" r:id="rId12"/>
    <p:sldId id="269" r:id="rId13"/>
    <p:sldId id="280" r:id="rId14"/>
    <p:sldId id="279" r:id="rId15"/>
    <p:sldId id="278" r:id="rId16"/>
    <p:sldId id="277" r:id="rId17"/>
    <p:sldId id="276" r:id="rId18"/>
    <p:sldId id="275" r:id="rId19"/>
    <p:sldId id="283" r:id="rId20"/>
    <p:sldId id="282"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4" autoAdjust="0"/>
    <p:restoredTop sz="94660"/>
  </p:normalViewPr>
  <p:slideViewPr>
    <p:cSldViewPr snapToGrid="0">
      <p:cViewPr varScale="1">
        <p:scale>
          <a:sx n="102" d="100"/>
          <a:sy n="102" d="100"/>
        </p:scale>
        <p:origin x="13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8/13/2020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71641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8/13/2020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10554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8/13/2020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45071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8/13/2020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0550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8/13/2020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1604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8/13/2020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6085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8/13/2020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9622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8/13/2020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4129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8/13/2020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709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8/13/2020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241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8/13/2020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7155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8/13/2020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031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8/13/2020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76276966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43" r:id="rId6"/>
    <p:sldLayoutId id="2147483750" r:id="rId7"/>
    <p:sldLayoutId id="2147483751" r:id="rId8"/>
    <p:sldLayoutId id="2147483740" r:id="rId9"/>
    <p:sldLayoutId id="2147483741" r:id="rId10"/>
    <p:sldLayoutId id="2147483742" r:id="rId11"/>
    <p:sldLayoutId id="2147483744"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39EC80-9D90-4801-9A33-0982083BC239}"/>
              </a:ext>
            </a:extLst>
          </p:cNvPr>
          <p:cNvPicPr>
            <a:picLocks noChangeAspect="1"/>
          </p:cNvPicPr>
          <p:nvPr/>
        </p:nvPicPr>
        <p:blipFill rotWithShape="1">
          <a:blip r:embed="rId2"/>
          <a:srcRect t="253" b="15477"/>
          <a:stretch/>
        </p:blipFill>
        <p:spPr>
          <a:xfrm>
            <a:off x="-3047" y="10"/>
            <a:ext cx="12191999" cy="6857990"/>
          </a:xfrm>
          <a:prstGeom prst="rect">
            <a:avLst/>
          </a:prstGeom>
        </p:spPr>
      </p:pic>
      <p:sp>
        <p:nvSpPr>
          <p:cNvPr id="9" name="Rectangle 8">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CAB28B-42F2-4726-90C3-7DAD4C9662D5}"/>
              </a:ext>
            </a:extLst>
          </p:cNvPr>
          <p:cNvSpPr>
            <a:spLocks noGrp="1"/>
          </p:cNvSpPr>
          <p:nvPr>
            <p:ph type="ctrTitle"/>
          </p:nvPr>
        </p:nvSpPr>
        <p:spPr>
          <a:xfrm>
            <a:off x="321733" y="451993"/>
            <a:ext cx="11548532" cy="4099044"/>
          </a:xfrm>
        </p:spPr>
        <p:txBody>
          <a:bodyPr anchor="t">
            <a:normAutofit/>
          </a:bodyPr>
          <a:lstStyle/>
          <a:p>
            <a:pPr algn="ctr"/>
            <a:r>
              <a:rPr lang="en-US" sz="6000" dirty="0">
                <a:solidFill>
                  <a:schemeClr val="bg1"/>
                </a:solidFill>
              </a:rPr>
              <a:t>"How To Handle The Burden that's Handling You"</a:t>
            </a:r>
          </a:p>
        </p:txBody>
      </p:sp>
      <p:sp>
        <p:nvSpPr>
          <p:cNvPr id="11" name="Rectangle 10">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4416C0D-257D-4C2C-9CF3-7C52228F20C5}"/>
              </a:ext>
            </a:extLst>
          </p:cNvPr>
          <p:cNvSpPr>
            <a:spLocks noGrp="1"/>
          </p:cNvSpPr>
          <p:nvPr>
            <p:ph type="subTitle" idx="1"/>
          </p:nvPr>
        </p:nvSpPr>
        <p:spPr>
          <a:xfrm>
            <a:off x="321733" y="4718033"/>
            <a:ext cx="10634738" cy="1175039"/>
          </a:xfrm>
        </p:spPr>
        <p:txBody>
          <a:bodyPr anchor="b">
            <a:normAutofit/>
          </a:bodyPr>
          <a:lstStyle/>
          <a:p>
            <a:r>
              <a:rPr lang="en-US" sz="3200" b="1" i="1" dirty="0">
                <a:solidFill>
                  <a:schemeClr val="bg1"/>
                </a:solidFill>
              </a:rPr>
              <a:t>With Bishop Ronald K. Powell</a:t>
            </a:r>
          </a:p>
        </p:txBody>
      </p:sp>
    </p:spTree>
    <p:extLst>
      <p:ext uri="{BB962C8B-B14F-4D97-AF65-F5344CB8AC3E}">
        <p14:creationId xmlns:p14="http://schemas.microsoft.com/office/powerpoint/2010/main" val="34316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Friends Won't Help You</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solidFill>
            <a:schemeClr val="tx1">
              <a:alpha val="66000"/>
            </a:schemeClr>
          </a:solidFill>
        </p:spPr>
        <p:txBody>
          <a:bodyPr/>
          <a:lstStyle/>
          <a:p>
            <a:r>
              <a:rPr lang="en-US" b="1" dirty="0">
                <a:solidFill>
                  <a:srgbClr val="FFFF00"/>
                </a:solidFill>
                <a:effectLst>
                  <a:outerShdw blurRad="38100" dist="38100" dir="2700000" algn="tl">
                    <a:srgbClr val="000000">
                      <a:alpha val="43137"/>
                    </a:srgbClr>
                  </a:outerShdw>
                </a:effectLst>
              </a:rPr>
              <a:t>Job tried to tell his friends about his burdens, but he found that they were "</a:t>
            </a:r>
            <a:r>
              <a:rPr lang="en-US" b="1" u="sng" dirty="0">
                <a:solidFill>
                  <a:srgbClr val="FFFF00"/>
                </a:solidFill>
                <a:effectLst>
                  <a:outerShdw blurRad="38100" dist="38100" dir="2700000" algn="tl">
                    <a:srgbClr val="000000">
                      <a:alpha val="43137"/>
                    </a:srgbClr>
                  </a:outerShdw>
                </a:effectLst>
              </a:rPr>
              <a:t>physicians of no value</a:t>
            </a:r>
            <a:r>
              <a:rPr lang="en-US" b="1" dirty="0">
                <a:solidFill>
                  <a:srgbClr val="FFFF00"/>
                </a:solidFill>
                <a:effectLst>
                  <a:outerShdw blurRad="38100" dist="38100" dir="2700000" algn="tl">
                    <a:srgbClr val="000000">
                      <a:alpha val="43137"/>
                    </a:srgbClr>
                  </a:outerShdw>
                </a:effectLst>
              </a:rPr>
              <a:t>“</a:t>
            </a:r>
          </a:p>
          <a:p>
            <a:r>
              <a:rPr lang="en-US" sz="3200" b="1" i="0" u="none" strike="noStrike" baseline="0" dirty="0">
                <a:solidFill>
                  <a:schemeClr val="bg1"/>
                </a:solidFill>
                <a:latin typeface="TimesNewRomanPS-BoldMT"/>
              </a:rPr>
              <a:t>Job 13:4 </a:t>
            </a:r>
            <a:r>
              <a:rPr lang="en-US" sz="3200" b="1" baseline="30000" dirty="0">
                <a:solidFill>
                  <a:schemeClr val="bg1"/>
                </a:solidFill>
              </a:rPr>
              <a:t> </a:t>
            </a:r>
            <a:r>
              <a:rPr lang="en-US" sz="3200" b="1" dirty="0">
                <a:solidFill>
                  <a:schemeClr val="bg1"/>
                </a:solidFill>
              </a:rPr>
              <a:t>But you forgers of lies, You </a:t>
            </a:r>
            <a:r>
              <a:rPr lang="en-US" sz="3200" b="1" i="1" dirty="0">
                <a:solidFill>
                  <a:schemeClr val="bg1"/>
                </a:solidFill>
              </a:rPr>
              <a:t>are</a:t>
            </a:r>
            <a:r>
              <a:rPr lang="en-US" sz="3200" b="1" dirty="0">
                <a:solidFill>
                  <a:schemeClr val="bg1"/>
                </a:solidFill>
              </a:rPr>
              <a:t> all worthless physicians.</a:t>
            </a:r>
          </a:p>
          <a:p>
            <a:endParaRPr lang="en-US"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6246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lstStyle/>
          <a:p>
            <a:r>
              <a:rPr lang="en-US" dirty="0">
                <a:solidFill>
                  <a:schemeClr val="bg1"/>
                </a:solidFill>
              </a:rPr>
              <a:t>The problem with friends: </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xfrm>
            <a:off x="838200" y="1531621"/>
            <a:ext cx="10515600" cy="4835524"/>
          </a:xfrm>
          <a:solidFill>
            <a:schemeClr val="tx1">
              <a:alpha val="66000"/>
            </a:schemeClr>
          </a:solidFill>
        </p:spPr>
        <p:txBody>
          <a:bodyPr>
            <a:normAutofit lnSpcReduction="10000"/>
          </a:bodyPr>
          <a:lstStyle/>
          <a:p>
            <a:r>
              <a:rPr lang="en-US" b="1" dirty="0">
                <a:solidFill>
                  <a:srgbClr val="FFFF00"/>
                </a:solidFill>
              </a:rPr>
              <a:t>The problem with friends is that they will lie to you! </a:t>
            </a:r>
          </a:p>
          <a:p>
            <a:pPr marL="0" indent="0">
              <a:buNone/>
            </a:pPr>
            <a:r>
              <a:rPr lang="en-US" b="1" dirty="0">
                <a:solidFill>
                  <a:schemeClr val="bg1"/>
                </a:solidFill>
              </a:rPr>
              <a:t>They will allow you to wallow in self-pity and tell you that</a:t>
            </a:r>
          </a:p>
          <a:p>
            <a:pPr marL="0" indent="0">
              <a:buNone/>
            </a:pPr>
            <a:r>
              <a:rPr lang="en-US" b="1" dirty="0">
                <a:solidFill>
                  <a:schemeClr val="bg1"/>
                </a:solidFill>
              </a:rPr>
              <a:t>you have a right to do so. </a:t>
            </a:r>
          </a:p>
          <a:p>
            <a:pPr marL="0" indent="0">
              <a:buNone/>
            </a:pPr>
            <a:r>
              <a:rPr lang="en-US" b="1" dirty="0">
                <a:solidFill>
                  <a:schemeClr val="bg1"/>
                </a:solidFill>
              </a:rPr>
              <a:t>They may even sympathize with you, but they can't really help you with the real burdens of life!) </a:t>
            </a:r>
          </a:p>
          <a:p>
            <a:pPr marL="0" indent="0">
              <a:buNone/>
            </a:pPr>
            <a:r>
              <a:rPr lang="en-US" b="1" dirty="0">
                <a:solidFill>
                  <a:schemeClr val="bg1"/>
                </a:solidFill>
              </a:rPr>
              <a:t>(Did you know that a real friend is someone who tells you the truth, even when it rips your heart out? </a:t>
            </a:r>
          </a:p>
          <a:p>
            <a:r>
              <a:rPr lang="en-US" b="1" dirty="0">
                <a:solidFill>
                  <a:srgbClr val="FFFF00"/>
                </a:solidFill>
              </a:rPr>
              <a:t>Proverbs 27:6  </a:t>
            </a:r>
            <a:r>
              <a:rPr lang="en-US" b="1" dirty="0">
                <a:solidFill>
                  <a:srgbClr val="FFFF00"/>
                </a:solidFill>
                <a:effectLst/>
              </a:rPr>
              <a:t>New King James Version</a:t>
            </a:r>
          </a:p>
          <a:p>
            <a:r>
              <a:rPr lang="en-US" b="1" baseline="30000" dirty="0">
                <a:solidFill>
                  <a:schemeClr val="bg1"/>
                </a:solidFill>
              </a:rPr>
              <a:t>6 </a:t>
            </a:r>
            <a:r>
              <a:rPr lang="en-US" b="1" dirty="0">
                <a:solidFill>
                  <a:schemeClr val="bg1"/>
                </a:solidFill>
              </a:rPr>
              <a:t>Faithful </a:t>
            </a:r>
            <a:r>
              <a:rPr lang="en-US" b="1" i="1" dirty="0">
                <a:solidFill>
                  <a:schemeClr val="bg1"/>
                </a:solidFill>
              </a:rPr>
              <a:t>are</a:t>
            </a:r>
            <a:r>
              <a:rPr lang="en-US" b="1" dirty="0">
                <a:solidFill>
                  <a:schemeClr val="bg1"/>
                </a:solidFill>
              </a:rPr>
              <a:t> the wounds of a friend, But the kisses of an enemy </a:t>
            </a:r>
            <a:r>
              <a:rPr lang="en-US" b="1" i="1" dirty="0">
                <a:solidFill>
                  <a:schemeClr val="bg1"/>
                </a:solidFill>
              </a:rPr>
              <a:t>are</a:t>
            </a:r>
            <a:r>
              <a:rPr lang="en-US" b="1" dirty="0">
                <a:solidFill>
                  <a:schemeClr val="bg1"/>
                </a:solidFill>
              </a:rPr>
              <a:t> deceitful.</a:t>
            </a:r>
          </a:p>
          <a:p>
            <a:pPr marL="0" indent="0">
              <a:buNone/>
            </a:pPr>
            <a:endParaRPr lang="en-US" dirty="0">
              <a:solidFill>
                <a:schemeClr val="bg1"/>
              </a:solidFill>
            </a:endParaRPr>
          </a:p>
        </p:txBody>
      </p:sp>
    </p:spTree>
    <p:extLst>
      <p:ext uri="{BB962C8B-B14F-4D97-AF65-F5344CB8AC3E}">
        <p14:creationId xmlns:p14="http://schemas.microsoft.com/office/powerpoint/2010/main" val="123702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C. Fleeing Won't Help You</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xfrm>
            <a:off x="838200" y="1485900"/>
            <a:ext cx="10515600" cy="4686300"/>
          </a:xfrm>
          <a:solidFill>
            <a:schemeClr val="tx1">
              <a:alpha val="66000"/>
            </a:schemeClr>
          </a:solidFill>
        </p:spPr>
        <p:txBody>
          <a:bodyPr>
            <a:normAutofit lnSpcReduction="10000"/>
          </a:bodyPr>
          <a:lstStyle/>
          <a:p>
            <a:r>
              <a:rPr lang="en-US" b="1" dirty="0">
                <a:solidFill>
                  <a:schemeClr val="bg1"/>
                </a:solidFill>
              </a:rPr>
              <a:t>You will never be able to run away from the problems and trials of life. </a:t>
            </a:r>
          </a:p>
          <a:p>
            <a:r>
              <a:rPr lang="en-US" b="1" dirty="0">
                <a:solidFill>
                  <a:srgbClr val="FFFF00"/>
                </a:solidFill>
              </a:rPr>
              <a:t>(Ill. Israel found this out the hard way - Num. 13-14; </a:t>
            </a:r>
            <a:r>
              <a:rPr lang="en-US" b="1" dirty="0">
                <a:solidFill>
                  <a:schemeClr val="bg1"/>
                </a:solidFill>
              </a:rPr>
              <a:t>Spies</a:t>
            </a:r>
            <a:r>
              <a:rPr lang="en-US" dirty="0">
                <a:solidFill>
                  <a:schemeClr val="bg1"/>
                </a:solidFill>
              </a:rPr>
              <a:t> </a:t>
            </a:r>
            <a:r>
              <a:rPr lang="en-US" b="1" dirty="0">
                <a:solidFill>
                  <a:schemeClr val="bg1"/>
                </a:solidFill>
              </a:rPr>
              <a:t>Sent into Canaan</a:t>
            </a:r>
            <a:r>
              <a:rPr lang="en-US" dirty="0">
                <a:solidFill>
                  <a:schemeClr val="bg1"/>
                </a:solidFill>
              </a:rPr>
              <a:t> / </a:t>
            </a:r>
            <a:r>
              <a:rPr lang="es-ES" b="1" dirty="0">
                <a:solidFill>
                  <a:schemeClr val="bg1"/>
                </a:solidFill>
              </a:rPr>
              <a:t>Israel Refuses to Enter Canaan/</a:t>
            </a:r>
          </a:p>
          <a:p>
            <a:r>
              <a:rPr lang="en-US" b="1" dirty="0">
                <a:solidFill>
                  <a:schemeClr val="bg1"/>
                </a:solidFill>
              </a:rPr>
              <a:t>11 Then the Lord said to Moses: “How long will these people reject Me? And how long will they not believe Me,</a:t>
            </a:r>
          </a:p>
          <a:p>
            <a:r>
              <a:rPr lang="en-US" b="1" dirty="0">
                <a:solidFill>
                  <a:srgbClr val="FFFF00"/>
                </a:solidFill>
              </a:rPr>
              <a:t>Deut. 9. God’s punishment of Israel / Could not enter</a:t>
            </a:r>
          </a:p>
          <a:p>
            <a:r>
              <a:rPr lang="en-US" dirty="0">
                <a:solidFill>
                  <a:schemeClr val="bg1"/>
                </a:solidFill>
              </a:rPr>
              <a:t>(</a:t>
            </a:r>
            <a:r>
              <a:rPr lang="en-US" b="1" dirty="0">
                <a:solidFill>
                  <a:srgbClr val="FFFF00"/>
                </a:solidFill>
              </a:rPr>
              <a:t>Ill. Patricia Christy</a:t>
            </a:r>
            <a:r>
              <a:rPr lang="en-US" dirty="0">
                <a:solidFill>
                  <a:schemeClr val="bg1"/>
                </a:solidFill>
              </a:rPr>
              <a:t> fled From Florida to avoid hurricane Andrew in 1992. She boarded the first plane to Hawaii and arrived just in time to meet typhoon Iniki!)</a:t>
            </a:r>
          </a:p>
        </p:txBody>
      </p:sp>
    </p:spTree>
    <p:extLst>
      <p:ext uri="{BB962C8B-B14F-4D97-AF65-F5344CB8AC3E}">
        <p14:creationId xmlns:p14="http://schemas.microsoft.com/office/powerpoint/2010/main" val="245148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D. Fighting Won't Help You </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solidFill>
            <a:schemeClr val="tx1">
              <a:alpha val="66000"/>
            </a:schemeClr>
          </a:solidFill>
        </p:spPr>
        <p:txBody>
          <a:bodyPr/>
          <a:lstStyle/>
          <a:p>
            <a:r>
              <a:rPr lang="en-US" dirty="0">
                <a:solidFill>
                  <a:schemeClr val="bg1"/>
                </a:solidFill>
              </a:rPr>
              <a:t>A lot of people try to live in denial and fight what they are called to face.</a:t>
            </a:r>
          </a:p>
          <a:p>
            <a:r>
              <a:rPr lang="en-US" dirty="0">
                <a:solidFill>
                  <a:schemeClr val="bg1"/>
                </a:solidFill>
              </a:rPr>
              <a:t>Fighting against what the Lord brings into your life is dangerous! </a:t>
            </a:r>
          </a:p>
          <a:p>
            <a:r>
              <a:rPr lang="en-US" dirty="0">
                <a:solidFill>
                  <a:schemeClr val="bg1"/>
                </a:solidFill>
              </a:rPr>
              <a:t>If you aren't careful, you might find yourself fighting against God. </a:t>
            </a:r>
          </a:p>
        </p:txBody>
      </p:sp>
    </p:spTree>
    <p:extLst>
      <p:ext uri="{BB962C8B-B14F-4D97-AF65-F5344CB8AC3E}">
        <p14:creationId xmlns:p14="http://schemas.microsoft.com/office/powerpoint/2010/main" val="61762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E. The Father Will Help You - </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solidFill>
            <a:schemeClr val="tx1">
              <a:alpha val="66000"/>
            </a:schemeClr>
          </a:solidFill>
        </p:spPr>
        <p:txBody>
          <a:bodyPr/>
          <a:lstStyle/>
          <a:p>
            <a:r>
              <a:rPr lang="en-US" b="1" i="1" dirty="0">
                <a:solidFill>
                  <a:schemeClr val="bg1"/>
                </a:solidFill>
              </a:rPr>
              <a:t>The Father Will Help You </a:t>
            </a:r>
            <a:r>
              <a:rPr lang="en-US" dirty="0">
                <a:solidFill>
                  <a:schemeClr val="bg1"/>
                </a:solidFill>
              </a:rPr>
              <a:t>- Notice the invitation - "Come! " The Lord throws open the door to His throne room and invites all who are in need to come to Him for help.</a:t>
            </a:r>
          </a:p>
          <a:p>
            <a:r>
              <a:rPr lang="en-US" b="1" dirty="0">
                <a:solidFill>
                  <a:schemeClr val="bg1"/>
                </a:solidFill>
              </a:rPr>
              <a:t>Hebrews 4:16 </a:t>
            </a:r>
            <a:r>
              <a:rPr lang="en-US" b="1" dirty="0">
                <a:solidFill>
                  <a:schemeClr val="bg1"/>
                </a:solidFill>
                <a:effectLst/>
              </a:rPr>
              <a:t>New King James Version</a:t>
            </a:r>
          </a:p>
          <a:p>
            <a:r>
              <a:rPr lang="en-US" baseline="30000" dirty="0">
                <a:solidFill>
                  <a:schemeClr val="bg1"/>
                </a:solidFill>
              </a:rPr>
              <a:t>16 </a:t>
            </a:r>
            <a:r>
              <a:rPr lang="en-US" u="sng" dirty="0">
                <a:solidFill>
                  <a:schemeClr val="bg1"/>
                </a:solidFill>
              </a:rPr>
              <a:t>Let us </a:t>
            </a:r>
            <a:r>
              <a:rPr lang="en-US" dirty="0">
                <a:solidFill>
                  <a:schemeClr val="bg1"/>
                </a:solidFill>
              </a:rPr>
              <a:t>therefore </a:t>
            </a:r>
            <a:r>
              <a:rPr lang="en-US" u="sng" dirty="0">
                <a:solidFill>
                  <a:schemeClr val="bg1"/>
                </a:solidFill>
              </a:rPr>
              <a:t>come</a:t>
            </a:r>
            <a:r>
              <a:rPr lang="en-US" dirty="0">
                <a:solidFill>
                  <a:schemeClr val="bg1"/>
                </a:solidFill>
              </a:rPr>
              <a:t> boldly to the </a:t>
            </a:r>
            <a:r>
              <a:rPr lang="en-US" u="sng" dirty="0">
                <a:solidFill>
                  <a:schemeClr val="bg1"/>
                </a:solidFill>
              </a:rPr>
              <a:t>throne of grace</a:t>
            </a:r>
            <a:r>
              <a:rPr lang="en-US" dirty="0">
                <a:solidFill>
                  <a:schemeClr val="bg1"/>
                </a:solidFill>
              </a:rPr>
              <a:t>, that we may </a:t>
            </a:r>
            <a:r>
              <a:rPr lang="en-US" u="sng" dirty="0">
                <a:solidFill>
                  <a:schemeClr val="bg1"/>
                </a:solidFill>
              </a:rPr>
              <a:t>obtain mercy</a:t>
            </a:r>
            <a:r>
              <a:rPr lang="en-US" dirty="0">
                <a:solidFill>
                  <a:schemeClr val="bg1"/>
                </a:solidFill>
              </a:rPr>
              <a:t> and </a:t>
            </a:r>
            <a:r>
              <a:rPr lang="en-US" u="sng" dirty="0">
                <a:solidFill>
                  <a:schemeClr val="bg1"/>
                </a:solidFill>
              </a:rPr>
              <a:t>find grace</a:t>
            </a:r>
            <a:r>
              <a:rPr lang="en-US" dirty="0">
                <a:solidFill>
                  <a:schemeClr val="bg1"/>
                </a:solidFill>
              </a:rPr>
              <a:t> to help </a:t>
            </a:r>
            <a:r>
              <a:rPr lang="en-US" u="sng" dirty="0">
                <a:solidFill>
                  <a:schemeClr val="bg1"/>
                </a:solidFill>
              </a:rPr>
              <a:t>in time of need</a:t>
            </a:r>
            <a:r>
              <a:rPr lang="en-US" dirty="0">
                <a:solidFill>
                  <a:schemeClr val="bg1"/>
                </a:solidFill>
              </a:rPr>
              <a:t>.</a:t>
            </a:r>
          </a:p>
        </p:txBody>
      </p:sp>
    </p:spTree>
    <p:extLst>
      <p:ext uri="{BB962C8B-B14F-4D97-AF65-F5344CB8AC3E}">
        <p14:creationId xmlns:p14="http://schemas.microsoft.com/office/powerpoint/2010/main" val="3998435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Luke 12:32 New King James Version</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xfrm>
            <a:off x="838200" y="1690688"/>
            <a:ext cx="10515600" cy="4481512"/>
          </a:xfrm>
          <a:solidFill>
            <a:schemeClr val="tx1">
              <a:alpha val="66000"/>
            </a:schemeClr>
          </a:solidFill>
        </p:spPr>
        <p:txBody>
          <a:bodyPr/>
          <a:lstStyle/>
          <a:p>
            <a:r>
              <a:rPr lang="en-US" dirty="0">
                <a:solidFill>
                  <a:schemeClr val="bg1"/>
                </a:solidFill>
              </a:rPr>
              <a:t>32 “</a:t>
            </a:r>
            <a:r>
              <a:rPr lang="en-US" b="1" dirty="0">
                <a:solidFill>
                  <a:srgbClr val="FFFF00"/>
                </a:solidFill>
              </a:rPr>
              <a:t>Do not fear</a:t>
            </a:r>
            <a:r>
              <a:rPr lang="en-US" dirty="0">
                <a:solidFill>
                  <a:schemeClr val="bg1"/>
                </a:solidFill>
              </a:rPr>
              <a:t>, little flock, for it is </a:t>
            </a:r>
            <a:r>
              <a:rPr lang="en-US" b="1" dirty="0">
                <a:solidFill>
                  <a:srgbClr val="FFFF00"/>
                </a:solidFill>
              </a:rPr>
              <a:t>your</a:t>
            </a:r>
            <a:r>
              <a:rPr lang="en-US" dirty="0">
                <a:solidFill>
                  <a:schemeClr val="bg1"/>
                </a:solidFill>
              </a:rPr>
              <a:t> </a:t>
            </a:r>
            <a:r>
              <a:rPr lang="en-US" b="1" dirty="0">
                <a:solidFill>
                  <a:srgbClr val="FFFF00"/>
                </a:solidFill>
              </a:rPr>
              <a:t>Father’s good pleasure</a:t>
            </a:r>
            <a:r>
              <a:rPr lang="en-US" dirty="0">
                <a:solidFill>
                  <a:schemeClr val="bg1"/>
                </a:solidFill>
              </a:rPr>
              <a:t>  to give you the kingdom. </a:t>
            </a:r>
          </a:p>
          <a:p>
            <a:pPr algn="l"/>
            <a:r>
              <a:rPr lang="en-US" sz="2000" b="1" i="0" u="none" strike="noStrike" baseline="0" dirty="0">
                <a:solidFill>
                  <a:schemeClr val="bg1"/>
                </a:solidFill>
                <a:latin typeface="TimesNewRomanPS-BoldMT"/>
              </a:rPr>
              <a:t>His love and concern for the sheep –  Luke 12:32. </a:t>
            </a:r>
          </a:p>
          <a:p>
            <a:pPr algn="l"/>
            <a:r>
              <a:rPr lang="en-US" sz="2000" b="1" i="0" u="none" strike="noStrike" baseline="0" dirty="0">
                <a:solidFill>
                  <a:srgbClr val="FFFF00"/>
                </a:solidFill>
                <a:latin typeface="TimesNewRomanPS-BoldMT"/>
              </a:rPr>
              <a:t>He is our Father </a:t>
            </a:r>
            <a:r>
              <a:rPr lang="en-US" sz="2000" b="1" i="0" u="none" strike="noStrike" baseline="0" dirty="0">
                <a:solidFill>
                  <a:schemeClr val="bg1"/>
                </a:solidFill>
                <a:latin typeface="TimesNewRomanPS-BoldMT"/>
              </a:rPr>
              <a:t>and He is interested in helping us through the difficulties. of life! </a:t>
            </a:r>
          </a:p>
          <a:p>
            <a:pPr algn="l"/>
            <a:r>
              <a:rPr lang="en-US" sz="2000" b="1" i="0" u="none" strike="noStrike" baseline="0" dirty="0">
                <a:solidFill>
                  <a:srgbClr val="FFFF00"/>
                </a:solidFill>
                <a:latin typeface="TimesNewRomanPS-BoldMT"/>
              </a:rPr>
              <a:t>He is our shepherd </a:t>
            </a:r>
            <a:r>
              <a:rPr lang="en-US" sz="2000" b="1" i="0" u="none" strike="noStrike" baseline="0" dirty="0">
                <a:solidFill>
                  <a:schemeClr val="bg1"/>
                </a:solidFill>
                <a:latin typeface="TimesNewRomanPS-BoldMT"/>
              </a:rPr>
              <a:t>and He will see to what we need, Psa. 23:1-6. </a:t>
            </a:r>
          </a:p>
          <a:p>
            <a:pPr algn="l"/>
            <a:r>
              <a:rPr lang="en-US" sz="2000" b="1" i="0" u="none" strike="noStrike" baseline="0" dirty="0">
                <a:solidFill>
                  <a:schemeClr val="bg1"/>
                </a:solidFill>
                <a:latin typeface="TimesNewRomanPS-BoldMT"/>
              </a:rPr>
              <a:t>Ill. The various names the Jews had for the Lord. Jesus gave them a new one in the Disciple's Prayer - Luke 11:2.) </a:t>
            </a:r>
            <a:r>
              <a:rPr lang="en-US" sz="2000" b="1" i="0" u="none" strike="noStrike" baseline="0" dirty="0">
                <a:solidFill>
                  <a:srgbClr val="FFFF00"/>
                </a:solidFill>
                <a:latin typeface="TimesNewRomanPS-BoldMT"/>
              </a:rPr>
              <a:t>OUR FATHER</a:t>
            </a:r>
            <a:endParaRPr lang="en-US" sz="3200" dirty="0">
              <a:solidFill>
                <a:srgbClr val="FFFF00"/>
              </a:solidFill>
            </a:endParaRPr>
          </a:p>
        </p:txBody>
      </p:sp>
    </p:spTree>
    <p:extLst>
      <p:ext uri="{BB962C8B-B14F-4D97-AF65-F5344CB8AC3E}">
        <p14:creationId xmlns:p14="http://schemas.microsoft.com/office/powerpoint/2010/main" val="2069219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normAutofit fontScale="90000"/>
          </a:bodyPr>
          <a:lstStyle/>
          <a:p>
            <a:pPr algn="ctr"/>
            <a:r>
              <a:rPr lang="en-US" b="1" dirty="0">
                <a:solidFill>
                  <a:schemeClr val="bg1"/>
                </a:solidFill>
                <a:effectLst>
                  <a:outerShdw blurRad="38100" dist="38100" dir="2700000" algn="tl">
                    <a:srgbClr val="000000">
                      <a:alpha val="43137"/>
                    </a:srgbClr>
                  </a:outerShdw>
                </a:effectLst>
              </a:rPr>
              <a:t>II. TRANSFER YOUR BURDENS TO THE RIGHT</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PERSON</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xfrm>
            <a:off x="838200" y="2011680"/>
            <a:ext cx="10515600" cy="4343400"/>
          </a:xfrm>
          <a:solidFill>
            <a:schemeClr val="tx1">
              <a:alpha val="66000"/>
            </a:schemeClr>
          </a:solidFill>
        </p:spPr>
        <p:txBody>
          <a:bodyPr>
            <a:normAutofit fontScale="92500" lnSpcReduction="20000"/>
          </a:bodyPr>
          <a:lstStyle/>
          <a:p>
            <a:r>
              <a:rPr lang="en-US" b="1" dirty="0">
                <a:solidFill>
                  <a:srgbClr val="FFFF00"/>
                </a:solidFill>
                <a:effectLst>
                  <a:outerShdw blurRad="38100" dist="38100" dir="2700000" algn="tl">
                    <a:srgbClr val="000000">
                      <a:alpha val="43137"/>
                    </a:srgbClr>
                  </a:outerShdw>
                </a:effectLst>
              </a:rPr>
              <a:t>A. There Is One Who Cares About Your Situation – </a:t>
            </a:r>
          </a:p>
          <a:p>
            <a:r>
              <a:rPr lang="en-US" b="1" dirty="0">
                <a:solidFill>
                  <a:srgbClr val="FFFF00"/>
                </a:solidFill>
              </a:rPr>
              <a:t>1Pet. 5:7 </a:t>
            </a:r>
            <a:r>
              <a:rPr lang="en-US" b="1" dirty="0">
                <a:solidFill>
                  <a:schemeClr val="bg1"/>
                </a:solidFill>
              </a:rPr>
              <a:t>- </a:t>
            </a:r>
            <a:r>
              <a:rPr lang="en-US" b="1" baseline="30000" dirty="0">
                <a:solidFill>
                  <a:schemeClr val="bg1"/>
                </a:solidFill>
              </a:rPr>
              <a:t>7 </a:t>
            </a:r>
            <a:r>
              <a:rPr lang="en-US" b="1" dirty="0">
                <a:solidFill>
                  <a:schemeClr val="bg1"/>
                </a:solidFill>
              </a:rPr>
              <a:t>casting all your care upon Him, for He cares for you. </a:t>
            </a:r>
          </a:p>
          <a:p>
            <a:r>
              <a:rPr lang="en-US" b="1" i="1" dirty="0">
                <a:solidFill>
                  <a:srgbClr val="FFFF00"/>
                </a:solidFill>
              </a:rPr>
              <a:t>Jesus has walked through loneliness, need, difficulty and death. He has been hated, loved, accepted and rejected. He knows what you are going through and He cares about you.</a:t>
            </a:r>
          </a:p>
          <a:p>
            <a:r>
              <a:rPr lang="en-US" b="1" dirty="0">
                <a:solidFill>
                  <a:srgbClr val="FFFF00"/>
                </a:solidFill>
                <a:effectLst>
                  <a:outerShdw blurRad="38100" dist="38100" dir="2700000" algn="tl">
                    <a:srgbClr val="000000">
                      <a:alpha val="43137"/>
                    </a:srgbClr>
                  </a:outerShdw>
                </a:effectLst>
              </a:rPr>
              <a:t>Hebrews 4:15 -</a:t>
            </a:r>
            <a:r>
              <a:rPr lang="en-US" b="1" baseline="30000" dirty="0">
                <a:solidFill>
                  <a:schemeClr val="bg1"/>
                </a:solidFill>
                <a:effectLst>
                  <a:outerShdw blurRad="38100" dist="38100" dir="2700000" algn="tl">
                    <a:srgbClr val="000000">
                      <a:alpha val="43137"/>
                    </a:srgbClr>
                  </a:outerShdw>
                </a:effectLst>
              </a:rPr>
              <a:t>15 </a:t>
            </a:r>
            <a:r>
              <a:rPr lang="en-US" b="1" dirty="0">
                <a:solidFill>
                  <a:schemeClr val="bg1"/>
                </a:solidFill>
                <a:effectLst>
                  <a:outerShdw blurRad="38100" dist="38100" dir="2700000" algn="tl">
                    <a:srgbClr val="000000">
                      <a:alpha val="43137"/>
                    </a:srgbClr>
                  </a:outerShdw>
                </a:effectLst>
              </a:rPr>
              <a:t>For we do not have a High Priest who cannot sympathize with our weaknesses, but was in all </a:t>
            </a:r>
            <a:r>
              <a:rPr lang="en-US" b="1" i="1" dirty="0">
                <a:solidFill>
                  <a:schemeClr val="bg1"/>
                </a:solidFill>
                <a:effectLst>
                  <a:outerShdw blurRad="38100" dist="38100" dir="2700000" algn="tl">
                    <a:srgbClr val="000000">
                      <a:alpha val="43137"/>
                    </a:srgbClr>
                  </a:outerShdw>
                </a:effectLst>
              </a:rPr>
              <a:t>points</a:t>
            </a:r>
            <a:r>
              <a:rPr lang="en-US" b="1" dirty="0">
                <a:solidFill>
                  <a:schemeClr val="bg1"/>
                </a:solidFill>
                <a:effectLst>
                  <a:outerShdw blurRad="38100" dist="38100" dir="2700000" algn="tl">
                    <a:srgbClr val="000000">
                      <a:alpha val="43137"/>
                    </a:srgbClr>
                  </a:outerShdw>
                </a:effectLst>
              </a:rPr>
              <a:t> tempted as </a:t>
            </a:r>
            <a:r>
              <a:rPr lang="en-US" b="1" i="1" dirty="0">
                <a:solidFill>
                  <a:schemeClr val="bg1"/>
                </a:solidFill>
                <a:effectLst>
                  <a:outerShdw blurRad="38100" dist="38100" dir="2700000" algn="tl">
                    <a:srgbClr val="000000">
                      <a:alpha val="43137"/>
                    </a:srgbClr>
                  </a:outerShdw>
                </a:effectLst>
              </a:rPr>
              <a:t>we are,</a:t>
            </a:r>
            <a:r>
              <a:rPr lang="en-US" b="1" dirty="0">
                <a:solidFill>
                  <a:schemeClr val="bg1"/>
                </a:solidFill>
                <a:effectLst>
                  <a:outerShdw blurRad="38100" dist="38100" dir="2700000" algn="tl">
                    <a:srgbClr val="000000">
                      <a:alpha val="43137"/>
                    </a:srgbClr>
                  </a:outerShdw>
                </a:effectLst>
              </a:rPr>
              <a:t> </a:t>
            </a:r>
            <a:r>
              <a:rPr lang="en-US" b="1" i="1" dirty="0">
                <a:solidFill>
                  <a:schemeClr val="bg1"/>
                </a:solidFill>
                <a:effectLst>
                  <a:outerShdw blurRad="38100" dist="38100" dir="2700000" algn="tl">
                    <a:srgbClr val="000000">
                      <a:alpha val="43137"/>
                    </a:srgbClr>
                  </a:outerShdw>
                </a:effectLst>
              </a:rPr>
              <a:t>yet</a:t>
            </a:r>
            <a:r>
              <a:rPr lang="en-US" b="1" dirty="0">
                <a:solidFill>
                  <a:schemeClr val="bg1"/>
                </a:solidFill>
                <a:effectLst>
                  <a:outerShdw blurRad="38100" dist="38100" dir="2700000" algn="tl">
                    <a:srgbClr val="000000">
                      <a:alpha val="43137"/>
                    </a:srgbClr>
                  </a:outerShdw>
                </a:effectLst>
              </a:rPr>
              <a:t> without sin. </a:t>
            </a:r>
          </a:p>
          <a:p>
            <a:pPr marL="0" indent="0">
              <a:buNone/>
            </a:pPr>
            <a:r>
              <a:rPr lang="en-US" b="1" dirty="0">
                <a:solidFill>
                  <a:schemeClr val="bg1"/>
                </a:solidFill>
                <a:effectLst>
                  <a:outerShdw blurRad="38100" dist="38100" dir="2700000" algn="tl">
                    <a:srgbClr val="000000">
                      <a:alpha val="43137"/>
                    </a:srgbClr>
                  </a:outerShdw>
                </a:effectLst>
              </a:rPr>
              <a:t>. </a:t>
            </a:r>
            <a:r>
              <a:rPr lang="en-US" b="1" i="1" dirty="0">
                <a:solidFill>
                  <a:srgbClr val="FFFF00"/>
                </a:solidFill>
              </a:rPr>
              <a:t>Don’t think for a minute that He won't understand! He does! </a:t>
            </a:r>
          </a:p>
          <a:p>
            <a:pPr marL="0" indent="0">
              <a:buNone/>
            </a:pPr>
            <a:r>
              <a:rPr lang="en-US" b="1" i="1" dirty="0">
                <a:solidFill>
                  <a:srgbClr val="FFFF00"/>
                </a:solidFill>
              </a:rPr>
              <a:t>He knows what you need more than you know it yourself!</a:t>
            </a:r>
          </a:p>
        </p:txBody>
      </p:sp>
    </p:spTree>
    <p:extLst>
      <p:ext uri="{BB962C8B-B14F-4D97-AF65-F5344CB8AC3E}">
        <p14:creationId xmlns:p14="http://schemas.microsoft.com/office/powerpoint/2010/main" val="2733267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a:xfrm>
            <a:off x="838200" y="365125"/>
            <a:ext cx="10515600" cy="1143635"/>
          </a:xfrm>
        </p:spPr>
        <p:txBody>
          <a:bodyPr>
            <a:normAutofit fontScale="90000"/>
          </a:bodyPr>
          <a:lstStyle/>
          <a:p>
            <a:pPr algn="ctr"/>
            <a:r>
              <a:rPr lang="en-US" b="1" dirty="0">
                <a:solidFill>
                  <a:schemeClr val="bg1"/>
                </a:solidFill>
                <a:effectLst>
                  <a:outerShdw blurRad="38100" dist="38100" dir="2700000" algn="tl">
                    <a:srgbClr val="000000">
                      <a:alpha val="43137"/>
                    </a:srgbClr>
                  </a:outerShdw>
                </a:effectLst>
              </a:rPr>
              <a:t>B. There Is One Who Can Do Something About Your Situation </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xfrm>
            <a:off x="838200" y="1508760"/>
            <a:ext cx="10854690" cy="4663440"/>
          </a:xfrm>
          <a:solidFill>
            <a:schemeClr val="tx1">
              <a:alpha val="66000"/>
            </a:schemeClr>
          </a:solidFill>
        </p:spPr>
        <p:txBody>
          <a:bodyPr>
            <a:normAutofit fontScale="85000" lnSpcReduction="20000"/>
          </a:bodyPr>
          <a:lstStyle/>
          <a:p>
            <a:r>
              <a:rPr lang="en-US" b="1" dirty="0">
                <a:solidFill>
                  <a:schemeClr val="bg1"/>
                </a:solidFill>
                <a:effectLst>
                  <a:outerShdw blurRad="38100" dist="38100" dir="2700000" algn="tl">
                    <a:srgbClr val="000000">
                      <a:alpha val="43137"/>
                    </a:srgbClr>
                  </a:outerShdw>
                </a:effectLst>
              </a:rPr>
              <a:t>Not only does He know what we face, He can change what we face and how we face it! (Ill. His power is beyond imagination </a:t>
            </a:r>
            <a:r>
              <a:rPr lang="en-US" dirty="0">
                <a:solidFill>
                  <a:schemeClr val="bg1"/>
                </a:solidFill>
              </a:rPr>
              <a:t>– </a:t>
            </a:r>
          </a:p>
          <a:p>
            <a:r>
              <a:rPr lang="en-US" b="1" dirty="0">
                <a:solidFill>
                  <a:srgbClr val="FFFF00"/>
                </a:solidFill>
              </a:rPr>
              <a:t>Eph. 3:20;</a:t>
            </a:r>
            <a:r>
              <a:rPr lang="en-US" b="1" dirty="0"/>
              <a:t> </a:t>
            </a:r>
            <a:r>
              <a:rPr lang="en-US" b="1" baseline="30000" dirty="0">
                <a:solidFill>
                  <a:schemeClr val="bg1"/>
                </a:solidFill>
              </a:rPr>
              <a:t>20 </a:t>
            </a:r>
            <a:r>
              <a:rPr lang="en-US" b="1" dirty="0">
                <a:solidFill>
                  <a:schemeClr val="bg1"/>
                </a:solidFill>
              </a:rPr>
              <a:t>Now to Him who is able to do exceedingly abundantly above all that we ask or think, according to the power that works in us, </a:t>
            </a:r>
          </a:p>
          <a:p>
            <a:r>
              <a:rPr lang="en-US" b="1" dirty="0">
                <a:solidFill>
                  <a:srgbClr val="FFFF00"/>
                </a:solidFill>
              </a:rPr>
              <a:t>Job 42:2; </a:t>
            </a:r>
            <a:r>
              <a:rPr lang="en-US" b="1" dirty="0">
                <a:solidFill>
                  <a:schemeClr val="bg1"/>
                </a:solidFill>
              </a:rPr>
              <a:t>2 “I know that You can do everything, And that no purpose of Yours can be withheld from You.</a:t>
            </a:r>
          </a:p>
          <a:p>
            <a:r>
              <a:rPr lang="en-US" b="1" dirty="0">
                <a:solidFill>
                  <a:srgbClr val="FFFF00"/>
                </a:solidFill>
              </a:rPr>
              <a:t>Luke 1:38</a:t>
            </a:r>
            <a:r>
              <a:rPr lang="en-US" b="1" dirty="0">
                <a:solidFill>
                  <a:schemeClr val="bg1"/>
                </a:solidFill>
              </a:rPr>
              <a:t>.</a:t>
            </a:r>
            <a:r>
              <a:rPr lang="en-US" b="1" baseline="30000" dirty="0">
                <a:solidFill>
                  <a:schemeClr val="bg1"/>
                </a:solidFill>
              </a:rPr>
              <a:t> 38 </a:t>
            </a:r>
            <a:r>
              <a:rPr lang="en-US" b="1" dirty="0">
                <a:solidFill>
                  <a:schemeClr val="bg1"/>
                </a:solidFill>
              </a:rPr>
              <a:t>Then Mary said, “Behold the maidservant of the Lord! Let it be to me according to your word.” And the angel departed from her.) </a:t>
            </a:r>
          </a:p>
          <a:p>
            <a:r>
              <a:rPr lang="en-US" b="1" dirty="0">
                <a:solidFill>
                  <a:schemeClr val="bg1"/>
                </a:solidFill>
              </a:rPr>
              <a:t>(Ill. Isa. 40:12 - If He can place the stars in heaven with a spreading of the fingers, then your problems and mine pose no problem at all to Him! </a:t>
            </a:r>
          </a:p>
          <a:p>
            <a:r>
              <a:rPr lang="en-US" b="1" dirty="0">
                <a:solidFill>
                  <a:schemeClr val="bg1"/>
                </a:solidFill>
              </a:rPr>
              <a:t>If He can.... for..., then He can.. For you!)</a:t>
            </a:r>
          </a:p>
        </p:txBody>
      </p:sp>
    </p:spTree>
    <p:extLst>
      <p:ext uri="{BB962C8B-B14F-4D97-AF65-F5344CB8AC3E}">
        <p14:creationId xmlns:p14="http://schemas.microsoft.com/office/powerpoint/2010/main" val="3628054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normAutofit/>
          </a:bodyPr>
          <a:lstStyle/>
          <a:p>
            <a:pPr algn="ctr"/>
            <a:r>
              <a:rPr lang="en-US" b="1" dirty="0">
                <a:solidFill>
                  <a:schemeClr val="bg1"/>
                </a:solidFill>
                <a:effectLst>
                  <a:outerShdw blurRad="38100" dist="38100" dir="2700000" algn="tl">
                    <a:srgbClr val="000000">
                      <a:alpha val="43137"/>
                    </a:srgbClr>
                  </a:outerShdw>
                </a:effectLst>
              </a:rPr>
              <a:t>I </a:t>
            </a:r>
            <a:r>
              <a:rPr lang="en-US" b="1" dirty="0" err="1">
                <a:solidFill>
                  <a:schemeClr val="bg1"/>
                </a:solidFill>
                <a:effectLst>
                  <a:outerShdw blurRad="38100" dist="38100" dir="2700000" algn="tl">
                    <a:srgbClr val="000000">
                      <a:alpha val="43137"/>
                    </a:srgbClr>
                  </a:outerShdw>
                </a:effectLst>
              </a:rPr>
              <a:t>I</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I</a:t>
            </a:r>
            <a:r>
              <a:rPr lang="en-US" b="1" dirty="0">
                <a:solidFill>
                  <a:schemeClr val="bg1"/>
                </a:solidFill>
                <a:effectLst>
                  <a:outerShdw blurRad="38100" dist="38100" dir="2700000" algn="tl">
                    <a:srgbClr val="000000">
                      <a:alpha val="43137"/>
                    </a:srgbClr>
                  </a:outerShdw>
                </a:effectLst>
              </a:rPr>
              <a:t> . TRUST YOUR BURDENS TO THE RIGHT PROVISIONS</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solidFill>
            <a:schemeClr val="tx1">
              <a:alpha val="66000"/>
            </a:schemeClr>
          </a:solidFill>
        </p:spPr>
        <p:txBody>
          <a:bodyPr/>
          <a:lstStyle/>
          <a:p>
            <a:r>
              <a:rPr lang="en-US" b="1" dirty="0">
                <a:solidFill>
                  <a:schemeClr val="bg1"/>
                </a:solidFill>
              </a:rPr>
              <a:t>A. Sometimes He Will Remove Your Burden – </a:t>
            </a:r>
          </a:p>
          <a:p>
            <a:r>
              <a:rPr lang="en-US" b="1" dirty="0">
                <a:solidFill>
                  <a:schemeClr val="bg1"/>
                </a:solidFill>
              </a:rPr>
              <a:t>There are times when the Lord changes your situation in an instant, removing your burden. </a:t>
            </a:r>
            <a:r>
              <a:rPr lang="en-US" b="1" dirty="0">
                <a:solidFill>
                  <a:srgbClr val="FFFF00"/>
                </a:solidFill>
              </a:rPr>
              <a:t>(Ill. The Widow of</a:t>
            </a:r>
          </a:p>
          <a:p>
            <a:r>
              <a:rPr lang="en-US" b="1" dirty="0">
                <a:solidFill>
                  <a:srgbClr val="FFFF00"/>
                </a:solidFill>
              </a:rPr>
              <a:t>Zarepath - 1 Kings 18</a:t>
            </a:r>
            <a:r>
              <a:rPr lang="en-US" b="1" dirty="0">
                <a:solidFill>
                  <a:schemeClr val="bg1"/>
                </a:solidFill>
              </a:rPr>
              <a:t>!)</a:t>
            </a:r>
          </a:p>
        </p:txBody>
      </p:sp>
    </p:spTree>
    <p:extLst>
      <p:ext uri="{BB962C8B-B14F-4D97-AF65-F5344CB8AC3E}">
        <p14:creationId xmlns:p14="http://schemas.microsoft.com/office/powerpoint/2010/main" val="4103996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lstStyle/>
          <a:p>
            <a:pPr algn="ctr"/>
            <a:r>
              <a:rPr lang="en-US" dirty="0">
                <a:solidFill>
                  <a:schemeClr val="bg1"/>
                </a:solidFill>
                <a:effectLst>
                  <a:outerShdw blurRad="38100" dist="38100" dir="2700000" algn="tl">
                    <a:srgbClr val="000000">
                      <a:alpha val="43137"/>
                    </a:srgbClr>
                  </a:outerShdw>
                </a:effectLst>
              </a:rPr>
              <a:t>B. Sometimes He Will Relieve </a:t>
            </a:r>
            <a:br>
              <a:rPr lang="en-US" dirty="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Your Burden - </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solidFill>
            <a:schemeClr val="tx1">
              <a:alpha val="66000"/>
            </a:schemeClr>
          </a:solidFill>
        </p:spPr>
        <p:txBody>
          <a:bodyPr/>
          <a:lstStyle/>
          <a:p>
            <a:r>
              <a:rPr lang="en-US" b="1" dirty="0">
                <a:solidFill>
                  <a:schemeClr val="bg1"/>
                </a:solidFill>
              </a:rPr>
              <a:t>- There are times when the Lord will leave the burden on</a:t>
            </a:r>
          </a:p>
          <a:p>
            <a:r>
              <a:rPr lang="en-US" b="1" dirty="0">
                <a:solidFill>
                  <a:schemeClr val="bg1"/>
                </a:solidFill>
              </a:rPr>
              <a:t>your shoulders, but He will lighten the burden a little bit. </a:t>
            </a:r>
          </a:p>
          <a:p>
            <a:r>
              <a:rPr lang="en-US" b="1" dirty="0">
                <a:solidFill>
                  <a:schemeClr val="bg1"/>
                </a:solidFill>
              </a:rPr>
              <a:t>He did this for Ruth when He allowed her path to cross that of Boaz</a:t>
            </a:r>
            <a:r>
              <a:rPr lang="en-US" b="1" dirty="0">
                <a:solidFill>
                  <a:srgbClr val="FFFF00"/>
                </a:solidFill>
              </a:rPr>
              <a:t>, Ruth 2-3</a:t>
            </a:r>
            <a:r>
              <a:rPr lang="en-US" b="1" dirty="0">
                <a:solidFill>
                  <a:schemeClr val="bg1"/>
                </a:solidFill>
              </a:rPr>
              <a:t>!</a:t>
            </a:r>
          </a:p>
        </p:txBody>
      </p:sp>
    </p:spTree>
    <p:extLst>
      <p:ext uri="{BB962C8B-B14F-4D97-AF65-F5344CB8AC3E}">
        <p14:creationId xmlns:p14="http://schemas.microsoft.com/office/powerpoint/2010/main" val="398259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Our Text: Matthew 11:28</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p:txBody>
          <a:bodyPr>
            <a:normAutofit/>
          </a:bodyPr>
          <a:lstStyle/>
          <a:p>
            <a:r>
              <a:rPr lang="en-US" sz="4000" b="1" dirty="0">
                <a:solidFill>
                  <a:schemeClr val="bg1"/>
                </a:solidFill>
                <a:effectLst>
                  <a:outerShdw blurRad="38100" dist="38100" dir="2700000" algn="tl">
                    <a:srgbClr val="000000">
                      <a:alpha val="43137"/>
                    </a:srgbClr>
                  </a:outerShdw>
                </a:effectLst>
              </a:rPr>
              <a:t> 28 Come to Me, all you who labor and are heavy laden, and I will give you rest. </a:t>
            </a:r>
          </a:p>
        </p:txBody>
      </p:sp>
    </p:spTree>
    <p:extLst>
      <p:ext uri="{BB962C8B-B14F-4D97-AF65-F5344CB8AC3E}">
        <p14:creationId xmlns:p14="http://schemas.microsoft.com/office/powerpoint/2010/main" val="310912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normAutofit fontScale="90000"/>
          </a:bodyPr>
          <a:lstStyle/>
          <a:p>
            <a:pPr algn="ctr"/>
            <a:r>
              <a:rPr lang="en-US" b="1" dirty="0">
                <a:solidFill>
                  <a:schemeClr val="bg1"/>
                </a:solidFill>
                <a:effectLst>
                  <a:outerShdw blurRad="38100" dist="38100" dir="2700000" algn="tl">
                    <a:srgbClr val="000000">
                      <a:alpha val="43137"/>
                    </a:srgbClr>
                  </a:outerShdw>
                </a:effectLst>
              </a:rPr>
              <a:t>C. Sometimes He Will Rest You In </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Your Burden -</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solidFill>
            <a:schemeClr val="tx1">
              <a:alpha val="66000"/>
            </a:schemeClr>
          </a:solidFill>
        </p:spPr>
        <p:txBody>
          <a:bodyPr/>
          <a:lstStyle/>
          <a:p>
            <a:r>
              <a:rPr lang="en-US" b="1" dirty="0">
                <a:solidFill>
                  <a:srgbClr val="FFFF00"/>
                </a:solidFill>
              </a:rPr>
              <a:t>This is the most common aid we receive from Him.</a:t>
            </a:r>
          </a:p>
          <a:p>
            <a:r>
              <a:rPr lang="en-US" b="1" dirty="0">
                <a:solidFill>
                  <a:schemeClr val="bg1"/>
                </a:solidFill>
                <a:effectLst>
                  <a:outerShdw blurRad="38100" dist="38100" dir="2700000" algn="tl">
                    <a:srgbClr val="000000">
                      <a:alpha val="43137"/>
                    </a:srgbClr>
                  </a:outerShdw>
                </a:effectLst>
              </a:rPr>
              <a:t>He gives us grace to carry the load we have been</a:t>
            </a:r>
          </a:p>
          <a:p>
            <a:r>
              <a:rPr lang="en-US" b="1" dirty="0">
                <a:solidFill>
                  <a:schemeClr val="bg1"/>
                </a:solidFill>
                <a:effectLst>
                  <a:outerShdw blurRad="38100" dist="38100" dir="2700000" algn="tl">
                    <a:srgbClr val="000000">
                      <a:alpha val="43137"/>
                    </a:srgbClr>
                  </a:outerShdw>
                </a:effectLst>
              </a:rPr>
              <a:t>assigned, 2 Cor. 12:9. </a:t>
            </a:r>
          </a:p>
          <a:p>
            <a:r>
              <a:rPr lang="en-US" b="1" dirty="0">
                <a:solidFill>
                  <a:schemeClr val="bg1"/>
                </a:solidFill>
                <a:effectLst>
                  <a:outerShdw blurRad="38100" dist="38100" dir="2700000" algn="tl">
                    <a:srgbClr val="000000">
                      <a:alpha val="43137"/>
                    </a:srgbClr>
                  </a:outerShdw>
                </a:effectLst>
              </a:rPr>
              <a:t>(Ill. The glory of Him changing us in our situation instead of Him just changing our situation.) </a:t>
            </a:r>
          </a:p>
          <a:p>
            <a:r>
              <a:rPr lang="en-US" b="1" dirty="0">
                <a:solidFill>
                  <a:schemeClr val="bg1"/>
                </a:solidFill>
                <a:effectLst>
                  <a:outerShdw blurRad="38100" dist="38100" dir="2700000" algn="tl">
                    <a:srgbClr val="000000">
                      <a:alpha val="43137"/>
                    </a:srgbClr>
                  </a:outerShdw>
                </a:effectLst>
              </a:rPr>
              <a:t>(Ill. You can rest in His yoke, His house, His Spirit, His Peace.)</a:t>
            </a:r>
          </a:p>
        </p:txBody>
      </p:sp>
    </p:spTree>
    <p:extLst>
      <p:ext uri="{BB962C8B-B14F-4D97-AF65-F5344CB8AC3E}">
        <p14:creationId xmlns:p14="http://schemas.microsoft.com/office/powerpoint/2010/main" val="2245827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Conclusion:</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solidFill>
            <a:schemeClr val="tx1">
              <a:alpha val="66000"/>
            </a:schemeClr>
          </a:solidFill>
        </p:spPr>
        <p:txBody>
          <a:bodyPr>
            <a:normAutofit fontScale="92500"/>
          </a:bodyPr>
          <a:lstStyle/>
          <a:p>
            <a:r>
              <a:rPr lang="en-US" dirty="0">
                <a:solidFill>
                  <a:schemeClr val="bg1"/>
                </a:solidFill>
              </a:rPr>
              <a:t>(Ill. </a:t>
            </a:r>
            <a:r>
              <a:rPr lang="en-US" b="1" dirty="0">
                <a:solidFill>
                  <a:schemeClr val="bg1"/>
                </a:solidFill>
              </a:rPr>
              <a:t>However He decides to handle your situation, you</a:t>
            </a:r>
          </a:p>
          <a:p>
            <a:r>
              <a:rPr lang="en-US" b="1" dirty="0">
                <a:solidFill>
                  <a:schemeClr val="bg1"/>
                </a:solidFill>
              </a:rPr>
              <a:t>can be sure that He will always do that which is right for</a:t>
            </a:r>
          </a:p>
          <a:p>
            <a:r>
              <a:rPr lang="en-US" b="1" dirty="0">
                <a:solidFill>
                  <a:schemeClr val="bg1"/>
                </a:solidFill>
              </a:rPr>
              <a:t>your life, </a:t>
            </a:r>
            <a:r>
              <a:rPr lang="en-US" b="1" dirty="0">
                <a:solidFill>
                  <a:srgbClr val="FFFF00"/>
                </a:solidFill>
              </a:rPr>
              <a:t>Rom. 8:28</a:t>
            </a:r>
            <a:r>
              <a:rPr lang="en-US" dirty="0">
                <a:solidFill>
                  <a:schemeClr val="bg1"/>
                </a:solidFill>
              </a:rPr>
              <a:t>. </a:t>
            </a:r>
            <a:r>
              <a:rPr lang="en-US" b="1" dirty="0">
                <a:solidFill>
                  <a:schemeClr val="bg1"/>
                </a:solidFill>
              </a:rPr>
              <a:t>And, you can rest on His promise</a:t>
            </a:r>
          </a:p>
          <a:p>
            <a:r>
              <a:rPr lang="en-US" b="1" dirty="0">
                <a:solidFill>
                  <a:schemeClr val="bg1"/>
                </a:solidFill>
              </a:rPr>
              <a:t>that He will meet your need</a:t>
            </a:r>
            <a:r>
              <a:rPr lang="en-US" dirty="0">
                <a:solidFill>
                  <a:schemeClr val="bg1"/>
                </a:solidFill>
              </a:rPr>
              <a:t>, </a:t>
            </a:r>
            <a:r>
              <a:rPr lang="en-US" b="1" dirty="0">
                <a:solidFill>
                  <a:srgbClr val="FFFF00"/>
                </a:solidFill>
              </a:rPr>
              <a:t>Phil. 4:19!</a:t>
            </a:r>
            <a:r>
              <a:rPr lang="en-US" dirty="0">
                <a:solidFill>
                  <a:schemeClr val="bg1"/>
                </a:solidFill>
              </a:rPr>
              <a:t> </a:t>
            </a:r>
          </a:p>
          <a:p>
            <a:r>
              <a:rPr lang="en-US" b="1" dirty="0">
                <a:solidFill>
                  <a:schemeClr val="bg1"/>
                </a:solidFill>
              </a:rPr>
              <a:t>Ill He is still Jehovah-Jireh </a:t>
            </a:r>
            <a:r>
              <a:rPr lang="en-US" dirty="0">
                <a:solidFill>
                  <a:schemeClr val="bg1"/>
                </a:solidFill>
              </a:rPr>
              <a:t>- </a:t>
            </a:r>
            <a:r>
              <a:rPr lang="en-US" b="1" dirty="0">
                <a:solidFill>
                  <a:srgbClr val="FFFF00"/>
                </a:solidFill>
              </a:rPr>
              <a:t>Gen. 22:14</a:t>
            </a:r>
            <a:r>
              <a:rPr lang="en-US" dirty="0">
                <a:solidFill>
                  <a:schemeClr val="bg1"/>
                </a:solidFill>
              </a:rPr>
              <a:t>.)</a:t>
            </a:r>
          </a:p>
          <a:p>
            <a:r>
              <a:rPr lang="en-US" b="1" dirty="0">
                <a:solidFill>
                  <a:srgbClr val="FFFF00"/>
                </a:solidFill>
              </a:rPr>
              <a:t>Conclusion</a:t>
            </a:r>
            <a:r>
              <a:rPr lang="en-US" dirty="0">
                <a:solidFill>
                  <a:schemeClr val="bg1"/>
                </a:solidFill>
              </a:rPr>
              <a:t>: </a:t>
            </a:r>
            <a:r>
              <a:rPr lang="en-US" b="1" dirty="0">
                <a:solidFill>
                  <a:schemeClr val="bg1"/>
                </a:solidFill>
              </a:rPr>
              <a:t>What's handling you today? Why don't you just</a:t>
            </a:r>
          </a:p>
          <a:p>
            <a:r>
              <a:rPr lang="en-US" b="1" dirty="0">
                <a:solidFill>
                  <a:schemeClr val="bg1"/>
                </a:solidFill>
              </a:rPr>
              <a:t>bring it to Him? He knows how to handle what's handling</a:t>
            </a:r>
          </a:p>
          <a:p>
            <a:r>
              <a:rPr lang="en-US" b="1" dirty="0">
                <a:solidFill>
                  <a:schemeClr val="bg1"/>
                </a:solidFill>
              </a:rPr>
              <a:t>you!</a:t>
            </a:r>
          </a:p>
        </p:txBody>
      </p:sp>
    </p:spTree>
    <p:extLst>
      <p:ext uri="{BB962C8B-B14F-4D97-AF65-F5344CB8AC3E}">
        <p14:creationId xmlns:p14="http://schemas.microsoft.com/office/powerpoint/2010/main" val="2483015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a:xfrm>
            <a:off x="422910" y="365125"/>
            <a:ext cx="10930890" cy="767079"/>
          </a:xfrm>
        </p:spPr>
        <p:txBody>
          <a:bodyPr/>
          <a:lstStyle/>
          <a:p>
            <a:r>
              <a:rPr lang="en-US" dirty="0">
                <a:solidFill>
                  <a:schemeClr val="bg1"/>
                </a:solidFill>
              </a:rPr>
              <a:t>Introduction:</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xfrm>
            <a:off x="422910" y="1132205"/>
            <a:ext cx="11304270" cy="3519806"/>
          </a:xfrm>
          <a:solidFill>
            <a:schemeClr val="tx1">
              <a:alpha val="58000"/>
            </a:schemeClr>
          </a:solidFill>
        </p:spPr>
        <p:txBody>
          <a:bodyPr>
            <a:normAutofit/>
          </a:bodyPr>
          <a:lstStyle/>
          <a:p>
            <a:pPr marL="0" indent="0">
              <a:buNone/>
            </a:pPr>
            <a:r>
              <a:rPr lang="en-US" sz="3200" b="1" dirty="0">
                <a:solidFill>
                  <a:schemeClr val="bg1"/>
                </a:solidFill>
              </a:rPr>
              <a:t>Sometimes God </a:t>
            </a:r>
            <a:r>
              <a:rPr lang="en-US" sz="3200" b="1" i="1" dirty="0">
                <a:solidFill>
                  <a:schemeClr val="bg1"/>
                </a:solidFill>
              </a:rPr>
              <a:t>will allow things to enter our lives that nearly devastate us. </a:t>
            </a:r>
          </a:p>
          <a:p>
            <a:r>
              <a:rPr lang="en-US" sz="3200" b="1" i="1" dirty="0">
                <a:solidFill>
                  <a:schemeClr val="bg1"/>
                </a:solidFill>
              </a:rPr>
              <a:t>But, He allows it so as to grow us Spiritually and to teach us more about Him.</a:t>
            </a:r>
          </a:p>
        </p:txBody>
      </p:sp>
    </p:spTree>
    <p:extLst>
      <p:ext uri="{BB962C8B-B14F-4D97-AF65-F5344CB8AC3E}">
        <p14:creationId xmlns:p14="http://schemas.microsoft.com/office/powerpoint/2010/main" val="267366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lstStyle/>
          <a:p>
            <a:r>
              <a:rPr lang="en-US" dirty="0">
                <a:solidFill>
                  <a:schemeClr val="bg1"/>
                </a:solidFill>
              </a:rPr>
              <a:t>Introduction:</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xfrm>
            <a:off x="838200" y="1690688"/>
            <a:ext cx="10515600" cy="4802186"/>
          </a:xfrm>
          <a:solidFill>
            <a:schemeClr val="tx1">
              <a:alpha val="56000"/>
            </a:schemeClr>
          </a:solidFill>
        </p:spPr>
        <p:txBody>
          <a:bodyPr>
            <a:normAutofit/>
          </a:bodyPr>
          <a:lstStyle/>
          <a:p>
            <a:r>
              <a:rPr lang="en-US" sz="3200" b="1" i="1" dirty="0">
                <a:solidFill>
                  <a:schemeClr val="bg1"/>
                </a:solidFill>
              </a:rPr>
              <a:t>Now, we all know that trouble and trials are part and parcel of the human life. </a:t>
            </a:r>
          </a:p>
          <a:p>
            <a:r>
              <a:rPr lang="en-US" sz="3200" b="1" i="1" dirty="0">
                <a:solidFill>
                  <a:srgbClr val="FFFF00"/>
                </a:solidFill>
                <a:effectLst>
                  <a:outerShdw blurRad="38100" dist="38100" dir="2700000" algn="tl">
                    <a:srgbClr val="000000">
                      <a:alpha val="43137"/>
                    </a:srgbClr>
                  </a:outerShdw>
                </a:effectLst>
              </a:rPr>
              <a:t>Job Speaks of Life’s Woes</a:t>
            </a:r>
            <a:endParaRPr lang="en-US" sz="3200" b="1" i="1" dirty="0">
              <a:solidFill>
                <a:srgbClr val="FFFF00"/>
              </a:solidFill>
            </a:endParaRPr>
          </a:p>
          <a:p>
            <a:r>
              <a:rPr lang="en-US" b="1" dirty="0">
                <a:solidFill>
                  <a:schemeClr val="bg1"/>
                </a:solidFill>
              </a:rPr>
              <a:t>Job 14:1; </a:t>
            </a:r>
            <a:r>
              <a:rPr lang="en-US" b="1" dirty="0">
                <a:solidFill>
                  <a:schemeClr val="bg1"/>
                </a:solidFill>
                <a:effectLst>
                  <a:outerShdw blurRad="38100" dist="38100" dir="2700000" algn="tl">
                    <a:srgbClr val="000000">
                      <a:alpha val="43137"/>
                    </a:srgbClr>
                  </a:outerShdw>
                </a:effectLst>
              </a:rPr>
              <a:t>New King James Version</a:t>
            </a:r>
          </a:p>
          <a:p>
            <a:r>
              <a:rPr lang="en-US" b="1" dirty="0">
                <a:solidFill>
                  <a:schemeClr val="bg1"/>
                </a:solidFill>
                <a:effectLst>
                  <a:outerShdw blurRad="38100" dist="38100" dir="2700000" algn="tl">
                    <a:srgbClr val="000000">
                      <a:alpha val="43137"/>
                    </a:srgbClr>
                  </a:outerShdw>
                </a:effectLst>
              </a:rPr>
              <a:t>“Man </a:t>
            </a:r>
            <a:r>
              <a:rPr lang="en-US" b="1" i="1" dirty="0">
                <a:solidFill>
                  <a:schemeClr val="bg1"/>
                </a:solidFill>
                <a:effectLst>
                  <a:outerShdw blurRad="38100" dist="38100" dir="2700000" algn="tl">
                    <a:srgbClr val="000000">
                      <a:alpha val="43137"/>
                    </a:srgbClr>
                  </a:outerShdw>
                </a:effectLst>
              </a:rPr>
              <a:t>who is</a:t>
            </a:r>
            <a:r>
              <a:rPr lang="en-US" b="1" dirty="0">
                <a:solidFill>
                  <a:schemeClr val="bg1"/>
                </a:solidFill>
                <a:effectLst>
                  <a:outerShdw blurRad="38100" dist="38100" dir="2700000" algn="tl">
                    <a:srgbClr val="000000">
                      <a:alpha val="43137"/>
                    </a:srgbClr>
                  </a:outerShdw>
                </a:effectLst>
              </a:rPr>
              <a:t> born of woman </a:t>
            </a:r>
            <a:r>
              <a:rPr lang="en-US" b="1" u="sng" dirty="0">
                <a:solidFill>
                  <a:schemeClr val="bg1"/>
                </a:solidFill>
                <a:effectLst>
                  <a:outerShdw blurRad="38100" dist="38100" dir="2700000" algn="tl">
                    <a:srgbClr val="000000">
                      <a:alpha val="43137"/>
                    </a:srgbClr>
                  </a:outerShdw>
                </a:effectLst>
              </a:rPr>
              <a:t>Is of few days </a:t>
            </a:r>
            <a:r>
              <a:rPr lang="en-US" b="1" dirty="0">
                <a:solidFill>
                  <a:schemeClr val="bg1"/>
                </a:solidFill>
                <a:effectLst>
                  <a:outerShdw blurRad="38100" dist="38100" dir="2700000" algn="tl">
                    <a:srgbClr val="000000">
                      <a:alpha val="43137"/>
                    </a:srgbClr>
                  </a:outerShdw>
                </a:effectLst>
              </a:rPr>
              <a:t>and </a:t>
            </a:r>
            <a:r>
              <a:rPr lang="en-US" b="1" u="sng" dirty="0">
                <a:solidFill>
                  <a:schemeClr val="bg1"/>
                </a:solidFill>
                <a:effectLst>
                  <a:outerShdw blurRad="38100" dist="38100" dir="2700000" algn="tl">
                    <a:srgbClr val="000000">
                      <a:alpha val="43137"/>
                    </a:srgbClr>
                  </a:outerShdw>
                </a:effectLst>
              </a:rPr>
              <a:t>full of trouble</a:t>
            </a:r>
            <a:r>
              <a:rPr lang="en-US" dirty="0">
                <a:solidFill>
                  <a:schemeClr val="bg1"/>
                </a:solidFill>
                <a:effectLst>
                  <a:outerShdw blurRad="38100" dist="38100" dir="2700000" algn="tl">
                    <a:srgbClr val="000000">
                      <a:alpha val="43137"/>
                    </a:srgbClr>
                  </a:outerShdw>
                </a:effectLst>
              </a:rPr>
              <a:t>.</a:t>
            </a:r>
          </a:p>
          <a:p>
            <a:endParaRPr lang="en-US" b="1" dirty="0">
              <a:solidFill>
                <a:schemeClr val="bg1"/>
              </a:solidFill>
            </a:endParaRPr>
          </a:p>
          <a:p>
            <a:r>
              <a:rPr lang="en-US" b="1" dirty="0">
                <a:solidFill>
                  <a:schemeClr val="bg1"/>
                </a:solidFill>
              </a:rPr>
              <a:t>Job 5:7. </a:t>
            </a:r>
            <a:r>
              <a:rPr lang="en-US" b="1" baseline="30000" dirty="0">
                <a:solidFill>
                  <a:schemeClr val="bg1"/>
                </a:solidFill>
              </a:rPr>
              <a:t>7 </a:t>
            </a:r>
            <a:r>
              <a:rPr lang="en-US" b="1" dirty="0">
                <a:solidFill>
                  <a:schemeClr val="bg1"/>
                </a:solidFill>
              </a:rPr>
              <a:t>Yet man is </a:t>
            </a:r>
            <a:r>
              <a:rPr lang="en-US" b="1" u="sng" dirty="0">
                <a:solidFill>
                  <a:schemeClr val="bg1"/>
                </a:solidFill>
              </a:rPr>
              <a:t>born to trouble</a:t>
            </a:r>
            <a:r>
              <a:rPr lang="en-US" b="1" dirty="0">
                <a:solidFill>
                  <a:schemeClr val="bg1"/>
                </a:solidFill>
              </a:rPr>
              <a:t>, As the sparks fly upward</a:t>
            </a:r>
            <a:r>
              <a:rPr lang="en-US" dirty="0">
                <a:solidFill>
                  <a:schemeClr val="bg1"/>
                </a:solidFill>
              </a:rPr>
              <a:t>.</a:t>
            </a:r>
          </a:p>
          <a:p>
            <a:endParaRPr lang="en-US" b="1"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52045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lstStyle/>
          <a:p>
            <a:r>
              <a:rPr lang="en-US" dirty="0">
                <a:solidFill>
                  <a:schemeClr val="bg1"/>
                </a:solidFill>
              </a:rPr>
              <a:t>Introduction:</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xfrm>
            <a:off x="838200" y="1485901"/>
            <a:ext cx="10515600" cy="5006974"/>
          </a:xfrm>
          <a:solidFill>
            <a:schemeClr val="tx1">
              <a:alpha val="62000"/>
            </a:schemeClr>
          </a:solidFill>
        </p:spPr>
        <p:txBody>
          <a:bodyPr>
            <a:normAutofit fontScale="92500" lnSpcReduction="10000"/>
          </a:bodyPr>
          <a:lstStyle/>
          <a:p>
            <a:r>
              <a:rPr lang="en-US" b="1" i="1" dirty="0">
                <a:solidFill>
                  <a:srgbClr val="FFFF00"/>
                </a:solidFill>
              </a:rPr>
              <a:t>And so did Jesus, John 16:33. </a:t>
            </a:r>
          </a:p>
          <a:p>
            <a:r>
              <a:rPr lang="en-US" b="1" baseline="30000" dirty="0">
                <a:solidFill>
                  <a:schemeClr val="bg1"/>
                </a:solidFill>
              </a:rPr>
              <a:t>33 </a:t>
            </a:r>
            <a:r>
              <a:rPr lang="en-US" b="1" dirty="0">
                <a:solidFill>
                  <a:schemeClr val="bg1"/>
                </a:solidFill>
              </a:rPr>
              <a:t>These things I have spoken to you, that in Me you may have peace. In the world you will have tribulation; but be of good cheer, I have overcome the world.”</a:t>
            </a:r>
          </a:p>
          <a:p>
            <a:pPr marL="0" indent="0">
              <a:buNone/>
            </a:pPr>
            <a:endParaRPr lang="en-US" b="1" dirty="0">
              <a:solidFill>
                <a:schemeClr val="bg1"/>
              </a:solidFill>
            </a:endParaRPr>
          </a:p>
          <a:p>
            <a:r>
              <a:rPr lang="en-US" b="1" dirty="0">
                <a:solidFill>
                  <a:schemeClr val="bg1"/>
                </a:solidFill>
              </a:rPr>
              <a:t>Burdens, troubles, trials and difficulties are going to come our way! That is a given. </a:t>
            </a:r>
          </a:p>
          <a:p>
            <a:r>
              <a:rPr lang="en-US" b="1" dirty="0">
                <a:solidFill>
                  <a:srgbClr val="FFFF00"/>
                </a:solidFill>
              </a:rPr>
              <a:t>Felix Neff said</a:t>
            </a:r>
            <a:r>
              <a:rPr lang="en-US" b="1" dirty="0">
                <a:solidFill>
                  <a:schemeClr val="bg1"/>
                </a:solidFill>
              </a:rPr>
              <a:t>, "A Christian without affliction is like a soldier only on parade." </a:t>
            </a:r>
          </a:p>
          <a:p>
            <a:r>
              <a:rPr lang="en-US" b="1" dirty="0">
                <a:solidFill>
                  <a:schemeClr val="bg1"/>
                </a:solidFill>
              </a:rPr>
              <a:t>However, what is not a given is what you and I will do about the trials and troubles that come our way.</a:t>
            </a:r>
          </a:p>
          <a:p>
            <a:endParaRPr lang="en-US" dirty="0">
              <a:solidFill>
                <a:schemeClr val="bg1"/>
              </a:solidFill>
            </a:endParaRPr>
          </a:p>
        </p:txBody>
      </p:sp>
    </p:spTree>
    <p:extLst>
      <p:ext uri="{BB962C8B-B14F-4D97-AF65-F5344CB8AC3E}">
        <p14:creationId xmlns:p14="http://schemas.microsoft.com/office/powerpoint/2010/main" val="411912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lstStyle/>
          <a:p>
            <a:r>
              <a:rPr lang="en-US" dirty="0">
                <a:solidFill>
                  <a:schemeClr val="bg1"/>
                </a:solidFill>
              </a:rPr>
              <a:t>Jesus Said, </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solidFill>
            <a:schemeClr val="tx1">
              <a:alpha val="66000"/>
            </a:schemeClr>
          </a:solidFill>
        </p:spPr>
        <p:txBody>
          <a:bodyPr>
            <a:normAutofit fontScale="92500" lnSpcReduction="20000"/>
          </a:bodyPr>
          <a:lstStyle/>
          <a:p>
            <a:r>
              <a:rPr lang="en-US" b="1" i="1" dirty="0">
                <a:solidFill>
                  <a:srgbClr val="FFFF00"/>
                </a:solidFill>
              </a:rPr>
              <a:t>John 16:33. </a:t>
            </a:r>
          </a:p>
          <a:p>
            <a:r>
              <a:rPr lang="en-US" b="1" baseline="30000" dirty="0">
                <a:solidFill>
                  <a:schemeClr val="bg1"/>
                </a:solidFill>
              </a:rPr>
              <a:t>33 </a:t>
            </a:r>
            <a:r>
              <a:rPr lang="en-US" b="1" dirty="0">
                <a:solidFill>
                  <a:schemeClr val="bg1"/>
                </a:solidFill>
              </a:rPr>
              <a:t>These things I have spoken to you, that in Me you may have peace. In the world you will have tribulation; but be of good cheer, I have overcome the world.”</a:t>
            </a:r>
          </a:p>
          <a:p>
            <a:pPr marL="0" indent="0">
              <a:buNone/>
            </a:pPr>
            <a:endParaRPr lang="en-US" b="1" dirty="0">
              <a:solidFill>
                <a:schemeClr val="bg1"/>
              </a:solidFill>
            </a:endParaRPr>
          </a:p>
          <a:p>
            <a:r>
              <a:rPr lang="en-US" b="1" dirty="0">
                <a:solidFill>
                  <a:srgbClr val="FFFF00"/>
                </a:solidFill>
              </a:rPr>
              <a:t>In this little, simple, short verse, Jesus gives us clear teaching on what to do with our burdens</a:t>
            </a:r>
            <a:r>
              <a:rPr lang="en-US" dirty="0">
                <a:solidFill>
                  <a:schemeClr val="bg1"/>
                </a:solidFill>
              </a:rPr>
              <a:t>. He teaches us How To Handle What's Handling You . </a:t>
            </a:r>
          </a:p>
          <a:p>
            <a:endParaRPr lang="en-US" dirty="0">
              <a:solidFill>
                <a:schemeClr val="bg1"/>
              </a:solidFill>
            </a:endParaRPr>
          </a:p>
          <a:p>
            <a:r>
              <a:rPr lang="en-US" b="1" dirty="0">
                <a:solidFill>
                  <a:schemeClr val="bg1"/>
                </a:solidFill>
              </a:rPr>
              <a:t>Think on that thought: How To Handle What's Handling You.</a:t>
            </a:r>
          </a:p>
        </p:txBody>
      </p:sp>
    </p:spTree>
    <p:extLst>
      <p:ext uri="{BB962C8B-B14F-4D97-AF65-F5344CB8AC3E}">
        <p14:creationId xmlns:p14="http://schemas.microsoft.com/office/powerpoint/2010/main" val="190541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lstStyle/>
          <a:p>
            <a:pPr algn="ctr"/>
            <a:r>
              <a:rPr lang="en-US" dirty="0">
                <a:solidFill>
                  <a:schemeClr val="bg1"/>
                </a:solidFill>
                <a:effectLst>
                  <a:outerShdw blurRad="38100" dist="38100" dir="2700000" algn="tl">
                    <a:srgbClr val="000000">
                      <a:alpha val="43137"/>
                    </a:srgbClr>
                  </a:outerShdw>
                </a:effectLst>
              </a:rPr>
              <a:t>I. TAKE YOUR BURDENS TO THE RIGHT PLACE</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solidFill>
            <a:schemeClr val="tx1">
              <a:alpha val="66000"/>
            </a:schemeClr>
          </a:solidFill>
        </p:spPr>
        <p:txBody>
          <a:bodyPr>
            <a:normAutofit/>
          </a:bodyPr>
          <a:lstStyle/>
          <a:p>
            <a:r>
              <a:rPr lang="en-US" b="1" dirty="0">
                <a:solidFill>
                  <a:schemeClr val="bg1"/>
                </a:solidFill>
              </a:rPr>
              <a:t>A. Fretting Won't Help You – </a:t>
            </a:r>
          </a:p>
          <a:p>
            <a:r>
              <a:rPr lang="en-US" b="1" dirty="0">
                <a:solidFill>
                  <a:schemeClr val="bg1"/>
                </a:solidFill>
              </a:rPr>
              <a:t>(Ill. Most people Fret over their burdens, but it is the wrong place to take them. After all, we are forbidden from worry by the Word: </a:t>
            </a:r>
            <a:r>
              <a:rPr lang="en-US" b="1" dirty="0">
                <a:solidFill>
                  <a:srgbClr val="FFFF00"/>
                </a:solidFill>
                <a:effectLst>
                  <a:outerShdw blurRad="38100" dist="38100" dir="2700000" algn="tl">
                    <a:srgbClr val="000000">
                      <a:alpha val="43137"/>
                    </a:srgbClr>
                  </a:outerShdw>
                </a:effectLst>
              </a:rPr>
              <a:t>Philippians 4:6 New King James Version</a:t>
            </a:r>
          </a:p>
          <a:p>
            <a:r>
              <a:rPr lang="en-US" b="1" baseline="30000" dirty="0">
                <a:solidFill>
                  <a:srgbClr val="FFFF00"/>
                </a:solidFill>
                <a:effectLst>
                  <a:outerShdw blurRad="38100" dist="38100" dir="2700000" algn="tl">
                    <a:srgbClr val="000000">
                      <a:alpha val="43137"/>
                    </a:srgbClr>
                  </a:outerShdw>
                </a:effectLst>
              </a:rPr>
              <a:t>6 </a:t>
            </a:r>
            <a:r>
              <a:rPr lang="en-US" b="1" u="sng" dirty="0">
                <a:solidFill>
                  <a:srgbClr val="FFFF00"/>
                </a:solidFill>
                <a:effectLst>
                  <a:outerShdw blurRad="38100" dist="38100" dir="2700000" algn="tl">
                    <a:srgbClr val="000000">
                      <a:alpha val="43137"/>
                    </a:srgbClr>
                  </a:outerShdw>
                </a:effectLst>
              </a:rPr>
              <a:t>Be anxious for nothing</a:t>
            </a:r>
            <a:r>
              <a:rPr lang="en-US" b="1" dirty="0">
                <a:solidFill>
                  <a:srgbClr val="FFFF00"/>
                </a:solidFill>
                <a:effectLst>
                  <a:outerShdw blurRad="38100" dist="38100" dir="2700000" algn="tl">
                    <a:srgbClr val="000000">
                      <a:alpha val="43137"/>
                    </a:srgbClr>
                  </a:outerShdw>
                </a:effectLst>
              </a:rPr>
              <a:t>, but </a:t>
            </a:r>
            <a:r>
              <a:rPr lang="en-US" b="1" u="sng" dirty="0">
                <a:solidFill>
                  <a:srgbClr val="FFFF00"/>
                </a:solidFill>
                <a:effectLst>
                  <a:outerShdw blurRad="38100" dist="38100" dir="2700000" algn="tl">
                    <a:srgbClr val="000000">
                      <a:alpha val="43137"/>
                    </a:srgbClr>
                  </a:outerShdw>
                </a:effectLst>
              </a:rPr>
              <a:t>in everything by prayer and supplication, with thanksgiving, let your requests be made known to God</a:t>
            </a:r>
            <a:r>
              <a:rPr lang="en-US" b="1" dirty="0">
                <a:solidFill>
                  <a:srgbClr val="FFFF00"/>
                </a:solidFill>
                <a:effectLst>
                  <a:outerShdw blurRad="38100" dist="38100" dir="2700000" algn="tl">
                    <a:srgbClr val="000000">
                      <a:alpha val="43137"/>
                    </a:srgbClr>
                  </a:outerShdw>
                </a:effectLst>
              </a:rPr>
              <a:t>; </a:t>
            </a:r>
          </a:p>
          <a:p>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47026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p:txBody>
          <a:bodyPr/>
          <a:lstStyle/>
          <a:p>
            <a:r>
              <a:rPr lang="en-US" i="0" dirty="0">
                <a:solidFill>
                  <a:schemeClr val="bg1"/>
                </a:solidFill>
                <a:effectLst>
                  <a:outerShdw blurRad="38100" dist="38100" dir="2700000" algn="tl">
                    <a:srgbClr val="000000">
                      <a:alpha val="43137"/>
                    </a:srgbClr>
                  </a:outerShdw>
                </a:effectLst>
              </a:rPr>
              <a:t>JESUS</a:t>
            </a:r>
            <a:r>
              <a:rPr lang="en-US" dirty="0">
                <a:solidFill>
                  <a:schemeClr val="bg1"/>
                </a:solidFill>
                <a:effectLst>
                  <a:outerShdw blurRad="38100" dist="38100" dir="2700000" algn="tl">
                    <a:srgbClr val="000000">
                      <a:alpha val="43137"/>
                    </a:srgbClr>
                  </a:outerShdw>
                </a:effectLst>
              </a:rPr>
              <a:t> </a:t>
            </a:r>
            <a:r>
              <a:rPr lang="en-US" i="0" dirty="0">
                <a:solidFill>
                  <a:schemeClr val="bg1"/>
                </a:solidFill>
                <a:effectLst>
                  <a:outerShdw blurRad="38100" dist="38100" dir="2700000" algn="tl">
                    <a:srgbClr val="000000">
                      <a:alpha val="43137"/>
                    </a:srgbClr>
                  </a:outerShdw>
                </a:effectLst>
              </a:rPr>
              <a:t>SAID</a:t>
            </a:r>
            <a:r>
              <a:rPr lang="en-US" dirty="0">
                <a:solidFill>
                  <a:schemeClr val="bg1"/>
                </a:solidFill>
                <a:effectLst>
                  <a:outerShdw blurRad="38100" dist="38100" dir="2700000" algn="tl">
                    <a:srgbClr val="000000">
                      <a:alpha val="43137"/>
                    </a:srgbClr>
                  </a:outerShdw>
                </a:effectLst>
              </a:rPr>
              <a:t>: John 14:1</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solidFill>
            <a:schemeClr val="tx1">
              <a:alpha val="66000"/>
            </a:schemeClr>
          </a:solidFill>
        </p:spPr>
        <p:txBody>
          <a:bodyPr>
            <a:normAutofit/>
          </a:bodyPr>
          <a:lstStyle/>
          <a:p>
            <a:r>
              <a:rPr lang="en-US" sz="3200" b="1" dirty="0">
                <a:solidFill>
                  <a:schemeClr val="bg1"/>
                </a:solidFill>
                <a:effectLst>
                  <a:outerShdw blurRad="38100" dist="38100" dir="2700000" algn="tl">
                    <a:srgbClr val="000000">
                      <a:alpha val="43137"/>
                    </a:srgbClr>
                  </a:outerShdw>
                </a:effectLst>
              </a:rPr>
              <a:t>“Let not your heart be troubled; you believe in God, believe also in Me</a:t>
            </a:r>
            <a:r>
              <a:rPr lang="en-US" sz="3200" dirty="0">
                <a:solidFill>
                  <a:schemeClr val="bg1"/>
                </a:solidFill>
              </a:rPr>
              <a:t>.</a:t>
            </a:r>
          </a:p>
        </p:txBody>
      </p:sp>
    </p:spTree>
    <p:extLst>
      <p:ext uri="{BB962C8B-B14F-4D97-AF65-F5344CB8AC3E}">
        <p14:creationId xmlns:p14="http://schemas.microsoft.com/office/powerpoint/2010/main" val="282479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932C7-6306-478B-9F3D-B03C65A6AB8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7A9185-F8B2-4B6D-A9DF-45F93B15991F}"/>
              </a:ext>
            </a:extLst>
          </p:cNvPr>
          <p:cNvSpPr>
            <a:spLocks noGrp="1"/>
          </p:cNvSpPr>
          <p:nvPr>
            <p:ph type="title"/>
          </p:nvPr>
        </p:nvSpPr>
        <p:spPr>
          <a:xfrm>
            <a:off x="838200" y="365125"/>
            <a:ext cx="10515600" cy="915035"/>
          </a:xfrm>
        </p:spPr>
        <p:txBody>
          <a:bodyPr/>
          <a:lstStyle/>
          <a:p>
            <a:r>
              <a:rPr lang="en-US" b="1" dirty="0">
                <a:solidFill>
                  <a:schemeClr val="bg1"/>
                </a:solidFill>
                <a:effectLst>
                  <a:outerShdw blurRad="38100" dist="38100" dir="2700000" algn="tl">
                    <a:srgbClr val="000000">
                      <a:alpha val="43137"/>
                    </a:srgbClr>
                  </a:outerShdw>
                </a:effectLst>
              </a:rPr>
              <a:t>Luke 10:38-42</a:t>
            </a:r>
          </a:p>
        </p:txBody>
      </p:sp>
      <p:sp>
        <p:nvSpPr>
          <p:cNvPr id="3" name="Content Placeholder 2">
            <a:extLst>
              <a:ext uri="{FF2B5EF4-FFF2-40B4-BE49-F238E27FC236}">
                <a16:creationId xmlns:a16="http://schemas.microsoft.com/office/drawing/2014/main" id="{52AA9168-A1F3-4E24-ACCD-5D9E7B447E3B}"/>
              </a:ext>
            </a:extLst>
          </p:cNvPr>
          <p:cNvSpPr>
            <a:spLocks noGrp="1"/>
          </p:cNvSpPr>
          <p:nvPr>
            <p:ph idx="1"/>
          </p:nvPr>
        </p:nvSpPr>
        <p:spPr>
          <a:xfrm>
            <a:off x="838200" y="1280161"/>
            <a:ext cx="10515600" cy="5212714"/>
          </a:xfrm>
          <a:solidFill>
            <a:schemeClr val="tx1">
              <a:alpha val="66000"/>
            </a:schemeClr>
          </a:solidFill>
        </p:spPr>
        <p:txBody>
          <a:bodyPr>
            <a:normAutofit fontScale="25000" lnSpcReduction="20000"/>
          </a:bodyPr>
          <a:lstStyle/>
          <a:p>
            <a:r>
              <a:rPr lang="en-US" sz="9600" b="1" i="1" dirty="0">
                <a:solidFill>
                  <a:srgbClr val="FFFF00"/>
                </a:solidFill>
                <a:effectLst>
                  <a:outerShdw blurRad="38100" dist="38100" dir="2700000" algn="tl">
                    <a:srgbClr val="000000">
                      <a:alpha val="43137"/>
                    </a:srgbClr>
                  </a:outerShdw>
                </a:effectLst>
              </a:rPr>
              <a:t>Mary and Martha Worship and Serve</a:t>
            </a:r>
          </a:p>
          <a:p>
            <a:r>
              <a:rPr lang="en-US" sz="11200" b="1" dirty="0">
                <a:solidFill>
                  <a:schemeClr val="bg1"/>
                </a:solidFill>
              </a:rPr>
              <a:t>38 Now it happened as they went that He entered a certain village; and a certain woman named Martha welcomed Him into her house. 39 And she had a sister called Mary, who also sat at Jesus’ feet and heard His word. </a:t>
            </a:r>
          </a:p>
          <a:p>
            <a:r>
              <a:rPr lang="en-US" sz="11200" b="1" dirty="0">
                <a:solidFill>
                  <a:schemeClr val="bg1"/>
                </a:solidFill>
              </a:rPr>
              <a:t>40 But Martha was distracted with much serving, and she approached Him and said, “Lord, do You not care that my sister has left me to serve alone? Therefore tell her to help me.”</a:t>
            </a:r>
          </a:p>
          <a:p>
            <a:r>
              <a:rPr lang="en-US" sz="11200" b="1" dirty="0">
                <a:solidFill>
                  <a:schemeClr val="bg1"/>
                </a:solidFill>
              </a:rPr>
              <a:t>41 And Jesus answered and said to her, “Martha, Martha, </a:t>
            </a:r>
            <a:r>
              <a:rPr lang="en-US" sz="11200" b="1" u="sng" dirty="0">
                <a:solidFill>
                  <a:srgbClr val="FFFF00"/>
                </a:solidFill>
              </a:rPr>
              <a:t>you are worried and troubled about many things</a:t>
            </a:r>
            <a:r>
              <a:rPr lang="en-US" sz="11200" b="1" dirty="0">
                <a:solidFill>
                  <a:schemeClr val="bg1"/>
                </a:solidFill>
              </a:rPr>
              <a:t>. 42 But one thing is needed, and Mary has chosen that good part, which will not be taken away from her.”</a:t>
            </a:r>
          </a:p>
        </p:txBody>
      </p:sp>
    </p:spTree>
    <p:extLst>
      <p:ext uri="{BB962C8B-B14F-4D97-AF65-F5344CB8AC3E}">
        <p14:creationId xmlns:p14="http://schemas.microsoft.com/office/powerpoint/2010/main" val="112499050"/>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243041"/>
      </a:dk2>
      <a:lt2>
        <a:srgbClr val="E2E7E8"/>
      </a:lt2>
      <a:accent1>
        <a:srgbClr val="D55D3B"/>
      </a:accent1>
      <a:accent2>
        <a:srgbClr val="C32948"/>
      </a:accent2>
      <a:accent3>
        <a:srgbClr val="D53B9A"/>
      </a:accent3>
      <a:accent4>
        <a:srgbClr val="BE29C3"/>
      </a:accent4>
      <a:accent5>
        <a:srgbClr val="903BD5"/>
      </a:accent5>
      <a:accent6>
        <a:srgbClr val="5846CB"/>
      </a:accent6>
      <a:hlink>
        <a:srgbClr val="A757C7"/>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415</TotalTime>
  <Words>1662</Words>
  <Application>Microsoft Office PowerPoint</Application>
  <PresentationFormat>Widescreen</PresentationFormat>
  <Paragraphs>107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Elephant</vt:lpstr>
      <vt:lpstr>TimesNewRomanPS-BoldMT</vt:lpstr>
      <vt:lpstr>BrushVTI</vt:lpstr>
      <vt:lpstr>"How To Handle The Burden that's Handling You"</vt:lpstr>
      <vt:lpstr>Our Text: Matthew 11:28</vt:lpstr>
      <vt:lpstr>Introduction:</vt:lpstr>
      <vt:lpstr>Introduction:</vt:lpstr>
      <vt:lpstr>Introduction:</vt:lpstr>
      <vt:lpstr>Jesus Said, </vt:lpstr>
      <vt:lpstr>I. TAKE YOUR BURDENS TO THE RIGHT PLACE</vt:lpstr>
      <vt:lpstr>JESUS SAID: John 14:1</vt:lpstr>
      <vt:lpstr>Luke 10:38-42</vt:lpstr>
      <vt:lpstr>Friends Won't Help You</vt:lpstr>
      <vt:lpstr>The problem with friends: </vt:lpstr>
      <vt:lpstr>C. Fleeing Won't Help You</vt:lpstr>
      <vt:lpstr>D. Fighting Won't Help You </vt:lpstr>
      <vt:lpstr>E. The Father Will Help You - </vt:lpstr>
      <vt:lpstr>Luke 12:32 New King James Version </vt:lpstr>
      <vt:lpstr>II. TRANSFER YOUR BURDENS TO THE RIGHT PERSON</vt:lpstr>
      <vt:lpstr>B. There Is One Who Can Do Something About Your Situation </vt:lpstr>
      <vt:lpstr>I I I . TRUST YOUR BURDENS TO THE RIGHT PROVISIONS</vt:lpstr>
      <vt:lpstr>B. Sometimes He Will Relieve  Your Burden - </vt:lpstr>
      <vt:lpstr>C. Sometimes He Will Rest You In  Your Burden -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Powell</dc:creator>
  <cp:lastModifiedBy>Ronald Powell</cp:lastModifiedBy>
  <cp:revision>20</cp:revision>
  <dcterms:created xsi:type="dcterms:W3CDTF">2020-08-13T15:16:26Z</dcterms:created>
  <dcterms:modified xsi:type="dcterms:W3CDTF">2020-08-14T00:41:22Z</dcterms:modified>
</cp:coreProperties>
</file>