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 id="259" r:id="rId5"/>
    <p:sldId id="260" r:id="rId6"/>
    <p:sldId id="261" r:id="rId7"/>
    <p:sldId id="262" r:id="rId8"/>
    <p:sldId id="263" r:id="rId9"/>
    <p:sldId id="264" r:id="rId10"/>
    <p:sldId id="276" r:id="rId11"/>
    <p:sldId id="265" r:id="rId12"/>
    <p:sldId id="266" r:id="rId13"/>
    <p:sldId id="277" r:id="rId14"/>
    <p:sldId id="267" r:id="rId15"/>
    <p:sldId id="278" r:id="rId16"/>
    <p:sldId id="268" r:id="rId17"/>
    <p:sldId id="279" r:id="rId18"/>
    <p:sldId id="269" r:id="rId19"/>
    <p:sldId id="280" r:id="rId20"/>
    <p:sldId id="270" r:id="rId21"/>
    <p:sldId id="281" r:id="rId22"/>
    <p:sldId id="271" r:id="rId23"/>
    <p:sldId id="282" r:id="rId24"/>
    <p:sldId id="272" r:id="rId25"/>
    <p:sldId id="273" r:id="rId26"/>
    <p:sldId id="274" r:id="rId27"/>
    <p:sldId id="27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83" d="100"/>
          <a:sy n="83" d="100"/>
        </p:scale>
        <p:origin x="114"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rm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rm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lstStyle/>
          <a:p>
            <a:fld id="{72EA7947-E287-4738-8C82-07CE4F01EF03}" type="datetime2">
              <a:rPr lang="en-US" smtClean="0"/>
              <a:t>Friday, September 18, 2020</a:t>
            </a:fld>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1282494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9361-B9A1-48F2-9473-23DE30E2D151}"/>
              </a:ext>
            </a:extLst>
          </p:cNvPr>
          <p:cNvSpPr>
            <a:spLocks noGrp="1"/>
          </p:cNvSpPr>
          <p:nvPr>
            <p:ph type="title"/>
          </p:nvPr>
        </p:nvSpPr>
        <p:spPr>
          <a:xfrm>
            <a:off x="550862" y="503906"/>
            <a:ext cx="11090275" cy="1333057"/>
          </a:xfrm>
        </p:spPr>
        <p:txBody>
          <a:bodyPr vert="horz" wrap="square" lIns="0" tIns="0" rIns="0" bIns="0" rtlCol="0" anchor="t" anchorCtr="0">
            <a:normAutofit/>
          </a:bodyPr>
          <a:lstStyle>
            <a:lvl1pPr>
              <a:defRPr lang="en-US" dirty="0"/>
            </a:lvl1pPr>
          </a:lstStyle>
          <a:p>
            <a:pPr lvl="0"/>
            <a:r>
              <a:rPr lang="en-US"/>
              <a:t>Click to edit Master title style</a:t>
            </a:r>
            <a:endParaRPr lang="en-US" dirty="0"/>
          </a:p>
        </p:txBody>
      </p:sp>
      <p:sp>
        <p:nvSpPr>
          <p:cNvPr id="3" name="Vertical Text Placeholder 2">
            <a:extLst>
              <a:ext uri="{FF2B5EF4-FFF2-40B4-BE49-F238E27FC236}">
                <a16:creationId xmlns:a16="http://schemas.microsoft.com/office/drawing/2014/main" id="{FD986779-C2F3-447D-85F7-F6B0E2C97D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lstStyle/>
          <a:p>
            <a:fld id="{EE2EBD84-71F4-4271-8C46-0D47C0A9B12E}" type="datetime2">
              <a:rPr lang="en-US" smtClean="0"/>
              <a:t>Friday, September 18, 2020</a:t>
            </a:fld>
            <a:endParaRPr lang="en-US"/>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334706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6583A-514F-4632-820D-E7EE236A46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73CBBB-7DDC-4437-8C7D-22A1C35202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69EBF-DA20-4024-8006-B158D571E08E}"/>
              </a:ext>
            </a:extLst>
          </p:cNvPr>
          <p:cNvSpPr>
            <a:spLocks noGrp="1"/>
          </p:cNvSpPr>
          <p:nvPr>
            <p:ph type="dt" sz="half" idx="10"/>
          </p:nvPr>
        </p:nvSpPr>
        <p:spPr/>
        <p:txBody>
          <a:bodyPr/>
          <a:lstStyle/>
          <a:p>
            <a:fld id="{ABAE0CE1-F450-4107-B2CB-17B18F8A3F4A}" type="datetime2">
              <a:rPr lang="en-US" smtClean="0"/>
              <a:t>Friday, September 18, 2020</a:t>
            </a:fld>
            <a:endParaRPr lang="en-US"/>
          </a:p>
        </p:txBody>
      </p:sp>
      <p:sp>
        <p:nvSpPr>
          <p:cNvPr id="5" name="Footer Placeholder 4">
            <a:extLst>
              <a:ext uri="{FF2B5EF4-FFF2-40B4-BE49-F238E27FC236}">
                <a16:creationId xmlns:a16="http://schemas.microsoft.com/office/drawing/2014/main" id="{ADBAC8B9-14B5-4DF1-994D-AB47DB3BA0C5}"/>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C7876582-5F9B-4F5E-AAD5-D608CB68EA3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601046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rm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lstStyle/>
          <a:p>
            <a:fld id="{6FE8C025-CD7A-4966-867E-81CF82B15267}" type="datetime2">
              <a:rPr lang="en-US" smtClean="0"/>
              <a:t>Friday, September 18, 2020</a:t>
            </a:fld>
            <a:endParaRPr lang="en-US"/>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317822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644CBB8-40B8-42F8-9172-07A476341DDA}"/>
              </a:ext>
            </a:extLst>
          </p:cNvPr>
          <p:cNvGrpSpPr/>
          <p:nvPr/>
        </p:nvGrpSpPr>
        <p:grpSpPr>
          <a:xfrm>
            <a:off x="356481" y="879007"/>
            <a:ext cx="734257" cy="760506"/>
            <a:chOff x="5243759" y="1363788"/>
            <a:chExt cx="734257" cy="760506"/>
          </a:xfrm>
        </p:grpSpPr>
        <p:sp>
          <p:nvSpPr>
            <p:cNvPr id="49" name="Freeform 5">
              <a:extLst>
                <a:ext uri="{FF2B5EF4-FFF2-40B4-BE49-F238E27FC236}">
                  <a16:creationId xmlns:a16="http://schemas.microsoft.com/office/drawing/2014/main" id="{35CE073E-302A-4AA7-98C7-8667DDDCFA18}"/>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Freeform 6">
              <a:extLst>
                <a:ext uri="{FF2B5EF4-FFF2-40B4-BE49-F238E27FC236}">
                  <a16:creationId xmlns:a16="http://schemas.microsoft.com/office/drawing/2014/main" id="{4FD1AE2F-DD70-4E93-B905-E052A23F0B1C}"/>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Freeform 8">
              <a:extLst>
                <a:ext uri="{FF2B5EF4-FFF2-40B4-BE49-F238E27FC236}">
                  <a16:creationId xmlns:a16="http://schemas.microsoft.com/office/drawing/2014/main" id="{E8D529E5-8838-47F0-98A4-2D46F11E499C}"/>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5DA2564-D3DB-48AD-83F0-6CC6B5743960}"/>
              </a:ext>
            </a:extLst>
          </p:cNvPr>
          <p:cNvSpPr>
            <a:spLocks noGrp="1"/>
          </p:cNvSpPr>
          <p:nvPr>
            <p:ph type="title"/>
          </p:nvPr>
        </p:nvSpPr>
        <p:spPr>
          <a:xfrm>
            <a:off x="563563" y="474345"/>
            <a:ext cx="11077574" cy="2954655"/>
          </a:xfrm>
        </p:spPr>
        <p:txBody>
          <a:bodyPr vert="horz" wrap="square" lIns="0" tIns="0" rIns="0" bIns="0" rtlCol="0" anchor="b" anchorCtr="0">
            <a:normAutofit/>
          </a:bodyPr>
          <a:lstStyle>
            <a:lvl1pPr>
              <a:defRPr lang="en-US" sz="6400" dirty="0"/>
            </a:lvl1pPr>
          </a:lstStyle>
          <a:p>
            <a:pPr lvl="0">
              <a:lnSpc>
                <a:spcPct val="100000"/>
              </a:lnSpc>
            </a:pPr>
            <a:r>
              <a:rPr lang="en-US"/>
              <a:t>Click to edit Master title style</a:t>
            </a:r>
            <a:endParaRPr lang="en-US" dirty="0"/>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fld id="{FE809929-0719-4517-94D6-FDF7F99E70F6}" type="datetime2">
              <a:rPr lang="en-US" smtClean="0"/>
              <a:t>Friday, September 18, 2020</a:t>
            </a:fld>
            <a:endParaRPr lang="en-US"/>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 name="Text Placeholder 2">
            <a:extLst>
              <a:ext uri="{FF2B5EF4-FFF2-40B4-BE49-F238E27FC236}">
                <a16:creationId xmlns:a16="http://schemas.microsoft.com/office/drawing/2014/main" id="{76EEA752-36DA-440B-8747-0EB2914080EE}"/>
              </a:ext>
            </a:extLst>
          </p:cNvPr>
          <p:cNvSpPr>
            <a:spLocks noGrp="1"/>
          </p:cNvSpPr>
          <p:nvPr>
            <p:ph type="body" idx="1"/>
          </p:nvPr>
        </p:nvSpPr>
        <p:spPr>
          <a:xfrm>
            <a:off x="566271" y="3629772"/>
            <a:ext cx="11074866" cy="2678953"/>
          </a:xfrm>
        </p:spPr>
        <p:txBody>
          <a:bodyPr>
            <a:normAutofit/>
          </a:bodyPr>
          <a:lstStyle>
            <a:lvl1pPr marL="0" indent="0">
              <a:lnSpc>
                <a:spcPct val="110000"/>
              </a:lnSpc>
              <a:spcBef>
                <a:spcPts val="0"/>
              </a:spcBef>
              <a:buNone/>
              <a:defRPr sz="2400">
                <a:solidFill>
                  <a:schemeClr val="tx1">
                    <a:alpha val="8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1" name="Freeform: Shape 40">
            <a:extLst>
              <a:ext uri="{FF2B5EF4-FFF2-40B4-BE49-F238E27FC236}">
                <a16:creationId xmlns:a16="http://schemas.microsoft.com/office/drawing/2014/main" id="{0BCC02B0-8581-4752-B7BC-3CE1EF17B9F7}"/>
              </a:ext>
            </a:extLst>
          </p:cNvPr>
          <p:cNvSpPr>
            <a:spLocks noChangeAspect="1"/>
          </p:cNvSpPr>
          <p:nvPr/>
        </p:nvSpPr>
        <p:spPr>
          <a:xfrm rot="18900000">
            <a:off x="11209132" y="4448189"/>
            <a:ext cx="999200" cy="1262947"/>
          </a:xfrm>
          <a:custGeom>
            <a:avLst/>
            <a:gdLst>
              <a:gd name="connsiteX0" fmla="*/ 540000 w 999200"/>
              <a:gd name="connsiteY0" fmla="*/ 0 h 1262947"/>
              <a:gd name="connsiteX1" fmla="*/ 999200 w 999200"/>
              <a:gd name="connsiteY1" fmla="*/ 815317 h 1262947"/>
              <a:gd name="connsiteX2" fmla="*/ 552185 w 999200"/>
              <a:gd name="connsiteY2" fmla="*/ 1262333 h 1262947"/>
              <a:gd name="connsiteX3" fmla="*/ 540000 w 999200"/>
              <a:gd name="connsiteY3" fmla="*/ 1262947 h 1262947"/>
              <a:gd name="connsiteX4" fmla="*/ 0 w 999200"/>
              <a:gd name="connsiteY4" fmla="*/ 992947 h 1262947"/>
              <a:gd name="connsiteX5" fmla="*/ 10971 w 999200"/>
              <a:gd name="connsiteY5" fmla="*/ 938533 h 1262947"/>
              <a:gd name="connsiteX6" fmla="*/ 15626 w 999200"/>
              <a:gd name="connsiteY6" fmla="*/ 931034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9200" h="1262947">
                <a:moveTo>
                  <a:pt x="540000" y="0"/>
                </a:moveTo>
                <a:lnTo>
                  <a:pt x="999200" y="815317"/>
                </a:lnTo>
                <a:lnTo>
                  <a:pt x="552185" y="1262333"/>
                </a:lnTo>
                <a:lnTo>
                  <a:pt x="540000" y="1262947"/>
                </a:lnTo>
                <a:cubicBezTo>
                  <a:pt x="241766" y="1262947"/>
                  <a:pt x="0" y="1142064"/>
                  <a:pt x="0" y="992947"/>
                </a:cubicBezTo>
                <a:cubicBezTo>
                  <a:pt x="0" y="974307"/>
                  <a:pt x="3778" y="956109"/>
                  <a:pt x="10971" y="938533"/>
                </a:cubicBezTo>
                <a:lnTo>
                  <a:pt x="15626" y="931034"/>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254000" dist="101600" dir="42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Freeform: Shape 42">
            <a:extLst>
              <a:ext uri="{FF2B5EF4-FFF2-40B4-BE49-F238E27FC236}">
                <a16:creationId xmlns:a16="http://schemas.microsoft.com/office/drawing/2014/main" id="{EA0FF4DB-8180-4D26-AEAE-7ECDB670F71D}"/>
              </a:ext>
            </a:extLst>
          </p:cNvPr>
          <p:cNvSpPr/>
          <p:nvPr/>
        </p:nvSpPr>
        <p:spPr>
          <a:xfrm rot="2700000">
            <a:off x="11686937" y="4853516"/>
            <a:ext cx="540000" cy="978284"/>
          </a:xfrm>
          <a:custGeom>
            <a:avLst/>
            <a:gdLst>
              <a:gd name="connsiteX0" fmla="*/ 113288 w 540000"/>
              <a:gd name="connsiteY0" fmla="*/ 0 h 978284"/>
              <a:gd name="connsiteX1" fmla="*/ 539386 w 540000"/>
              <a:gd name="connsiteY1" fmla="*/ 426099 h 978284"/>
              <a:gd name="connsiteX2" fmla="*/ 540000 w 540000"/>
              <a:gd name="connsiteY2" fmla="*/ 438284 h 978284"/>
              <a:gd name="connsiteX3" fmla="*/ 270000 w 540000"/>
              <a:gd name="connsiteY3" fmla="*/ 978284 h 978284"/>
              <a:gd name="connsiteX4" fmla="*/ 0 w 540000"/>
              <a:gd name="connsiteY4" fmla="*/ 438284 h 978284"/>
              <a:gd name="connsiteX5" fmla="*/ 79081 w 540000"/>
              <a:gd name="connsiteY5" fmla="*/ 56446 h 97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978284">
                <a:moveTo>
                  <a:pt x="113288" y="0"/>
                </a:moveTo>
                <a:lnTo>
                  <a:pt x="539386" y="426099"/>
                </a:lnTo>
                <a:lnTo>
                  <a:pt x="540000" y="438284"/>
                </a:lnTo>
                <a:cubicBezTo>
                  <a:pt x="540000" y="736518"/>
                  <a:pt x="419117" y="978284"/>
                  <a:pt x="270000" y="978284"/>
                </a:cubicBezTo>
                <a:cubicBezTo>
                  <a:pt x="120883" y="978284"/>
                  <a:pt x="0" y="736518"/>
                  <a:pt x="0" y="438284"/>
                </a:cubicBezTo>
                <a:cubicBezTo>
                  <a:pt x="0" y="289167"/>
                  <a:pt x="30220" y="154167"/>
                  <a:pt x="79081" y="56446"/>
                </a:cubicBezTo>
                <a:close/>
              </a:path>
            </a:pathLst>
          </a:cu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429170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lstStyle/>
          <a:p>
            <a:fld id="{20E95673-5512-4AAA-9AEB-E00C61EC65D5}" type="datetime2">
              <a:rPr lang="en-US" smtClean="0"/>
              <a:t>Friday, September 18, 2020</a:t>
            </a:fld>
            <a:endParaRPr lang="en-US"/>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4064655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881275"/>
            <a:ext cx="5437186" cy="535354"/>
          </a:xfrm>
        </p:spPr>
        <p:txBody>
          <a:bodyPr anchor="b">
            <a:norm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577270"/>
            <a:ext cx="5429114"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881275"/>
            <a:ext cx="5436392" cy="535354"/>
          </a:xfrm>
        </p:spPr>
        <p:txBody>
          <a:bodyPr vert="horz" wrap="square" lIns="0" tIns="0" rIns="0" bIns="0" rtlCol="0" anchor="b">
            <a:normAutofit/>
          </a:bodyPr>
          <a:lstStyle>
            <a:lvl1pPr>
              <a:defRPr lang="en-US" sz="1400" b="0" cap="all" spc="200" baseline="0" dirty="0">
                <a:solidFill>
                  <a:schemeClr val="tx1"/>
                </a:solidFill>
              </a:defRPr>
            </a:lvl1pPr>
          </a:lstStyle>
          <a:p>
            <a:pPr marL="0" lvl="0" indent="0">
              <a:buNone/>
            </a:pPr>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577270"/>
            <a:ext cx="5436391"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lstStyle/>
          <a:p>
            <a:fld id="{C13138FA-2E87-4873-8BBA-13E447C9A99A}" type="datetime2">
              <a:rPr lang="en-US" smtClean="0"/>
              <a:t>Friday, September 18, 2020</a:t>
            </a:fld>
            <a:endParaRPr lang="en-US"/>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lstStyle/>
          <a:p>
            <a:r>
              <a:rPr lang="en-US"/>
              <a:t>Sample Footer</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09241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053C-0E9C-4159-B7C9-6AB74343918D}"/>
              </a:ext>
            </a:extLst>
          </p:cNvPr>
          <p:cNvSpPr>
            <a:spLocks noGrp="1"/>
          </p:cNvSpPr>
          <p:nvPr>
            <p:ph type="title"/>
          </p:nvPr>
        </p:nvSpPr>
        <p:spPr>
          <a:xfrm>
            <a:off x="3359149" y="550799"/>
            <a:ext cx="8283313" cy="5542025"/>
          </a:xfrm>
        </p:spPr>
        <p:txBody>
          <a:bodyPr vert="horz" wrap="square" lIns="0" tIns="0" rIns="0" bIns="0" rtlCol="0" anchor="ctr" anchorCtr="0">
            <a:normAutofit/>
          </a:bodyPr>
          <a:lstStyle>
            <a:lvl1pPr>
              <a:defRPr lang="en-US" dirty="0"/>
            </a:lvl1pPr>
          </a:lstStyle>
          <a:p>
            <a:pPr lvl="0">
              <a:lnSpc>
                <a:spcPct val="100000"/>
              </a:lnSpc>
            </a:pPr>
            <a:r>
              <a:rPr lang="en-US"/>
              <a:t>Click to edit Master title style</a:t>
            </a:r>
            <a:endParaRPr lang="en-US" dirty="0"/>
          </a:p>
        </p:txBody>
      </p:sp>
      <p:sp>
        <p:nvSpPr>
          <p:cNvPr id="3" name="Date Placeholder 2">
            <a:extLst>
              <a:ext uri="{FF2B5EF4-FFF2-40B4-BE49-F238E27FC236}">
                <a16:creationId xmlns:a16="http://schemas.microsoft.com/office/drawing/2014/main" id="{D4F51F65-E111-4656-83BE-CFCDE2DD6CD6}"/>
              </a:ext>
            </a:extLst>
          </p:cNvPr>
          <p:cNvSpPr>
            <a:spLocks noGrp="1"/>
          </p:cNvSpPr>
          <p:nvPr>
            <p:ph type="dt" sz="half" idx="10"/>
          </p:nvPr>
        </p:nvSpPr>
        <p:spPr/>
        <p:txBody>
          <a:bodyPr/>
          <a:lstStyle/>
          <a:p>
            <a:fld id="{D75BB40A-97BD-4BFB-B639-0BFF95FDE8B7}" type="datetime2">
              <a:rPr lang="en-US" smtClean="0"/>
              <a:t>Friday, September 18, 2020</a:t>
            </a:fld>
            <a:endParaRPr lang="en-US"/>
          </a:p>
        </p:txBody>
      </p:sp>
      <p:sp>
        <p:nvSpPr>
          <p:cNvPr id="4" name="Footer Placeholder 3">
            <a:extLst>
              <a:ext uri="{FF2B5EF4-FFF2-40B4-BE49-F238E27FC236}">
                <a16:creationId xmlns:a16="http://schemas.microsoft.com/office/drawing/2014/main" id="{F9FF82CB-2D17-4918-821E-485475CF243B}"/>
              </a:ext>
            </a:extLst>
          </p:cNvPr>
          <p:cNvSpPr>
            <a:spLocks noGrp="1"/>
          </p:cNvSpPr>
          <p:nvPr>
            <p:ph type="ftr" sz="quarter" idx="11"/>
          </p:nvPr>
        </p:nvSpPr>
        <p:spPr/>
        <p:txBody>
          <a:bodyPr/>
          <a:lstStyle/>
          <a:p>
            <a:r>
              <a:rPr lang="en-US"/>
              <a:t>Sample Footer</a:t>
            </a:r>
          </a:p>
        </p:txBody>
      </p:sp>
      <p:sp>
        <p:nvSpPr>
          <p:cNvPr id="5" name="Slide Number Placeholder 4">
            <a:extLst>
              <a:ext uri="{FF2B5EF4-FFF2-40B4-BE49-F238E27FC236}">
                <a16:creationId xmlns:a16="http://schemas.microsoft.com/office/drawing/2014/main" id="{7B66589D-A056-4817-AE15-39D87FE13169}"/>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9" name="Freeform: Shape 38">
            <a:extLst>
              <a:ext uri="{FF2B5EF4-FFF2-40B4-BE49-F238E27FC236}">
                <a16:creationId xmlns:a16="http://schemas.microsoft.com/office/drawing/2014/main" id="{E489F067-39E1-4757-BC11-6169A343F2E1}"/>
              </a:ext>
            </a:extLst>
          </p:cNvPr>
          <p:cNvSpPr>
            <a:spLocks noChangeAspect="1"/>
          </p:cNvSpPr>
          <p:nvPr/>
        </p:nvSpPr>
        <p:spPr>
          <a:xfrm rot="18900000" flipV="1">
            <a:off x="-410727" y="3958416"/>
            <a:ext cx="3536330" cy="1853969"/>
          </a:xfrm>
          <a:custGeom>
            <a:avLst/>
            <a:gdLst>
              <a:gd name="connsiteX0" fmla="*/ 3536330 w 3536330"/>
              <a:gd name="connsiteY0" fmla="*/ 1853969 h 1853969"/>
              <a:gd name="connsiteX1" fmla="*/ 1682362 w 3536330"/>
              <a:gd name="connsiteY1" fmla="*/ 0 h 1853969"/>
              <a:gd name="connsiteX2" fmla="*/ 52157 w 3536330"/>
              <a:gd name="connsiteY2" fmla="*/ 970257 h 1853969"/>
              <a:gd name="connsiteX3" fmla="*/ 0 w 3536330"/>
              <a:gd name="connsiteY3" fmla="*/ 1078528 h 1853969"/>
              <a:gd name="connsiteX4" fmla="*/ 757215 w 3536330"/>
              <a:gd name="connsiteY4" fmla="*/ 1835743 h 1853969"/>
              <a:gd name="connsiteX5" fmla="*/ 774211 w 3536330"/>
              <a:gd name="connsiteY5" fmla="*/ 1667149 h 1853969"/>
              <a:gd name="connsiteX6" fmla="*/ 1682362 w 3536330"/>
              <a:gd name="connsiteY6" fmla="*/ 926985 h 1853969"/>
              <a:gd name="connsiteX7" fmla="*/ 2609345 w 3536330"/>
              <a:gd name="connsiteY7" fmla="*/ 1853969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6330" h="1853969">
                <a:moveTo>
                  <a:pt x="3536330" y="1853969"/>
                </a:moveTo>
                <a:cubicBezTo>
                  <a:pt x="3536330" y="830051"/>
                  <a:pt x="2706280" y="0"/>
                  <a:pt x="1682362" y="0"/>
                </a:cubicBezTo>
                <a:cubicBezTo>
                  <a:pt x="978418" y="0"/>
                  <a:pt x="366107" y="392328"/>
                  <a:pt x="52157" y="970257"/>
                </a:cubicBezTo>
                <a:lnTo>
                  <a:pt x="0" y="1078528"/>
                </a:lnTo>
                <a:lnTo>
                  <a:pt x="757215" y="1835743"/>
                </a:lnTo>
                <a:lnTo>
                  <a:pt x="774211" y="1667149"/>
                </a:lnTo>
                <a:cubicBezTo>
                  <a:pt x="860649" y="1244739"/>
                  <a:pt x="1234397" y="926985"/>
                  <a:pt x="1682362" y="926985"/>
                </a:cubicBezTo>
                <a:cubicBezTo>
                  <a:pt x="2194320" y="926985"/>
                  <a:pt x="2609345" y="1342010"/>
                  <a:pt x="2609345" y="1853969"/>
                </a:cubicBezTo>
                <a:close/>
              </a:path>
            </a:pathLst>
          </a:custGeom>
          <a:gradFill flip="none" rotWithShape="1">
            <a:gsLst>
              <a:gs pos="97000">
                <a:schemeClr val="bg2"/>
              </a:gs>
              <a:gs pos="31000">
                <a:schemeClr val="bg2">
                  <a:lumMod val="90000"/>
                  <a:lumOff val="10000"/>
                </a:schemeClr>
              </a:gs>
            </a:gsLst>
            <a:lin ang="15000000" scaled="0"/>
            <a:tileRect/>
          </a:gradFill>
          <a:ln>
            <a:noFill/>
          </a:ln>
          <a:effectLst>
            <a:innerShdw blurRad="355600" dist="101600" dir="16200000">
              <a:schemeClr val="accent1">
                <a:lumMod val="60000"/>
                <a:lumOff val="40000"/>
                <a:alpha val="8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DD231011-607F-42F1-B2D9-2BA8E91CC6AF}"/>
              </a:ext>
            </a:extLst>
          </p:cNvPr>
          <p:cNvSpPr>
            <a:spLocks noChangeAspect="1"/>
          </p:cNvSpPr>
          <p:nvPr/>
        </p:nvSpPr>
        <p:spPr>
          <a:xfrm rot="18900000" flipV="1">
            <a:off x="-481151" y="3649708"/>
            <a:ext cx="3478701" cy="2164843"/>
          </a:xfrm>
          <a:custGeom>
            <a:avLst/>
            <a:gdLst>
              <a:gd name="connsiteX0" fmla="*/ 3478701 w 3478701"/>
              <a:gd name="connsiteY0" fmla="*/ 2164843 h 2164843"/>
              <a:gd name="connsiteX1" fmla="*/ 1624733 w 3478701"/>
              <a:gd name="connsiteY1" fmla="*/ 0 h 2164843"/>
              <a:gd name="connsiteX2" fmla="*/ 87393 w 3478701"/>
              <a:gd name="connsiteY2" fmla="*/ 954459 h 2164843"/>
              <a:gd name="connsiteX3" fmla="*/ 0 w 3478701"/>
              <a:gd name="connsiteY3" fmla="*/ 1122434 h 2164843"/>
              <a:gd name="connsiteX4" fmla="*/ 736015 w 3478701"/>
              <a:gd name="connsiteY4" fmla="*/ 1858449 h 2164843"/>
              <a:gd name="connsiteX5" fmla="*/ 739424 w 3478701"/>
              <a:gd name="connsiteY5" fmla="*/ 1842964 h 2164843"/>
              <a:gd name="connsiteX6" fmla="*/ 1624733 w 3478701"/>
              <a:gd name="connsiteY6" fmla="*/ 1082422 h 2164843"/>
              <a:gd name="connsiteX7" fmla="*/ 2551716 w 3478701"/>
              <a:gd name="connsiteY7" fmla="*/ 2164843 h 216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701" h="2164843">
                <a:moveTo>
                  <a:pt x="3478701" y="2164843"/>
                </a:moveTo>
                <a:cubicBezTo>
                  <a:pt x="3478701" y="969234"/>
                  <a:pt x="2648651" y="0"/>
                  <a:pt x="1624733" y="0"/>
                </a:cubicBezTo>
                <a:cubicBezTo>
                  <a:pt x="984784" y="0"/>
                  <a:pt x="420564" y="378607"/>
                  <a:pt x="87393" y="954459"/>
                </a:cubicBezTo>
                <a:lnTo>
                  <a:pt x="0" y="1122434"/>
                </a:lnTo>
                <a:lnTo>
                  <a:pt x="736015" y="1858449"/>
                </a:lnTo>
                <a:lnTo>
                  <a:pt x="739424" y="1842964"/>
                </a:lnTo>
                <a:cubicBezTo>
                  <a:pt x="856791" y="1402344"/>
                  <a:pt x="1208766" y="1082422"/>
                  <a:pt x="1624733" y="1082422"/>
                </a:cubicBezTo>
                <a:cubicBezTo>
                  <a:pt x="2136692" y="1082422"/>
                  <a:pt x="2551716" y="1567038"/>
                  <a:pt x="2551716" y="2164843"/>
                </a:cubicBezTo>
                <a:close/>
              </a:path>
            </a:pathLst>
          </a:custGeom>
          <a:solidFill>
            <a:schemeClr val="bg2">
              <a:lumMod val="50000"/>
              <a:lumOff val="50000"/>
              <a:alpha val="40000"/>
            </a:schemeClr>
          </a:soli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Oval 23">
            <a:extLst>
              <a:ext uri="{FF2B5EF4-FFF2-40B4-BE49-F238E27FC236}">
                <a16:creationId xmlns:a16="http://schemas.microsoft.com/office/drawing/2014/main" id="{EC472EFA-56B5-4A41-8D4B-E9F37727F34D}"/>
              </a:ext>
            </a:extLst>
          </p:cNvPr>
          <p:cNvSpPr/>
          <p:nvPr/>
        </p:nvSpPr>
        <p:spPr>
          <a:xfrm rot="13500000" flipV="1">
            <a:off x="1512277" y="2840042"/>
            <a:ext cx="214196" cy="933178"/>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Oval 41">
            <a:extLst>
              <a:ext uri="{FF2B5EF4-FFF2-40B4-BE49-F238E27FC236}">
                <a16:creationId xmlns:a16="http://schemas.microsoft.com/office/drawing/2014/main" id="{33781B6C-21AD-489D-A3CB-522BB2AC543F}"/>
              </a:ext>
            </a:extLst>
          </p:cNvPr>
          <p:cNvSpPr>
            <a:spLocks noChangeAspect="1"/>
          </p:cNvSpPr>
          <p:nvPr/>
        </p:nvSpPr>
        <p:spPr>
          <a:xfrm>
            <a:off x="1780661" y="385236"/>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51" name="Group 50">
            <a:extLst>
              <a:ext uri="{FF2B5EF4-FFF2-40B4-BE49-F238E27FC236}">
                <a16:creationId xmlns:a16="http://schemas.microsoft.com/office/drawing/2014/main" id="{01AD5B80-530E-44CD-8D4A-2796FB214CBF}"/>
              </a:ext>
            </a:extLst>
          </p:cNvPr>
          <p:cNvGrpSpPr/>
          <p:nvPr/>
        </p:nvGrpSpPr>
        <p:grpSpPr>
          <a:xfrm>
            <a:off x="623181" y="1514007"/>
            <a:ext cx="734257" cy="760506"/>
            <a:chOff x="5243759" y="1363788"/>
            <a:chExt cx="734257" cy="760506"/>
          </a:xfrm>
        </p:grpSpPr>
        <p:sp>
          <p:nvSpPr>
            <p:cNvPr id="52" name="Freeform 5">
              <a:extLst>
                <a:ext uri="{FF2B5EF4-FFF2-40B4-BE49-F238E27FC236}">
                  <a16:creationId xmlns:a16="http://schemas.microsoft.com/office/drawing/2014/main" id="{2F746AA8-9050-4515-9B17-BC850368529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Freeform 6">
              <a:extLst>
                <a:ext uri="{FF2B5EF4-FFF2-40B4-BE49-F238E27FC236}">
                  <a16:creationId xmlns:a16="http://schemas.microsoft.com/office/drawing/2014/main" id="{23EC1AC3-1698-46D5-80B7-F22F15E1A5E4}"/>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Freeform 8">
              <a:extLst>
                <a:ext uri="{FF2B5EF4-FFF2-40B4-BE49-F238E27FC236}">
                  <a16:creationId xmlns:a16="http://schemas.microsoft.com/office/drawing/2014/main" id="{73766156-553C-46EB-93FA-4F37CC0FF5CF}"/>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1839017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lstStyle/>
          <a:p>
            <a:fld id="{9EE9E0E3-ECF6-4CFE-8698-AEFEBCECC3C0}" type="datetime2">
              <a:rPr lang="en-US" smtClean="0"/>
              <a:t>Friday, September 18, 2020</a:t>
            </a:fld>
            <a:endParaRPr lang="en-US"/>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lstStyle/>
          <a:p>
            <a:r>
              <a:rPr lang="en-US"/>
              <a:t>Sample Footer</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715295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rm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lstStyle/>
          <a:p>
            <a:fld id="{251462FC-960E-4740-921F-B36862979F21}" type="datetime2">
              <a:rPr lang="en-US" smtClean="0"/>
              <a:t>Friday, September 18, 2020</a:t>
            </a:fld>
            <a:endParaRPr lang="en-US"/>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248253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F98F1FBA-F8BB-42CF-8B3E-D19AAFEE96C1}"/>
              </a:ext>
            </a:extLst>
          </p:cNvPr>
          <p:cNvGrpSpPr/>
          <p:nvPr/>
        </p:nvGrpSpPr>
        <p:grpSpPr>
          <a:xfrm>
            <a:off x="334964" y="5115518"/>
            <a:ext cx="734257" cy="760506"/>
            <a:chOff x="5243759" y="1363788"/>
            <a:chExt cx="734257" cy="760506"/>
          </a:xfrm>
        </p:grpSpPr>
        <p:sp>
          <p:nvSpPr>
            <p:cNvPr id="18" name="Freeform 5">
              <a:extLst>
                <a:ext uri="{FF2B5EF4-FFF2-40B4-BE49-F238E27FC236}">
                  <a16:creationId xmlns:a16="http://schemas.microsoft.com/office/drawing/2014/main" id="{60EE09DD-C3DB-4266-BCC3-A765CFFBF37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6">
              <a:extLst>
                <a:ext uri="{FF2B5EF4-FFF2-40B4-BE49-F238E27FC236}">
                  <a16:creationId xmlns:a16="http://schemas.microsoft.com/office/drawing/2014/main" id="{5F301FE0-96DC-4EFB-BBEE-AED762C337C9}"/>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Freeform 8">
              <a:extLst>
                <a:ext uri="{FF2B5EF4-FFF2-40B4-BE49-F238E27FC236}">
                  <a16:creationId xmlns:a16="http://schemas.microsoft.com/office/drawing/2014/main" id="{3BEAD276-8850-4C0C-9777-8537000D522A}"/>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E5EE0A0-B07E-479B-9684-4BD09FA4376C}"/>
              </a:ext>
            </a:extLst>
          </p:cNvPr>
          <p:cNvSpPr>
            <a:spLocks noGrp="1"/>
          </p:cNvSpPr>
          <p:nvPr>
            <p:ph type="title"/>
          </p:nvPr>
        </p:nvSpPr>
        <p:spPr>
          <a:xfrm>
            <a:off x="550863" y="575409"/>
            <a:ext cx="4500562" cy="984885"/>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Picture Placeholder 2">
            <a:extLst>
              <a:ext uri="{FF2B5EF4-FFF2-40B4-BE49-F238E27FC236}">
                <a16:creationId xmlns:a16="http://schemas.microsoft.com/office/drawing/2014/main" id="{C11893A9-3462-4F51-83AE-5D2F124B985F}"/>
              </a:ext>
            </a:extLst>
          </p:cNvPr>
          <p:cNvSpPr>
            <a:spLocks noGrp="1"/>
          </p:cNvSpPr>
          <p:nvPr>
            <p:ph type="pic" idx="1"/>
          </p:nvPr>
        </p:nvSpPr>
        <p:spPr>
          <a:xfrm>
            <a:off x="5267324" y="575409"/>
            <a:ext cx="6373813" cy="5733316"/>
          </a:xfrm>
        </p:spPr>
        <p:txBody>
          <a:bodyPr>
            <a:normAutofit/>
          </a:bodyPr>
          <a:lstStyle>
            <a:lvl1pPr marL="0" indent="0">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BA9240C-79C0-4A88-A476-725DE1B9C28F}"/>
              </a:ext>
            </a:extLst>
          </p:cNvPr>
          <p:cNvSpPr>
            <a:spLocks noGrp="1"/>
          </p:cNvSpPr>
          <p:nvPr>
            <p:ph type="body" sz="half" idx="2"/>
          </p:nvPr>
        </p:nvSpPr>
        <p:spPr>
          <a:xfrm>
            <a:off x="550863" y="1776195"/>
            <a:ext cx="4500562" cy="4532530"/>
          </a:xfrm>
        </p:spPr>
        <p:txBody>
          <a:bodyPr anchor="t" anchorCtr="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lstStyle/>
          <a:p>
            <a:fld id="{E50BC9E2-CB44-4C05-9BB5-496C18A241E0}" type="datetime2">
              <a:rPr lang="en-US" smtClean="0"/>
              <a:t>Friday, September 18, 2020</a:t>
            </a:fld>
            <a:endParaRPr lang="en-US"/>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520416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rm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1000">
                <a:solidFill>
                  <a:schemeClr val="tx1">
                    <a:alpha val="80000"/>
                  </a:schemeClr>
                </a:solidFill>
              </a:defRPr>
            </a:lvl1pPr>
          </a:lstStyle>
          <a:p>
            <a:fld id="{246CB39B-5F4C-4A7E-9BE3-AAFD45576D16}" type="datetime2">
              <a:rPr lang="en-US" smtClean="0"/>
              <a:t>Friday, September 18, 2020</a:t>
            </a:fld>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1000">
                <a:solidFill>
                  <a:schemeClr val="tx1">
                    <a:alpha val="80000"/>
                  </a:schemeClr>
                </a:solidFill>
              </a:defRPr>
            </a:lvl1pPr>
          </a:lstStyle>
          <a:p>
            <a:r>
              <a:rPr lang="en-US"/>
              <a:t>Sample Footer</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1000">
                <a:solidFill>
                  <a:schemeClr val="tx1">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2389675836"/>
      </p:ext>
    </p:extLst>
  </p:cSld>
  <p:clrMap bg1="dk1" tx1="lt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hf sldNum="0" hdr="0" ftr="0" dt="0"/>
  <p:txStyles>
    <p:titleStyle>
      <a:lvl1pPr algn="l" defTabSz="914400" rtl="0" eaLnBrk="1" latinLnBrk="0" hangingPunct="1">
        <a:lnSpc>
          <a:spcPct val="9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4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3">
            <a:extLst>
              <a:ext uri="{FF2B5EF4-FFF2-40B4-BE49-F238E27FC236}">
                <a16:creationId xmlns:a16="http://schemas.microsoft.com/office/drawing/2014/main" id="{AEB93FDC-88A8-4964-B648-A83CE463AC91}"/>
              </a:ext>
            </a:extLst>
          </p:cNvPr>
          <p:cNvPicPr>
            <a:picLocks noChangeAspect="1"/>
          </p:cNvPicPr>
          <p:nvPr/>
        </p:nvPicPr>
        <p:blipFill rotWithShape="1">
          <a:blip r:embed="rId2"/>
          <a:srcRect t="8674" b="7056"/>
          <a:stretch/>
        </p:blipFill>
        <p:spPr>
          <a:xfrm>
            <a:off x="0" y="-3"/>
            <a:ext cx="12191980" cy="685800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18" name="Rectangle 10">
            <a:extLst>
              <a:ext uri="{FF2B5EF4-FFF2-40B4-BE49-F238E27FC236}">
                <a16:creationId xmlns:a16="http://schemas.microsoft.com/office/drawing/2014/main" id="{E49CA12F-6E27-4C54-88C4-EE6CE7C47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2"/>
            <a:ext cx="12192000" cy="4857751"/>
          </a:xfrm>
          <a:prstGeom prst="rect">
            <a:avLst/>
          </a:prstGeom>
          <a:gradFill flip="none" rotWithShape="1">
            <a:gsLst>
              <a:gs pos="70000">
                <a:schemeClr val="bg2">
                  <a:alpha val="60000"/>
                </a:schemeClr>
              </a:gs>
              <a:gs pos="26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8F9AC1-CA57-46E3-9455-87E84EBAE2D9}"/>
              </a:ext>
            </a:extLst>
          </p:cNvPr>
          <p:cNvSpPr>
            <a:spLocks noGrp="1"/>
          </p:cNvSpPr>
          <p:nvPr>
            <p:ph type="ctrTitle"/>
          </p:nvPr>
        </p:nvSpPr>
        <p:spPr>
          <a:xfrm>
            <a:off x="550863" y="549275"/>
            <a:ext cx="7308849" cy="984885"/>
          </a:xfrm>
        </p:spPr>
        <p:txBody>
          <a:bodyPr wrap="square" anchor="ctr">
            <a:normAutofit fontScale="90000"/>
          </a:bodyPr>
          <a:lstStyle/>
          <a:p>
            <a:r>
              <a:rPr lang="en-US" sz="4800" dirty="0"/>
              <a:t>Acting Right </a:t>
            </a:r>
            <a:br>
              <a:rPr lang="en-US" sz="4800" dirty="0"/>
            </a:br>
            <a:r>
              <a:rPr lang="en-US" sz="4800" dirty="0"/>
              <a:t>When Things Are Wrong</a:t>
            </a:r>
          </a:p>
        </p:txBody>
      </p:sp>
      <p:sp>
        <p:nvSpPr>
          <p:cNvPr id="3" name="Subtitle 2">
            <a:extLst>
              <a:ext uri="{FF2B5EF4-FFF2-40B4-BE49-F238E27FC236}">
                <a16:creationId xmlns:a16="http://schemas.microsoft.com/office/drawing/2014/main" id="{FAF3CF86-2CAD-46B2-9191-DC9A13D00CC0}"/>
              </a:ext>
            </a:extLst>
          </p:cNvPr>
          <p:cNvSpPr>
            <a:spLocks noGrp="1"/>
          </p:cNvSpPr>
          <p:nvPr>
            <p:ph type="subTitle" idx="1"/>
          </p:nvPr>
        </p:nvSpPr>
        <p:spPr>
          <a:xfrm>
            <a:off x="8075613" y="549275"/>
            <a:ext cx="3563938" cy="984885"/>
          </a:xfrm>
        </p:spPr>
        <p:txBody>
          <a:bodyPr anchor="ctr">
            <a:normAutofit/>
          </a:bodyPr>
          <a:lstStyle/>
          <a:p>
            <a:pPr algn="ctr"/>
            <a:r>
              <a:rPr lang="en-US" dirty="0">
                <a:solidFill>
                  <a:schemeClr val="tx1">
                    <a:alpha val="60000"/>
                  </a:schemeClr>
                </a:solidFill>
              </a:rPr>
              <a:t>With </a:t>
            </a:r>
          </a:p>
          <a:p>
            <a:pPr algn="ctr"/>
            <a:r>
              <a:rPr lang="en-US" dirty="0">
                <a:solidFill>
                  <a:schemeClr val="tx1">
                    <a:alpha val="60000"/>
                  </a:schemeClr>
                </a:solidFill>
              </a:rPr>
              <a:t>Bishop Ronald K. Powell</a:t>
            </a:r>
          </a:p>
        </p:txBody>
      </p:sp>
      <p:sp>
        <p:nvSpPr>
          <p:cNvPr id="19" name="Rectangle 12">
            <a:extLst>
              <a:ext uri="{FF2B5EF4-FFF2-40B4-BE49-F238E27FC236}">
                <a16:creationId xmlns:a16="http://schemas.microsoft.com/office/drawing/2014/main" id="{5337EA23-6703-4C96-9EEB-A408CBDD6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100000">
                <a:schemeClr val="bg2">
                  <a:alpha val="60000"/>
                </a:schemeClr>
              </a:gs>
              <a:gs pos="40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297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7715-D5C2-4195-B717-4CE750220293}"/>
              </a:ext>
            </a:extLst>
          </p:cNvPr>
          <p:cNvSpPr>
            <a:spLocks noGrp="1"/>
          </p:cNvSpPr>
          <p:nvPr>
            <p:ph type="title"/>
          </p:nvPr>
        </p:nvSpPr>
        <p:spPr/>
        <p:txBody>
          <a:bodyPr/>
          <a:lstStyle/>
          <a:p>
            <a:r>
              <a:rPr lang="en-US" dirty="0"/>
              <a:t>#2: Disobedience – </a:t>
            </a:r>
            <a:br>
              <a:rPr lang="en-US" dirty="0"/>
            </a:br>
            <a:r>
              <a:rPr lang="en-US" dirty="0"/>
              <a:t>the trait of being unwilling to obey</a:t>
            </a:r>
          </a:p>
        </p:txBody>
      </p:sp>
      <p:sp>
        <p:nvSpPr>
          <p:cNvPr id="3" name="Content Placeholder 2">
            <a:extLst>
              <a:ext uri="{FF2B5EF4-FFF2-40B4-BE49-F238E27FC236}">
                <a16:creationId xmlns:a16="http://schemas.microsoft.com/office/drawing/2014/main" id="{0C575957-BA22-4913-976C-55F3999C208A}"/>
              </a:ext>
            </a:extLst>
          </p:cNvPr>
          <p:cNvSpPr>
            <a:spLocks noGrp="1"/>
          </p:cNvSpPr>
          <p:nvPr>
            <p:ph idx="1"/>
          </p:nvPr>
        </p:nvSpPr>
        <p:spPr>
          <a:xfrm>
            <a:off x="550862" y="2113199"/>
            <a:ext cx="11090274" cy="3979625"/>
          </a:xfrm>
        </p:spPr>
        <p:txBody>
          <a:bodyPr>
            <a:normAutofit/>
          </a:bodyPr>
          <a:lstStyle/>
          <a:p>
            <a:r>
              <a:rPr lang="en-US" sz="3200" b="1" dirty="0">
                <a:solidFill>
                  <a:schemeClr val="tx1"/>
                </a:solidFill>
              </a:rPr>
              <a:t>Once we know the Word of God, we have a responsibility to be obedient to it. Too many of us intend to be obedient, but put it off. Even procrastination is disobedience, and it can cause us to suffer. </a:t>
            </a:r>
            <a:r>
              <a:rPr lang="en-US" sz="3200" b="1" dirty="0">
                <a:solidFill>
                  <a:srgbClr val="FFFF00"/>
                </a:solidFill>
              </a:rPr>
              <a:t>James 4:7 </a:t>
            </a:r>
            <a:r>
              <a:rPr lang="en-US" sz="3200" b="1" dirty="0">
                <a:solidFill>
                  <a:schemeClr val="tx1"/>
                </a:solidFill>
              </a:rPr>
              <a:t>gives us good advice: </a:t>
            </a:r>
            <a:r>
              <a:rPr lang="en-US" sz="3200" b="1" dirty="0">
                <a:solidFill>
                  <a:srgbClr val="FFFF00"/>
                </a:solidFill>
              </a:rPr>
              <a:t>Submit yourselves therefore to God....</a:t>
            </a:r>
          </a:p>
        </p:txBody>
      </p:sp>
    </p:spTree>
    <p:extLst>
      <p:ext uri="{BB962C8B-B14F-4D97-AF65-F5344CB8AC3E}">
        <p14:creationId xmlns:p14="http://schemas.microsoft.com/office/powerpoint/2010/main" val="3342519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7715-D5C2-4195-B717-4CE750220293}"/>
              </a:ext>
            </a:extLst>
          </p:cNvPr>
          <p:cNvSpPr>
            <a:spLocks noGrp="1"/>
          </p:cNvSpPr>
          <p:nvPr>
            <p:ph type="title"/>
          </p:nvPr>
        </p:nvSpPr>
        <p:spPr/>
        <p:txBody>
          <a:bodyPr/>
          <a:lstStyle/>
          <a:p>
            <a:r>
              <a:rPr lang="en-US" dirty="0"/>
              <a:t>#2: Disobedience – </a:t>
            </a:r>
            <a:br>
              <a:rPr lang="en-US" dirty="0"/>
            </a:br>
            <a:r>
              <a:rPr lang="en-US" dirty="0"/>
              <a:t>the trait of being unwilling to obey</a:t>
            </a:r>
          </a:p>
        </p:txBody>
      </p:sp>
      <p:sp>
        <p:nvSpPr>
          <p:cNvPr id="3" name="Content Placeholder 2">
            <a:extLst>
              <a:ext uri="{FF2B5EF4-FFF2-40B4-BE49-F238E27FC236}">
                <a16:creationId xmlns:a16="http://schemas.microsoft.com/office/drawing/2014/main" id="{0C575957-BA22-4913-976C-55F3999C208A}"/>
              </a:ext>
            </a:extLst>
          </p:cNvPr>
          <p:cNvSpPr>
            <a:spLocks noGrp="1"/>
          </p:cNvSpPr>
          <p:nvPr>
            <p:ph idx="1"/>
          </p:nvPr>
        </p:nvSpPr>
        <p:spPr/>
        <p:txBody>
          <a:bodyPr>
            <a:normAutofit/>
          </a:bodyPr>
          <a:lstStyle/>
          <a:p>
            <a:r>
              <a:rPr lang="en-US" sz="3200" b="1" dirty="0">
                <a:solidFill>
                  <a:schemeClr val="tx1"/>
                </a:solidFill>
              </a:rPr>
              <a:t>When God tells me to do something, I find it helpful to write it down. </a:t>
            </a:r>
          </a:p>
          <a:p>
            <a:r>
              <a:rPr lang="en-US" sz="3200" b="1" dirty="0">
                <a:solidFill>
                  <a:schemeClr val="tx1"/>
                </a:solidFill>
              </a:rPr>
              <a:t>This serves as a reminder that I must be obedient if I want God's blessings. </a:t>
            </a:r>
          </a:p>
          <a:p>
            <a:r>
              <a:rPr lang="en-US" sz="3200" b="1" dirty="0">
                <a:solidFill>
                  <a:srgbClr val="FFFF00"/>
                </a:solidFill>
              </a:rPr>
              <a:t>If you are willing and obedient, you shall eat the good of the land (Isaiah 1:19).</a:t>
            </a:r>
          </a:p>
        </p:txBody>
      </p:sp>
    </p:spTree>
    <p:extLst>
      <p:ext uri="{BB962C8B-B14F-4D97-AF65-F5344CB8AC3E}">
        <p14:creationId xmlns:p14="http://schemas.microsoft.com/office/powerpoint/2010/main" val="4234356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05180-6910-4F90-AC5D-4E691C026BC0}"/>
              </a:ext>
            </a:extLst>
          </p:cNvPr>
          <p:cNvSpPr>
            <a:spLocks noGrp="1"/>
          </p:cNvSpPr>
          <p:nvPr>
            <p:ph type="title"/>
          </p:nvPr>
        </p:nvSpPr>
        <p:spPr/>
        <p:txBody>
          <a:bodyPr/>
          <a:lstStyle/>
          <a:p>
            <a:r>
              <a:rPr lang="en-US" dirty="0"/>
              <a:t>#3: To Purify and Test Your Faith</a:t>
            </a:r>
          </a:p>
        </p:txBody>
      </p:sp>
      <p:sp>
        <p:nvSpPr>
          <p:cNvPr id="3" name="Content Placeholder 2">
            <a:extLst>
              <a:ext uri="{FF2B5EF4-FFF2-40B4-BE49-F238E27FC236}">
                <a16:creationId xmlns:a16="http://schemas.microsoft.com/office/drawing/2014/main" id="{11D0C3AD-B68D-420F-948C-DB83D6A6F7C5}"/>
              </a:ext>
            </a:extLst>
          </p:cNvPr>
          <p:cNvSpPr>
            <a:spLocks noGrp="1"/>
          </p:cNvSpPr>
          <p:nvPr>
            <p:ph idx="1"/>
          </p:nvPr>
        </p:nvSpPr>
        <p:spPr/>
        <p:txBody>
          <a:bodyPr>
            <a:normAutofit/>
          </a:bodyPr>
          <a:lstStyle/>
          <a:p>
            <a:r>
              <a:rPr lang="en-US" sz="3200" b="1" dirty="0">
                <a:solidFill>
                  <a:schemeClr val="tx1"/>
                </a:solidFill>
              </a:rPr>
              <a:t>Sometimes people seem surprised that they must go through a time of trial or suffering. </a:t>
            </a:r>
          </a:p>
          <a:p>
            <a:r>
              <a:rPr lang="en-US" sz="3200" b="1" dirty="0">
                <a:solidFill>
                  <a:schemeClr val="tx1"/>
                </a:solidFill>
              </a:rPr>
              <a:t>Perhaps they've been faithful to learn and obey the Word, and the trials still come. Sometimes trials come simply to test and purify our faith.</a:t>
            </a:r>
          </a:p>
        </p:txBody>
      </p:sp>
    </p:spTree>
    <p:extLst>
      <p:ext uri="{BB962C8B-B14F-4D97-AF65-F5344CB8AC3E}">
        <p14:creationId xmlns:p14="http://schemas.microsoft.com/office/powerpoint/2010/main" val="2730448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05180-6910-4F90-AC5D-4E691C026BC0}"/>
              </a:ext>
            </a:extLst>
          </p:cNvPr>
          <p:cNvSpPr>
            <a:spLocks noGrp="1"/>
          </p:cNvSpPr>
          <p:nvPr>
            <p:ph type="title"/>
          </p:nvPr>
        </p:nvSpPr>
        <p:spPr/>
        <p:txBody>
          <a:bodyPr/>
          <a:lstStyle/>
          <a:p>
            <a:r>
              <a:rPr lang="en-US" dirty="0"/>
              <a:t>#3: To Purify and Test Your Faith</a:t>
            </a:r>
          </a:p>
        </p:txBody>
      </p:sp>
      <p:sp>
        <p:nvSpPr>
          <p:cNvPr id="3" name="Content Placeholder 2">
            <a:extLst>
              <a:ext uri="{FF2B5EF4-FFF2-40B4-BE49-F238E27FC236}">
                <a16:creationId xmlns:a16="http://schemas.microsoft.com/office/drawing/2014/main" id="{11D0C3AD-B68D-420F-948C-DB83D6A6F7C5}"/>
              </a:ext>
            </a:extLst>
          </p:cNvPr>
          <p:cNvSpPr>
            <a:spLocks noGrp="1"/>
          </p:cNvSpPr>
          <p:nvPr>
            <p:ph idx="1"/>
          </p:nvPr>
        </p:nvSpPr>
        <p:spPr/>
        <p:txBody>
          <a:bodyPr>
            <a:normAutofit lnSpcReduction="10000"/>
          </a:bodyPr>
          <a:lstStyle/>
          <a:p>
            <a:r>
              <a:rPr lang="en-US" sz="3200" dirty="0">
                <a:solidFill>
                  <a:srgbClr val="FFFF00"/>
                </a:solidFill>
              </a:rPr>
              <a:t>[You should] be exceedingly glad on this account, though now for a little while you may be distressed by trials and suffer temptations, so that [the genuineness] of your faith may be tested, [your faith] which is infinitely more precious than the perishable gold which is tested and purified by fire. [This proving of your faith is intended] to redound to [your] praise and glory and honor when Jesus Christ (the Messiah, the Anointed One) is revealed </a:t>
            </a:r>
            <a:r>
              <a:rPr lang="en-US" sz="3200" dirty="0">
                <a:solidFill>
                  <a:schemeClr val="tx1"/>
                </a:solidFill>
              </a:rPr>
              <a:t>(1 Peter 1:6-7).</a:t>
            </a:r>
          </a:p>
        </p:txBody>
      </p:sp>
    </p:spTree>
    <p:extLst>
      <p:ext uri="{BB962C8B-B14F-4D97-AF65-F5344CB8AC3E}">
        <p14:creationId xmlns:p14="http://schemas.microsoft.com/office/powerpoint/2010/main" val="159903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0D632-D202-4D66-A8A1-ECC3DB388E65}"/>
              </a:ext>
            </a:extLst>
          </p:cNvPr>
          <p:cNvSpPr>
            <a:spLocks noGrp="1"/>
          </p:cNvSpPr>
          <p:nvPr>
            <p:ph type="title"/>
          </p:nvPr>
        </p:nvSpPr>
        <p:spPr/>
        <p:txBody>
          <a:bodyPr/>
          <a:lstStyle/>
          <a:p>
            <a:r>
              <a:rPr lang="en-US" dirty="0"/>
              <a:t>#4: A Need for Brokenness</a:t>
            </a:r>
          </a:p>
        </p:txBody>
      </p:sp>
      <p:sp>
        <p:nvSpPr>
          <p:cNvPr id="3" name="Content Placeholder 2">
            <a:extLst>
              <a:ext uri="{FF2B5EF4-FFF2-40B4-BE49-F238E27FC236}">
                <a16:creationId xmlns:a16="http://schemas.microsoft.com/office/drawing/2014/main" id="{DCE0D665-C397-4649-8D97-715FAFC01447}"/>
              </a:ext>
            </a:extLst>
          </p:cNvPr>
          <p:cNvSpPr>
            <a:spLocks noGrp="1"/>
          </p:cNvSpPr>
          <p:nvPr>
            <p:ph idx="1"/>
          </p:nvPr>
        </p:nvSpPr>
        <p:spPr>
          <a:xfrm>
            <a:off x="550863" y="1585733"/>
            <a:ext cx="11090274" cy="4826642"/>
          </a:xfrm>
        </p:spPr>
        <p:txBody>
          <a:bodyPr>
            <a:normAutofit fontScale="92500" lnSpcReduction="10000"/>
          </a:bodyPr>
          <a:lstStyle/>
          <a:p>
            <a:r>
              <a:rPr lang="en-US" sz="3200" b="1" dirty="0">
                <a:solidFill>
                  <a:schemeClr val="tx1"/>
                </a:solidFill>
              </a:rPr>
              <a:t>The word brokenness may strike fear in some people, but it's really not a bad word. </a:t>
            </a:r>
          </a:p>
          <a:p>
            <a:r>
              <a:rPr lang="en-US" sz="3200" b="1" dirty="0">
                <a:solidFill>
                  <a:schemeClr val="tx1"/>
                </a:solidFill>
              </a:rPr>
              <a:t>God doesn't desire to break our spirits, but He wants to break that outer shell, the flesh that prevents Him from being all, He wants to be in and through us. </a:t>
            </a:r>
          </a:p>
          <a:p>
            <a:r>
              <a:rPr lang="en-US" sz="3200" b="1" dirty="0">
                <a:solidFill>
                  <a:schemeClr val="tx1"/>
                </a:solidFill>
              </a:rPr>
              <a:t>He wants to break off things like pride, rebellion, selfishness and independence. </a:t>
            </a:r>
          </a:p>
          <a:p>
            <a:r>
              <a:rPr lang="en-US" sz="3200" b="1" dirty="0">
                <a:solidFill>
                  <a:schemeClr val="tx1"/>
                </a:solidFill>
              </a:rPr>
              <a:t>God wants us to be totally dependent on Him, and suffering seems to bring us to that point.</a:t>
            </a:r>
          </a:p>
        </p:txBody>
      </p:sp>
    </p:spTree>
    <p:extLst>
      <p:ext uri="{BB962C8B-B14F-4D97-AF65-F5344CB8AC3E}">
        <p14:creationId xmlns:p14="http://schemas.microsoft.com/office/powerpoint/2010/main" val="4156750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0D632-D202-4D66-A8A1-ECC3DB388E65}"/>
              </a:ext>
            </a:extLst>
          </p:cNvPr>
          <p:cNvSpPr>
            <a:spLocks noGrp="1"/>
          </p:cNvSpPr>
          <p:nvPr>
            <p:ph type="title"/>
          </p:nvPr>
        </p:nvSpPr>
        <p:spPr/>
        <p:txBody>
          <a:bodyPr/>
          <a:lstStyle/>
          <a:p>
            <a:r>
              <a:rPr lang="en-US" dirty="0"/>
              <a:t>#4: A Need for Brokenness</a:t>
            </a:r>
          </a:p>
        </p:txBody>
      </p:sp>
      <p:sp>
        <p:nvSpPr>
          <p:cNvPr id="3" name="Content Placeholder 2">
            <a:extLst>
              <a:ext uri="{FF2B5EF4-FFF2-40B4-BE49-F238E27FC236}">
                <a16:creationId xmlns:a16="http://schemas.microsoft.com/office/drawing/2014/main" id="{DCE0D665-C397-4649-8D97-715FAFC01447}"/>
              </a:ext>
            </a:extLst>
          </p:cNvPr>
          <p:cNvSpPr>
            <a:spLocks noGrp="1"/>
          </p:cNvSpPr>
          <p:nvPr>
            <p:ph idx="1"/>
          </p:nvPr>
        </p:nvSpPr>
        <p:spPr>
          <a:xfrm>
            <a:off x="550863" y="1597307"/>
            <a:ext cx="11090274" cy="4884516"/>
          </a:xfrm>
        </p:spPr>
        <p:txBody>
          <a:bodyPr>
            <a:normAutofit lnSpcReduction="10000"/>
          </a:bodyPr>
          <a:lstStyle/>
          <a:p>
            <a:r>
              <a:rPr lang="en-US" sz="3200" b="1" dirty="0">
                <a:solidFill>
                  <a:schemeClr val="tx1"/>
                </a:solidFill>
              </a:rPr>
              <a:t>However, having to depend on God shouldn't cause us to feel sorry for ourselves. </a:t>
            </a:r>
          </a:p>
          <a:p>
            <a:r>
              <a:rPr lang="en-US" sz="3200" b="1" dirty="0">
                <a:solidFill>
                  <a:schemeClr val="tx1"/>
                </a:solidFill>
              </a:rPr>
              <a:t>I once said, "Oh, God, I'm so lonely, and I don't have anybody but You.</a:t>
            </a:r>
          </a:p>
          <a:p>
            <a:r>
              <a:rPr lang="en-US" sz="3200" b="1" dirty="0">
                <a:solidFill>
                  <a:schemeClr val="tx1"/>
                </a:solidFill>
              </a:rPr>
              <a:t>" And the Holy Spirit said, "Poor Ron, you're just stuck with God." </a:t>
            </a:r>
          </a:p>
          <a:p>
            <a:r>
              <a:rPr lang="en-US" sz="3200" b="1" dirty="0">
                <a:solidFill>
                  <a:schemeClr val="tx1"/>
                </a:solidFill>
              </a:rPr>
              <a:t>I've discovered that having only God is a good position to be in.</a:t>
            </a:r>
          </a:p>
        </p:txBody>
      </p:sp>
    </p:spTree>
    <p:extLst>
      <p:ext uri="{BB962C8B-B14F-4D97-AF65-F5344CB8AC3E}">
        <p14:creationId xmlns:p14="http://schemas.microsoft.com/office/powerpoint/2010/main" val="450994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BFDFE-4DC7-4864-AD24-0956146F4B00}"/>
              </a:ext>
            </a:extLst>
          </p:cNvPr>
          <p:cNvSpPr>
            <a:spLocks noGrp="1"/>
          </p:cNvSpPr>
          <p:nvPr>
            <p:ph type="title"/>
          </p:nvPr>
        </p:nvSpPr>
        <p:spPr/>
        <p:txBody>
          <a:bodyPr/>
          <a:lstStyle/>
          <a:p>
            <a:r>
              <a:rPr lang="en-US" dirty="0"/>
              <a:t>#5: To Build Compassion</a:t>
            </a:r>
          </a:p>
        </p:txBody>
      </p:sp>
      <p:sp>
        <p:nvSpPr>
          <p:cNvPr id="3" name="Content Placeholder 2">
            <a:extLst>
              <a:ext uri="{FF2B5EF4-FFF2-40B4-BE49-F238E27FC236}">
                <a16:creationId xmlns:a16="http://schemas.microsoft.com/office/drawing/2014/main" id="{DFF4C598-A011-4D59-B271-CE0D5A5D7C32}"/>
              </a:ext>
            </a:extLst>
          </p:cNvPr>
          <p:cNvSpPr>
            <a:spLocks noGrp="1"/>
          </p:cNvSpPr>
          <p:nvPr>
            <p:ph idx="1"/>
          </p:nvPr>
        </p:nvSpPr>
        <p:spPr/>
        <p:txBody>
          <a:bodyPr>
            <a:normAutofit/>
          </a:bodyPr>
          <a:lstStyle/>
          <a:p>
            <a:r>
              <a:rPr lang="en-US" sz="3200" b="1" dirty="0">
                <a:solidFill>
                  <a:schemeClr val="tx1"/>
                </a:solidFill>
              </a:rPr>
              <a:t>Compassion is born out of experiencing similar problems. The Bible says, ...</a:t>
            </a:r>
            <a:r>
              <a:rPr lang="en-US" sz="3200" b="1" dirty="0">
                <a:solidFill>
                  <a:srgbClr val="FFFF00"/>
                </a:solidFill>
              </a:rPr>
              <a:t>we do not have a High Priest Who is unable to understand and sympathize and have a shared feeling with our weaknesses and infirmities and liability to the assaults of temptation, but One Who has been tempted in every respect as we are, yet without sinning</a:t>
            </a:r>
            <a:r>
              <a:rPr lang="en-US" sz="3200" b="1" dirty="0">
                <a:solidFill>
                  <a:schemeClr val="tx1"/>
                </a:solidFill>
              </a:rPr>
              <a:t> (Hebrews 4:15). </a:t>
            </a:r>
          </a:p>
        </p:txBody>
      </p:sp>
    </p:spTree>
    <p:extLst>
      <p:ext uri="{BB962C8B-B14F-4D97-AF65-F5344CB8AC3E}">
        <p14:creationId xmlns:p14="http://schemas.microsoft.com/office/powerpoint/2010/main" val="1559608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BFDFE-4DC7-4864-AD24-0956146F4B00}"/>
              </a:ext>
            </a:extLst>
          </p:cNvPr>
          <p:cNvSpPr>
            <a:spLocks noGrp="1"/>
          </p:cNvSpPr>
          <p:nvPr>
            <p:ph type="title"/>
          </p:nvPr>
        </p:nvSpPr>
        <p:spPr/>
        <p:txBody>
          <a:bodyPr/>
          <a:lstStyle/>
          <a:p>
            <a:r>
              <a:rPr lang="en-US" dirty="0"/>
              <a:t>#5: To Build Compassion</a:t>
            </a:r>
          </a:p>
        </p:txBody>
      </p:sp>
      <p:sp>
        <p:nvSpPr>
          <p:cNvPr id="3" name="Content Placeholder 2">
            <a:extLst>
              <a:ext uri="{FF2B5EF4-FFF2-40B4-BE49-F238E27FC236}">
                <a16:creationId xmlns:a16="http://schemas.microsoft.com/office/drawing/2014/main" id="{DFF4C598-A011-4D59-B271-CE0D5A5D7C32}"/>
              </a:ext>
            </a:extLst>
          </p:cNvPr>
          <p:cNvSpPr>
            <a:spLocks noGrp="1"/>
          </p:cNvSpPr>
          <p:nvPr>
            <p:ph idx="1"/>
          </p:nvPr>
        </p:nvSpPr>
        <p:spPr>
          <a:xfrm>
            <a:off x="550863" y="1504709"/>
            <a:ext cx="11090274" cy="4804016"/>
          </a:xfrm>
        </p:spPr>
        <p:txBody>
          <a:bodyPr>
            <a:normAutofit/>
          </a:bodyPr>
          <a:lstStyle/>
          <a:p>
            <a:r>
              <a:rPr lang="en-US" sz="3200" b="1" dirty="0">
                <a:solidFill>
                  <a:schemeClr val="tx1"/>
                </a:solidFill>
              </a:rPr>
              <a:t>It comforts me to know that Jesus understands me and has compassion.  </a:t>
            </a:r>
          </a:p>
          <a:p>
            <a:r>
              <a:rPr lang="en-US" sz="3200" b="1" dirty="0">
                <a:solidFill>
                  <a:schemeClr val="tx1"/>
                </a:solidFill>
              </a:rPr>
              <a:t>Going through trials and experiencing God's deliverance better equips us to minister to others. </a:t>
            </a:r>
          </a:p>
          <a:p>
            <a:r>
              <a:rPr lang="en-US" sz="3200" b="1" dirty="0">
                <a:solidFill>
                  <a:schemeClr val="tx1"/>
                </a:solidFill>
              </a:rPr>
              <a:t>Our pain is never wasted; it brings about compassion that reaches out to other hurting people by saying, "I've been there, and God brought me through it, and He'll do the same for you."</a:t>
            </a:r>
          </a:p>
        </p:txBody>
      </p:sp>
    </p:spTree>
    <p:extLst>
      <p:ext uri="{BB962C8B-B14F-4D97-AF65-F5344CB8AC3E}">
        <p14:creationId xmlns:p14="http://schemas.microsoft.com/office/powerpoint/2010/main" val="1102666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50B5F-4B16-48C9-AC2C-14A1D10F90B3}"/>
              </a:ext>
            </a:extLst>
          </p:cNvPr>
          <p:cNvSpPr>
            <a:spLocks noGrp="1"/>
          </p:cNvSpPr>
          <p:nvPr>
            <p:ph type="title"/>
          </p:nvPr>
        </p:nvSpPr>
        <p:spPr/>
        <p:txBody>
          <a:bodyPr/>
          <a:lstStyle/>
          <a:p>
            <a:r>
              <a:rPr lang="en-US" dirty="0"/>
              <a:t>#6: To Encourage Others</a:t>
            </a:r>
          </a:p>
        </p:txBody>
      </p:sp>
      <p:sp>
        <p:nvSpPr>
          <p:cNvPr id="3" name="Content Placeholder 2">
            <a:extLst>
              <a:ext uri="{FF2B5EF4-FFF2-40B4-BE49-F238E27FC236}">
                <a16:creationId xmlns:a16="http://schemas.microsoft.com/office/drawing/2014/main" id="{2E0CACF7-3F09-4169-9E64-403F3C92FF47}"/>
              </a:ext>
            </a:extLst>
          </p:cNvPr>
          <p:cNvSpPr>
            <a:spLocks noGrp="1"/>
          </p:cNvSpPr>
          <p:nvPr>
            <p:ph idx="1"/>
          </p:nvPr>
        </p:nvSpPr>
        <p:spPr>
          <a:xfrm>
            <a:off x="550863" y="2113199"/>
            <a:ext cx="11090274" cy="4438072"/>
          </a:xfrm>
        </p:spPr>
        <p:txBody>
          <a:bodyPr>
            <a:noAutofit/>
          </a:bodyPr>
          <a:lstStyle/>
          <a:p>
            <a:r>
              <a:rPr lang="en-US" sz="2800" b="1" dirty="0">
                <a:solidFill>
                  <a:schemeClr val="tx1"/>
                </a:solidFill>
              </a:rPr>
              <a:t>The apostle Paul said there were many things that God allowed him to go through simply as object lessons for other people. ...</a:t>
            </a:r>
            <a:r>
              <a:rPr lang="en-US" sz="2800" b="1" dirty="0">
                <a:solidFill>
                  <a:srgbClr val="FFFF00"/>
                </a:solidFill>
              </a:rPr>
              <a:t>I want you to know and continue to rest assured, brethren, that what[has happened] to me [this imprisonment] has actually only served to advance and give a renewed impetus to the[spreading of the] good news (the Gospel) …. most of the brethren have derived fresh confidence in the Lord because of my chains and are much bolder to speak and publish fearlessly the Word of God...</a:t>
            </a:r>
            <a:r>
              <a:rPr lang="en-US" sz="2800" b="1" dirty="0">
                <a:solidFill>
                  <a:schemeClr val="tx1"/>
                </a:solidFill>
              </a:rPr>
              <a:t> (Philippians 1:12-14).</a:t>
            </a:r>
          </a:p>
        </p:txBody>
      </p:sp>
    </p:spTree>
    <p:extLst>
      <p:ext uri="{BB962C8B-B14F-4D97-AF65-F5344CB8AC3E}">
        <p14:creationId xmlns:p14="http://schemas.microsoft.com/office/powerpoint/2010/main" val="3916264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50B5F-4B16-48C9-AC2C-14A1D10F90B3}"/>
              </a:ext>
            </a:extLst>
          </p:cNvPr>
          <p:cNvSpPr>
            <a:spLocks noGrp="1"/>
          </p:cNvSpPr>
          <p:nvPr>
            <p:ph type="title"/>
          </p:nvPr>
        </p:nvSpPr>
        <p:spPr/>
        <p:txBody>
          <a:bodyPr/>
          <a:lstStyle/>
          <a:p>
            <a:r>
              <a:rPr lang="en-US" dirty="0"/>
              <a:t>#6: To Encourage Others</a:t>
            </a:r>
          </a:p>
        </p:txBody>
      </p:sp>
      <p:sp>
        <p:nvSpPr>
          <p:cNvPr id="3" name="Content Placeholder 2">
            <a:extLst>
              <a:ext uri="{FF2B5EF4-FFF2-40B4-BE49-F238E27FC236}">
                <a16:creationId xmlns:a16="http://schemas.microsoft.com/office/drawing/2014/main" id="{2E0CACF7-3F09-4169-9E64-403F3C92FF47}"/>
              </a:ext>
            </a:extLst>
          </p:cNvPr>
          <p:cNvSpPr>
            <a:spLocks noGrp="1"/>
          </p:cNvSpPr>
          <p:nvPr>
            <p:ph idx="1"/>
          </p:nvPr>
        </p:nvSpPr>
        <p:spPr>
          <a:xfrm>
            <a:off x="550863" y="1597307"/>
            <a:ext cx="11090274" cy="4495518"/>
          </a:xfrm>
        </p:spPr>
        <p:txBody>
          <a:bodyPr>
            <a:normAutofit/>
          </a:bodyPr>
          <a:lstStyle/>
          <a:p>
            <a:r>
              <a:rPr lang="en-US" sz="3200" b="1" dirty="0">
                <a:solidFill>
                  <a:schemeClr val="tx1"/>
                </a:solidFill>
              </a:rPr>
              <a:t>Even in Paul's imprisonment, his stability and ability to be used of God was evident. </a:t>
            </a:r>
          </a:p>
          <a:p>
            <a:r>
              <a:rPr lang="en-US" sz="3200" b="1" dirty="0">
                <a:solidFill>
                  <a:schemeClr val="tx1"/>
                </a:solidFill>
              </a:rPr>
              <a:t>If we're to minister to others, we too must face some adverse circumstances. </a:t>
            </a:r>
          </a:p>
          <a:p>
            <a:r>
              <a:rPr lang="en-US" sz="3200" b="1" dirty="0">
                <a:solidFill>
                  <a:schemeClr val="tx1"/>
                </a:solidFill>
              </a:rPr>
              <a:t>But if we stand in faith and confidence, God will bring us through to victory, and we'll be a great encouragement toothers in the process.</a:t>
            </a:r>
          </a:p>
        </p:txBody>
      </p:sp>
    </p:spTree>
    <p:extLst>
      <p:ext uri="{BB962C8B-B14F-4D97-AF65-F5344CB8AC3E}">
        <p14:creationId xmlns:p14="http://schemas.microsoft.com/office/powerpoint/2010/main" val="38324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5938A-D1AC-4EF9-BD02-D402C192FFA3}"/>
              </a:ext>
            </a:extLst>
          </p:cNvPr>
          <p:cNvSpPr>
            <a:spLocks noGrp="1"/>
          </p:cNvSpPr>
          <p:nvPr>
            <p:ph type="title"/>
          </p:nvPr>
        </p:nvSpPr>
        <p:spPr/>
        <p:txBody>
          <a:bodyPr/>
          <a:lstStyle/>
          <a:p>
            <a:r>
              <a:rPr lang="en-US" dirty="0"/>
              <a:t>1 John 5:4</a:t>
            </a:r>
          </a:p>
        </p:txBody>
      </p:sp>
      <p:sp>
        <p:nvSpPr>
          <p:cNvPr id="3" name="Content Placeholder 2">
            <a:extLst>
              <a:ext uri="{FF2B5EF4-FFF2-40B4-BE49-F238E27FC236}">
                <a16:creationId xmlns:a16="http://schemas.microsoft.com/office/drawing/2014/main" id="{BFD6319B-43EC-48CC-AB98-6CA657682DD7}"/>
              </a:ext>
            </a:extLst>
          </p:cNvPr>
          <p:cNvSpPr>
            <a:spLocks noGrp="1"/>
          </p:cNvSpPr>
          <p:nvPr>
            <p:ph idx="1"/>
          </p:nvPr>
        </p:nvSpPr>
        <p:spPr/>
        <p:txBody>
          <a:bodyPr>
            <a:normAutofit/>
          </a:bodyPr>
          <a:lstStyle/>
          <a:p>
            <a:r>
              <a:rPr lang="en-US" sz="4000" dirty="0">
                <a:solidFill>
                  <a:schemeClr val="tx1"/>
                </a:solidFill>
              </a:rPr>
              <a:t>"Whatever is born of God </a:t>
            </a:r>
            <a:r>
              <a:rPr lang="en-US" sz="4000" b="1" u="sng" dirty="0">
                <a:solidFill>
                  <a:schemeClr val="tx1"/>
                </a:solidFill>
              </a:rPr>
              <a:t>overcomes</a:t>
            </a:r>
            <a:r>
              <a:rPr lang="en-US" sz="4000" dirty="0">
                <a:solidFill>
                  <a:schemeClr val="tx1"/>
                </a:solidFill>
              </a:rPr>
              <a:t> the world; and this is the victory that has overcome the world-our </a:t>
            </a:r>
            <a:r>
              <a:rPr lang="en-US" sz="4000" b="1" u="sng" dirty="0">
                <a:solidFill>
                  <a:schemeClr val="tx1"/>
                </a:solidFill>
              </a:rPr>
              <a:t>faith</a:t>
            </a:r>
            <a:r>
              <a:rPr lang="en-US" sz="4000" dirty="0">
                <a:solidFill>
                  <a:schemeClr val="tx1"/>
                </a:solidFill>
              </a:rPr>
              <a:t>."</a:t>
            </a:r>
          </a:p>
        </p:txBody>
      </p:sp>
    </p:spTree>
    <p:extLst>
      <p:ext uri="{BB962C8B-B14F-4D97-AF65-F5344CB8AC3E}">
        <p14:creationId xmlns:p14="http://schemas.microsoft.com/office/powerpoint/2010/main" val="17094638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087D0-563A-46A8-8DA6-B083F62D6111}"/>
              </a:ext>
            </a:extLst>
          </p:cNvPr>
          <p:cNvSpPr>
            <a:spLocks noGrp="1"/>
          </p:cNvSpPr>
          <p:nvPr>
            <p:ph type="title"/>
          </p:nvPr>
        </p:nvSpPr>
        <p:spPr/>
        <p:txBody>
          <a:bodyPr/>
          <a:lstStyle/>
          <a:p>
            <a:r>
              <a:rPr lang="en-US" dirty="0"/>
              <a:t>#7: Because of the Word</a:t>
            </a:r>
          </a:p>
        </p:txBody>
      </p:sp>
      <p:sp>
        <p:nvSpPr>
          <p:cNvPr id="3" name="Content Placeholder 2">
            <a:extLst>
              <a:ext uri="{FF2B5EF4-FFF2-40B4-BE49-F238E27FC236}">
                <a16:creationId xmlns:a16="http://schemas.microsoft.com/office/drawing/2014/main" id="{EBE7CB21-89DC-42EB-AF9C-A5BBAACF5EE1}"/>
              </a:ext>
            </a:extLst>
          </p:cNvPr>
          <p:cNvSpPr>
            <a:spLocks noGrp="1"/>
          </p:cNvSpPr>
          <p:nvPr>
            <p:ph idx="1"/>
          </p:nvPr>
        </p:nvSpPr>
        <p:spPr/>
        <p:txBody>
          <a:bodyPr>
            <a:normAutofit/>
          </a:bodyPr>
          <a:lstStyle/>
          <a:p>
            <a:r>
              <a:rPr lang="en-US" sz="3200" b="1" dirty="0">
                <a:solidFill>
                  <a:schemeClr val="tx1"/>
                </a:solidFill>
              </a:rPr>
              <a:t>Sometimes we suffer attacks from the enemy simply because of our involvement with the Word of God.</a:t>
            </a:r>
          </a:p>
          <a:p>
            <a:r>
              <a:rPr lang="en-US" sz="3200" b="1" dirty="0">
                <a:solidFill>
                  <a:schemeClr val="tx1"/>
                </a:solidFill>
              </a:rPr>
              <a:t>Mark 4:17 </a:t>
            </a:r>
            <a:r>
              <a:rPr lang="en-US" sz="3200" b="1" dirty="0">
                <a:solidFill>
                  <a:srgbClr val="FFFF00"/>
                </a:solidFill>
              </a:rPr>
              <a:t>speaks of those who hear the Word and endure it fora while, ...then when trouble or persecution arises on account of the Word, they immediately are offended (become displeased, indignant, resentful) and they stumble and fall Away</a:t>
            </a:r>
            <a:r>
              <a:rPr lang="en-US" sz="3200" b="1" dirty="0">
                <a:solidFill>
                  <a:schemeClr val="tx1"/>
                </a:solidFill>
              </a:rPr>
              <a:t>.</a:t>
            </a:r>
          </a:p>
        </p:txBody>
      </p:sp>
    </p:spTree>
    <p:extLst>
      <p:ext uri="{BB962C8B-B14F-4D97-AF65-F5344CB8AC3E}">
        <p14:creationId xmlns:p14="http://schemas.microsoft.com/office/powerpoint/2010/main" val="13580805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087D0-563A-46A8-8DA6-B083F62D6111}"/>
              </a:ext>
            </a:extLst>
          </p:cNvPr>
          <p:cNvSpPr>
            <a:spLocks noGrp="1"/>
          </p:cNvSpPr>
          <p:nvPr>
            <p:ph type="title"/>
          </p:nvPr>
        </p:nvSpPr>
        <p:spPr/>
        <p:txBody>
          <a:bodyPr/>
          <a:lstStyle/>
          <a:p>
            <a:r>
              <a:rPr lang="en-US" dirty="0"/>
              <a:t>#7: Because of the Word</a:t>
            </a:r>
          </a:p>
        </p:txBody>
      </p:sp>
      <p:sp>
        <p:nvSpPr>
          <p:cNvPr id="3" name="Content Placeholder 2">
            <a:extLst>
              <a:ext uri="{FF2B5EF4-FFF2-40B4-BE49-F238E27FC236}">
                <a16:creationId xmlns:a16="http://schemas.microsoft.com/office/drawing/2014/main" id="{EBE7CB21-89DC-42EB-AF9C-A5BBAACF5EE1}"/>
              </a:ext>
            </a:extLst>
          </p:cNvPr>
          <p:cNvSpPr>
            <a:spLocks noGrp="1"/>
          </p:cNvSpPr>
          <p:nvPr>
            <p:ph idx="1"/>
          </p:nvPr>
        </p:nvSpPr>
        <p:spPr>
          <a:xfrm>
            <a:off x="550863" y="1724628"/>
            <a:ext cx="11090274" cy="4803493"/>
          </a:xfrm>
        </p:spPr>
        <p:txBody>
          <a:bodyPr>
            <a:normAutofit/>
          </a:bodyPr>
          <a:lstStyle/>
          <a:p>
            <a:r>
              <a:rPr lang="en-US" sz="3200" b="1" dirty="0">
                <a:solidFill>
                  <a:schemeClr val="tx1"/>
                </a:solidFill>
              </a:rPr>
              <a:t>When someone receives the Word of God, Satan delights incoming immediately to try to steal what's been sown in their heart. </a:t>
            </a:r>
          </a:p>
          <a:p>
            <a:r>
              <a:rPr lang="en-US" sz="3200" b="1" dirty="0">
                <a:solidFill>
                  <a:schemeClr val="tx1"/>
                </a:solidFill>
              </a:rPr>
              <a:t>He knows the Word will strengthen us and help us live a victorious Christian life, and he wants to stop it if he can.</a:t>
            </a:r>
          </a:p>
          <a:p>
            <a:r>
              <a:rPr lang="en-US" sz="3200" b="1" dirty="0">
                <a:solidFill>
                  <a:schemeClr val="tx1"/>
                </a:solidFill>
              </a:rPr>
              <a:t> So, it's imperative to guard the Word in your heart and resist the devil from stealing it away from you.</a:t>
            </a:r>
          </a:p>
        </p:txBody>
      </p:sp>
    </p:spTree>
    <p:extLst>
      <p:ext uri="{BB962C8B-B14F-4D97-AF65-F5344CB8AC3E}">
        <p14:creationId xmlns:p14="http://schemas.microsoft.com/office/powerpoint/2010/main" val="6516372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AEDE3-7D35-40DA-8D75-3DD809158FEA}"/>
              </a:ext>
            </a:extLst>
          </p:cNvPr>
          <p:cNvSpPr>
            <a:spLocks noGrp="1"/>
          </p:cNvSpPr>
          <p:nvPr>
            <p:ph type="title"/>
          </p:nvPr>
        </p:nvSpPr>
        <p:spPr/>
        <p:txBody>
          <a:bodyPr/>
          <a:lstStyle/>
          <a:p>
            <a:r>
              <a:rPr lang="en-US" dirty="0"/>
              <a:t>#8: Because of Living in the World</a:t>
            </a:r>
          </a:p>
        </p:txBody>
      </p:sp>
      <p:sp>
        <p:nvSpPr>
          <p:cNvPr id="3" name="Content Placeholder 2">
            <a:extLst>
              <a:ext uri="{FF2B5EF4-FFF2-40B4-BE49-F238E27FC236}">
                <a16:creationId xmlns:a16="http://schemas.microsoft.com/office/drawing/2014/main" id="{4CF6724F-2B77-4013-A20C-EC60B437B957}"/>
              </a:ext>
            </a:extLst>
          </p:cNvPr>
          <p:cNvSpPr>
            <a:spLocks noGrp="1"/>
          </p:cNvSpPr>
          <p:nvPr>
            <p:ph idx="1"/>
          </p:nvPr>
        </p:nvSpPr>
        <p:spPr/>
        <p:txBody>
          <a:bodyPr>
            <a:normAutofit fontScale="92500" lnSpcReduction="10000"/>
          </a:bodyPr>
          <a:lstStyle/>
          <a:p>
            <a:r>
              <a:rPr lang="en-US" sz="3200" b="1" dirty="0">
                <a:solidFill>
                  <a:schemeClr val="tx1"/>
                </a:solidFill>
              </a:rPr>
              <a:t>Christians may also face trials and suffer simply because we live in a world full of sin. But Jesus said, </a:t>
            </a:r>
            <a:r>
              <a:rPr lang="en-US" sz="3200" b="1" dirty="0">
                <a:solidFill>
                  <a:srgbClr val="FFFF00"/>
                </a:solidFill>
              </a:rPr>
              <a:t>"I have told you these things, so that in Me you may have [perfect] peace and confidence. In the world you have tribulation and trials and distress and frustration; but be of good cheer [take courage; be confident, certain, undaunted]! For I have overcome the world. [I have deprived it of power to harm you and have conquered it for you]"</a:t>
            </a:r>
            <a:r>
              <a:rPr lang="en-US" sz="3200" b="1" dirty="0">
                <a:solidFill>
                  <a:schemeClr val="tx1"/>
                </a:solidFill>
              </a:rPr>
              <a:t> (John 16:33).</a:t>
            </a:r>
          </a:p>
        </p:txBody>
      </p:sp>
    </p:spTree>
    <p:extLst>
      <p:ext uri="{BB962C8B-B14F-4D97-AF65-F5344CB8AC3E}">
        <p14:creationId xmlns:p14="http://schemas.microsoft.com/office/powerpoint/2010/main" val="4014267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AEDE3-7D35-40DA-8D75-3DD809158FEA}"/>
              </a:ext>
            </a:extLst>
          </p:cNvPr>
          <p:cNvSpPr>
            <a:spLocks noGrp="1"/>
          </p:cNvSpPr>
          <p:nvPr>
            <p:ph type="title"/>
          </p:nvPr>
        </p:nvSpPr>
        <p:spPr/>
        <p:txBody>
          <a:bodyPr/>
          <a:lstStyle/>
          <a:p>
            <a:r>
              <a:rPr lang="en-US" dirty="0"/>
              <a:t>#8: Because of Living in the World</a:t>
            </a:r>
          </a:p>
        </p:txBody>
      </p:sp>
      <p:sp>
        <p:nvSpPr>
          <p:cNvPr id="3" name="Content Placeholder 2">
            <a:extLst>
              <a:ext uri="{FF2B5EF4-FFF2-40B4-BE49-F238E27FC236}">
                <a16:creationId xmlns:a16="http://schemas.microsoft.com/office/drawing/2014/main" id="{4CF6724F-2B77-4013-A20C-EC60B437B957}"/>
              </a:ext>
            </a:extLst>
          </p:cNvPr>
          <p:cNvSpPr>
            <a:spLocks noGrp="1"/>
          </p:cNvSpPr>
          <p:nvPr>
            <p:ph idx="1"/>
          </p:nvPr>
        </p:nvSpPr>
        <p:spPr/>
        <p:txBody>
          <a:bodyPr>
            <a:normAutofit/>
          </a:bodyPr>
          <a:lstStyle/>
          <a:p>
            <a:r>
              <a:rPr lang="en-US" sz="3200" b="1" dirty="0">
                <a:solidFill>
                  <a:schemeClr val="tx1"/>
                </a:solidFill>
              </a:rPr>
              <a:t>What a promise! </a:t>
            </a:r>
          </a:p>
          <a:p>
            <a:r>
              <a:rPr lang="en-US" sz="3200" b="1" dirty="0">
                <a:solidFill>
                  <a:schemeClr val="tx1"/>
                </a:solidFill>
              </a:rPr>
              <a:t>Understanding the reason for our suffering and having the assurance of the final glory we'll share should make it a little easier to enjoy our lives...even during the times of sharing in Suffering.</a:t>
            </a:r>
          </a:p>
        </p:txBody>
      </p:sp>
    </p:spTree>
    <p:extLst>
      <p:ext uri="{BB962C8B-B14F-4D97-AF65-F5344CB8AC3E}">
        <p14:creationId xmlns:p14="http://schemas.microsoft.com/office/powerpoint/2010/main" val="35069004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6D9CB-99B6-4832-8763-324B9BFF6F35}"/>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28E9E615-4219-44DB-89F1-4E64C4714BAB}"/>
              </a:ext>
            </a:extLst>
          </p:cNvPr>
          <p:cNvSpPr>
            <a:spLocks noGrp="1"/>
          </p:cNvSpPr>
          <p:nvPr>
            <p:ph idx="1"/>
          </p:nvPr>
        </p:nvSpPr>
        <p:spPr/>
        <p:txBody>
          <a:bodyPr>
            <a:normAutofit/>
          </a:bodyPr>
          <a:lstStyle/>
          <a:p>
            <a:r>
              <a:rPr lang="en-US" sz="3200" b="1" dirty="0">
                <a:solidFill>
                  <a:srgbClr val="FFFF00"/>
                </a:solidFill>
              </a:rPr>
              <a:t>And if we are [His] children, then we are [His] heirs also: heirs of God and fellow heirs with Christ [sharing His inheritance with Him]; only we must share His suffering if we are to share His glory (Romans 8:17).</a:t>
            </a:r>
          </a:p>
        </p:txBody>
      </p:sp>
    </p:spTree>
    <p:extLst>
      <p:ext uri="{BB962C8B-B14F-4D97-AF65-F5344CB8AC3E}">
        <p14:creationId xmlns:p14="http://schemas.microsoft.com/office/powerpoint/2010/main" val="1629465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EDC6D-CAB0-41B9-B2C4-88686881C06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703E3F-E564-44EE-B64B-9A8B8C166B8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737697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D8F55-FA7B-476A-90A4-62CC3F62C99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5C3795F-65E6-4AA2-A22B-DEB3511B04C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420965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2AD38-C7C2-42CA-B980-EE953B76171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7B34634-D32D-465E-A788-EFC57391F73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61809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45093-E33C-4BA9-9A01-8ECEE0483456}"/>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EDB59050-B389-493B-A108-A11754E97640}"/>
              </a:ext>
            </a:extLst>
          </p:cNvPr>
          <p:cNvSpPr>
            <a:spLocks noGrp="1"/>
          </p:cNvSpPr>
          <p:nvPr>
            <p:ph idx="1"/>
          </p:nvPr>
        </p:nvSpPr>
        <p:spPr>
          <a:xfrm>
            <a:off x="550863" y="1701478"/>
            <a:ext cx="11090274" cy="4607247"/>
          </a:xfrm>
        </p:spPr>
        <p:txBody>
          <a:bodyPr>
            <a:normAutofit/>
          </a:bodyPr>
          <a:lstStyle/>
          <a:p>
            <a:r>
              <a:rPr lang="en-US" sz="3200" b="1" dirty="0">
                <a:solidFill>
                  <a:schemeClr val="tx1"/>
                </a:solidFill>
              </a:rPr>
              <a:t>As Christians, we delight in the thought of sharing in Christ's glory, but what about sharing in His suffering?</a:t>
            </a:r>
          </a:p>
          <a:p>
            <a:r>
              <a:rPr lang="en-US" sz="3200" b="1" dirty="0">
                <a:solidFill>
                  <a:schemeClr val="tx1"/>
                </a:solidFill>
              </a:rPr>
              <a:t> Jesus took care of the death penalty once and for all so we don't ever have to worry about that again. </a:t>
            </a:r>
          </a:p>
          <a:p>
            <a:r>
              <a:rPr lang="en-US" sz="3200" b="1" dirty="0">
                <a:solidFill>
                  <a:schemeClr val="tx1"/>
                </a:solidFill>
              </a:rPr>
              <a:t>But the Bible teaches that we must suffer times of trial if we are to share in the glory.</a:t>
            </a:r>
          </a:p>
        </p:txBody>
      </p:sp>
    </p:spTree>
    <p:extLst>
      <p:ext uri="{BB962C8B-B14F-4D97-AF65-F5344CB8AC3E}">
        <p14:creationId xmlns:p14="http://schemas.microsoft.com/office/powerpoint/2010/main" val="2331649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DC1FB-34B8-4D55-9890-CF6716830553}"/>
              </a:ext>
            </a:extLst>
          </p:cNvPr>
          <p:cNvSpPr>
            <a:spLocks noGrp="1"/>
          </p:cNvSpPr>
          <p:nvPr>
            <p:ph type="title"/>
          </p:nvPr>
        </p:nvSpPr>
        <p:spPr/>
        <p:txBody>
          <a:bodyPr/>
          <a:lstStyle/>
          <a:p>
            <a:r>
              <a:rPr lang="en-US" dirty="0"/>
              <a:t>Is it worth it?</a:t>
            </a:r>
          </a:p>
        </p:txBody>
      </p:sp>
      <p:sp>
        <p:nvSpPr>
          <p:cNvPr id="3" name="Content Placeholder 2">
            <a:extLst>
              <a:ext uri="{FF2B5EF4-FFF2-40B4-BE49-F238E27FC236}">
                <a16:creationId xmlns:a16="http://schemas.microsoft.com/office/drawing/2014/main" id="{05489B1E-E4E6-42A2-BB4F-0B52EFF3D76F}"/>
              </a:ext>
            </a:extLst>
          </p:cNvPr>
          <p:cNvSpPr>
            <a:spLocks noGrp="1"/>
          </p:cNvSpPr>
          <p:nvPr>
            <p:ph idx="1"/>
          </p:nvPr>
        </p:nvSpPr>
        <p:spPr/>
        <p:txBody>
          <a:bodyPr>
            <a:normAutofit fontScale="92500"/>
          </a:bodyPr>
          <a:lstStyle/>
          <a:p>
            <a:r>
              <a:rPr lang="en-US" sz="3200" b="1" dirty="0">
                <a:solidFill>
                  <a:schemeClr val="tx1"/>
                </a:solidFill>
              </a:rPr>
              <a:t>Read what Paul says in Romans 8:18: …</a:t>
            </a:r>
            <a:r>
              <a:rPr lang="en-US" sz="3200" b="1" dirty="0">
                <a:solidFill>
                  <a:srgbClr val="FFFF00"/>
                </a:solidFill>
              </a:rPr>
              <a:t>For I consider that the sufferings of this present time (this present life) are not worth being compared with the glory that is about to be revealed to us and in us and for us and conferred on us!</a:t>
            </a:r>
            <a:r>
              <a:rPr lang="en-US" sz="3200" b="1" dirty="0">
                <a:solidFill>
                  <a:schemeClr val="tx1"/>
                </a:solidFill>
              </a:rPr>
              <a:t> </a:t>
            </a:r>
          </a:p>
          <a:p>
            <a:r>
              <a:rPr lang="en-US" sz="3200" b="1" dirty="0">
                <a:solidFill>
                  <a:schemeClr val="tx1"/>
                </a:solidFill>
              </a:rPr>
              <a:t>Many of us think that we suffer because of our circumstances. We believe that if our circumstances would change, we'd be able to act Right.</a:t>
            </a:r>
          </a:p>
        </p:txBody>
      </p:sp>
    </p:spTree>
    <p:extLst>
      <p:ext uri="{BB962C8B-B14F-4D97-AF65-F5344CB8AC3E}">
        <p14:creationId xmlns:p14="http://schemas.microsoft.com/office/powerpoint/2010/main" val="4089909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DC982-7758-470C-A82D-A0A3FEA01A98}"/>
              </a:ext>
            </a:extLst>
          </p:cNvPr>
          <p:cNvSpPr>
            <a:spLocks noGrp="1"/>
          </p:cNvSpPr>
          <p:nvPr>
            <p:ph type="title"/>
          </p:nvPr>
        </p:nvSpPr>
        <p:spPr/>
        <p:txBody>
          <a:bodyPr/>
          <a:lstStyle/>
          <a:p>
            <a:r>
              <a:rPr lang="en-US" dirty="0"/>
              <a:t>Is it worth it?</a:t>
            </a:r>
          </a:p>
        </p:txBody>
      </p:sp>
      <p:sp>
        <p:nvSpPr>
          <p:cNvPr id="3" name="Content Placeholder 2">
            <a:extLst>
              <a:ext uri="{FF2B5EF4-FFF2-40B4-BE49-F238E27FC236}">
                <a16:creationId xmlns:a16="http://schemas.microsoft.com/office/drawing/2014/main" id="{4F775CB6-1F22-4716-A17C-F6E97B3E8763}"/>
              </a:ext>
            </a:extLst>
          </p:cNvPr>
          <p:cNvSpPr>
            <a:spLocks noGrp="1"/>
          </p:cNvSpPr>
          <p:nvPr>
            <p:ph idx="1"/>
          </p:nvPr>
        </p:nvSpPr>
        <p:spPr>
          <a:xfrm>
            <a:off x="550863" y="1493135"/>
            <a:ext cx="11090274" cy="4815590"/>
          </a:xfrm>
        </p:spPr>
        <p:txBody>
          <a:bodyPr>
            <a:normAutofit fontScale="92500"/>
          </a:bodyPr>
          <a:lstStyle/>
          <a:p>
            <a:r>
              <a:rPr lang="en-US" sz="3200" b="1" dirty="0">
                <a:solidFill>
                  <a:schemeClr val="tx1"/>
                </a:solidFill>
              </a:rPr>
              <a:t>But God wants us to become so mature and stable that we act right even when none of our circumstances are good. </a:t>
            </a:r>
          </a:p>
          <a:p>
            <a:r>
              <a:rPr lang="en-US" sz="3200" b="1" dirty="0">
                <a:solidFill>
                  <a:schemeClr val="tx1"/>
                </a:solidFill>
              </a:rPr>
              <a:t>There are different levels of faith, and most of the time we want to use our faith to get rid of a problem. </a:t>
            </a:r>
          </a:p>
          <a:p>
            <a:r>
              <a:rPr lang="en-US" sz="3200" b="1" dirty="0">
                <a:solidFill>
                  <a:schemeClr val="tx1"/>
                </a:solidFill>
              </a:rPr>
              <a:t>But sometimes God's plan is for us to exercise a higher level of faith that will carry us through life's challenges. </a:t>
            </a:r>
          </a:p>
          <a:p>
            <a:r>
              <a:rPr lang="en-US" sz="3200" b="1" dirty="0">
                <a:solidFill>
                  <a:schemeClr val="tx1"/>
                </a:solidFill>
              </a:rPr>
              <a:t>This requires even greater faith than being delivered from a situation.</a:t>
            </a:r>
          </a:p>
        </p:txBody>
      </p:sp>
    </p:spTree>
    <p:extLst>
      <p:ext uri="{BB962C8B-B14F-4D97-AF65-F5344CB8AC3E}">
        <p14:creationId xmlns:p14="http://schemas.microsoft.com/office/powerpoint/2010/main" val="21841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44429-F0AE-4A51-8572-E9EA9FAEC45C}"/>
              </a:ext>
            </a:extLst>
          </p:cNvPr>
          <p:cNvSpPr>
            <a:spLocks noGrp="1"/>
          </p:cNvSpPr>
          <p:nvPr>
            <p:ph type="title"/>
          </p:nvPr>
        </p:nvSpPr>
        <p:spPr/>
        <p:txBody>
          <a:bodyPr/>
          <a:lstStyle/>
          <a:p>
            <a:r>
              <a:rPr lang="en-US" dirty="0"/>
              <a:t>Is it worth it?</a:t>
            </a:r>
          </a:p>
        </p:txBody>
      </p:sp>
      <p:sp>
        <p:nvSpPr>
          <p:cNvPr id="3" name="Content Placeholder 2">
            <a:extLst>
              <a:ext uri="{FF2B5EF4-FFF2-40B4-BE49-F238E27FC236}">
                <a16:creationId xmlns:a16="http://schemas.microsoft.com/office/drawing/2014/main" id="{04A6DB0C-8C6A-497B-BEDB-84C026CAB839}"/>
              </a:ext>
            </a:extLst>
          </p:cNvPr>
          <p:cNvSpPr>
            <a:spLocks noGrp="1"/>
          </p:cNvSpPr>
          <p:nvPr>
            <p:ph idx="1"/>
          </p:nvPr>
        </p:nvSpPr>
        <p:spPr/>
        <p:txBody>
          <a:bodyPr>
            <a:normAutofit/>
          </a:bodyPr>
          <a:lstStyle/>
          <a:p>
            <a:r>
              <a:rPr lang="en-US" sz="3200" b="1" dirty="0">
                <a:solidFill>
                  <a:schemeClr val="tx1"/>
                </a:solidFill>
              </a:rPr>
              <a:t>Too often we marvel at the delivering power of God and overlook His keeping, strengthening and enabling power. </a:t>
            </a:r>
          </a:p>
          <a:p>
            <a:r>
              <a:rPr lang="en-US" sz="3200" b="1" dirty="0">
                <a:solidFill>
                  <a:schemeClr val="tx1"/>
                </a:solidFill>
              </a:rPr>
              <a:t>Although there are many reasons why Christians suffer, I would like to address what I believe are eight of the most common reasons why there is suffering in our lives.</a:t>
            </a:r>
          </a:p>
        </p:txBody>
      </p:sp>
    </p:spTree>
    <p:extLst>
      <p:ext uri="{BB962C8B-B14F-4D97-AF65-F5344CB8AC3E}">
        <p14:creationId xmlns:p14="http://schemas.microsoft.com/office/powerpoint/2010/main" val="578605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05DAD-0A79-401E-8E7E-22CED2A85EB2}"/>
              </a:ext>
            </a:extLst>
          </p:cNvPr>
          <p:cNvSpPr>
            <a:spLocks noGrp="1"/>
          </p:cNvSpPr>
          <p:nvPr>
            <p:ph type="title"/>
          </p:nvPr>
        </p:nvSpPr>
        <p:spPr/>
        <p:txBody>
          <a:bodyPr/>
          <a:lstStyle/>
          <a:p>
            <a:r>
              <a:rPr lang="en-US" dirty="0"/>
              <a:t>#1: Ignorance of the Word</a:t>
            </a:r>
          </a:p>
        </p:txBody>
      </p:sp>
      <p:sp>
        <p:nvSpPr>
          <p:cNvPr id="3" name="Content Placeholder 2">
            <a:extLst>
              <a:ext uri="{FF2B5EF4-FFF2-40B4-BE49-F238E27FC236}">
                <a16:creationId xmlns:a16="http://schemas.microsoft.com/office/drawing/2014/main" id="{590DF29E-7804-4ED9-BBEB-E94A3461BE8B}"/>
              </a:ext>
            </a:extLst>
          </p:cNvPr>
          <p:cNvSpPr>
            <a:spLocks noGrp="1"/>
          </p:cNvSpPr>
          <p:nvPr>
            <p:ph idx="1"/>
          </p:nvPr>
        </p:nvSpPr>
        <p:spPr>
          <a:xfrm>
            <a:off x="550862" y="2032177"/>
            <a:ext cx="11090274" cy="3979625"/>
          </a:xfrm>
        </p:spPr>
        <p:txBody>
          <a:bodyPr>
            <a:normAutofit/>
          </a:bodyPr>
          <a:lstStyle/>
          <a:p>
            <a:r>
              <a:rPr lang="en-US" sz="3200" b="1" dirty="0">
                <a:solidFill>
                  <a:schemeClr val="tx1"/>
                </a:solidFill>
              </a:rPr>
              <a:t>Many Christians suffer because they're too busy seeking carnal knowledge instead of the Word of God. The Lord Himself said, </a:t>
            </a:r>
            <a:r>
              <a:rPr lang="en-US" sz="3200" b="1" dirty="0">
                <a:solidFill>
                  <a:srgbClr val="FFFF00"/>
                </a:solidFill>
              </a:rPr>
              <a:t>My people are destroyed for lack of knowledge... </a:t>
            </a:r>
            <a:r>
              <a:rPr lang="en-US" sz="3200" b="1" dirty="0">
                <a:solidFill>
                  <a:schemeClr val="tx1"/>
                </a:solidFill>
              </a:rPr>
              <a:t>(Hosea 4:6).</a:t>
            </a:r>
          </a:p>
        </p:txBody>
      </p:sp>
    </p:spTree>
    <p:extLst>
      <p:ext uri="{BB962C8B-B14F-4D97-AF65-F5344CB8AC3E}">
        <p14:creationId xmlns:p14="http://schemas.microsoft.com/office/powerpoint/2010/main" val="3677860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16F4A-8B09-4A09-BAA2-17128BB36C1F}"/>
              </a:ext>
            </a:extLst>
          </p:cNvPr>
          <p:cNvSpPr>
            <a:spLocks noGrp="1"/>
          </p:cNvSpPr>
          <p:nvPr>
            <p:ph type="title"/>
          </p:nvPr>
        </p:nvSpPr>
        <p:spPr/>
        <p:txBody>
          <a:bodyPr/>
          <a:lstStyle/>
          <a:p>
            <a:r>
              <a:rPr lang="en-US" dirty="0"/>
              <a:t>#1: Ignorance of the Word</a:t>
            </a:r>
          </a:p>
        </p:txBody>
      </p:sp>
      <p:sp>
        <p:nvSpPr>
          <p:cNvPr id="3" name="Content Placeholder 2">
            <a:extLst>
              <a:ext uri="{FF2B5EF4-FFF2-40B4-BE49-F238E27FC236}">
                <a16:creationId xmlns:a16="http://schemas.microsoft.com/office/drawing/2014/main" id="{BB990983-6FBC-48E4-8F7E-D10DD603899B}"/>
              </a:ext>
            </a:extLst>
          </p:cNvPr>
          <p:cNvSpPr>
            <a:spLocks noGrp="1"/>
          </p:cNvSpPr>
          <p:nvPr>
            <p:ph idx="1"/>
          </p:nvPr>
        </p:nvSpPr>
        <p:spPr/>
        <p:txBody>
          <a:bodyPr>
            <a:normAutofit/>
          </a:bodyPr>
          <a:lstStyle/>
          <a:p>
            <a:r>
              <a:rPr lang="en-US" sz="3200" b="1" dirty="0">
                <a:solidFill>
                  <a:schemeClr val="tx1"/>
                </a:solidFill>
              </a:rPr>
              <a:t>Paul was an educated man, with a wealth of carnal knowledge, When he realized the importance of spiritual knowledge, he said,...</a:t>
            </a:r>
            <a:r>
              <a:rPr lang="en-US" sz="3200" b="1" dirty="0">
                <a:solidFill>
                  <a:srgbClr val="FFFF00"/>
                </a:solidFill>
              </a:rPr>
              <a:t>I resolved to know nothing (to be acquainted with nothing, to make a display of the knowledge of nothing, and to be conscious of nothing) among you except Jesus Christ (the Messiah) and Him crucified</a:t>
            </a:r>
            <a:r>
              <a:rPr lang="en-US" sz="3200" b="1" dirty="0">
                <a:solidFill>
                  <a:schemeClr val="tx1"/>
                </a:solidFill>
              </a:rPr>
              <a:t> (1 Corinthians 2:2).</a:t>
            </a:r>
          </a:p>
        </p:txBody>
      </p:sp>
    </p:spTree>
    <p:extLst>
      <p:ext uri="{BB962C8B-B14F-4D97-AF65-F5344CB8AC3E}">
        <p14:creationId xmlns:p14="http://schemas.microsoft.com/office/powerpoint/2010/main" val="4029426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474D9-8196-4988-95E8-860660C57185}"/>
              </a:ext>
            </a:extLst>
          </p:cNvPr>
          <p:cNvSpPr>
            <a:spLocks noGrp="1"/>
          </p:cNvSpPr>
          <p:nvPr>
            <p:ph type="title"/>
          </p:nvPr>
        </p:nvSpPr>
        <p:spPr/>
        <p:txBody>
          <a:bodyPr/>
          <a:lstStyle/>
          <a:p>
            <a:r>
              <a:rPr lang="en-US" dirty="0"/>
              <a:t>#1: Ignorance of the Word</a:t>
            </a:r>
          </a:p>
        </p:txBody>
      </p:sp>
      <p:sp>
        <p:nvSpPr>
          <p:cNvPr id="3" name="Content Placeholder 2">
            <a:extLst>
              <a:ext uri="{FF2B5EF4-FFF2-40B4-BE49-F238E27FC236}">
                <a16:creationId xmlns:a16="http://schemas.microsoft.com/office/drawing/2014/main" id="{0B145A02-76F9-4CFB-A2A8-7BAE452D6D19}"/>
              </a:ext>
            </a:extLst>
          </p:cNvPr>
          <p:cNvSpPr>
            <a:spLocks noGrp="1"/>
          </p:cNvSpPr>
          <p:nvPr>
            <p:ph idx="1"/>
          </p:nvPr>
        </p:nvSpPr>
        <p:spPr/>
        <p:txBody>
          <a:bodyPr>
            <a:normAutofit/>
          </a:bodyPr>
          <a:lstStyle/>
          <a:p>
            <a:r>
              <a:rPr lang="en-US" sz="3200" b="1" dirty="0">
                <a:solidFill>
                  <a:schemeClr val="tx1"/>
                </a:solidFill>
              </a:rPr>
              <a:t>Like Paul, we need to realize the importance of learning spiritual things, for Galatians 6:8 says, ...</a:t>
            </a:r>
            <a:r>
              <a:rPr lang="en-US" sz="3200" b="1" dirty="0">
                <a:solidFill>
                  <a:srgbClr val="FFFF00"/>
                </a:solidFill>
              </a:rPr>
              <a:t>he who sows to his own flesh (lower nature, sensuality) will from the flesh reap decay and ruin and destruction, but he who sows to the Spirit will from the Spirit reap eternal life.</a:t>
            </a:r>
          </a:p>
        </p:txBody>
      </p:sp>
    </p:spTree>
    <p:extLst>
      <p:ext uri="{BB962C8B-B14F-4D97-AF65-F5344CB8AC3E}">
        <p14:creationId xmlns:p14="http://schemas.microsoft.com/office/powerpoint/2010/main" val="3950372792"/>
      </p:ext>
    </p:extLst>
  </p:cSld>
  <p:clrMapOvr>
    <a:masterClrMapping/>
  </p:clrMapOvr>
</p:sld>
</file>

<file path=ppt/theme/theme1.xml><?xml version="1.0" encoding="utf-8"?>
<a:theme xmlns:a="http://schemas.openxmlformats.org/drawingml/2006/main" name="3DFloatVTI">
  <a:themeElements>
    <a:clrScheme name="AnalogousFromLightSeedLeftStep">
      <a:dk1>
        <a:srgbClr val="000000"/>
      </a:dk1>
      <a:lt1>
        <a:srgbClr val="FFFFFF"/>
      </a:lt1>
      <a:dk2>
        <a:srgbClr val="242E41"/>
      </a:dk2>
      <a:lt2>
        <a:srgbClr val="E2E4E8"/>
      </a:lt2>
      <a:accent1>
        <a:srgbClr val="AD9F80"/>
      </a:accent1>
      <a:accent2>
        <a:srgbClr val="BA8F7F"/>
      </a:accent2>
      <a:accent3>
        <a:srgbClr val="C49299"/>
      </a:accent3>
      <a:accent4>
        <a:srgbClr val="BA7FA0"/>
      </a:accent4>
      <a:accent5>
        <a:srgbClr val="C28FC1"/>
      </a:accent5>
      <a:accent6>
        <a:srgbClr val="A37FBA"/>
      </a:accent6>
      <a:hlink>
        <a:srgbClr val="697EAE"/>
      </a:hlink>
      <a:folHlink>
        <a:srgbClr val="7F7F7F"/>
      </a:folHlink>
    </a:clrScheme>
    <a:fontScheme name="Float">
      <a:majorFont>
        <a:latin typeface="Walbaum Display"/>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docProps/app.xml><?xml version="1.0" encoding="utf-8"?>
<Properties xmlns="http://schemas.openxmlformats.org/officeDocument/2006/extended-properties" xmlns:vt="http://schemas.openxmlformats.org/officeDocument/2006/docPropsVTypes">
  <TotalTime>42</TotalTime>
  <Words>1672</Words>
  <Application>Microsoft Office PowerPoint</Application>
  <PresentationFormat>Widescreen</PresentationFormat>
  <Paragraphs>73</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Gill Sans MT</vt:lpstr>
      <vt:lpstr>Walbaum Display</vt:lpstr>
      <vt:lpstr>3DFloatVTI</vt:lpstr>
      <vt:lpstr>Acting Right  When Things Are Wrong</vt:lpstr>
      <vt:lpstr>1 John 5:4</vt:lpstr>
      <vt:lpstr>INTRODUCTION</vt:lpstr>
      <vt:lpstr>Is it worth it?</vt:lpstr>
      <vt:lpstr>Is it worth it?</vt:lpstr>
      <vt:lpstr>Is it worth it?</vt:lpstr>
      <vt:lpstr>#1: Ignorance of the Word</vt:lpstr>
      <vt:lpstr>#1: Ignorance of the Word</vt:lpstr>
      <vt:lpstr>#1: Ignorance of the Word</vt:lpstr>
      <vt:lpstr>#2: Disobedience –  the trait of being unwilling to obey</vt:lpstr>
      <vt:lpstr>#2: Disobedience –  the trait of being unwilling to obey</vt:lpstr>
      <vt:lpstr>#3: To Purify and Test Your Faith</vt:lpstr>
      <vt:lpstr>#3: To Purify and Test Your Faith</vt:lpstr>
      <vt:lpstr>#4: A Need for Brokenness</vt:lpstr>
      <vt:lpstr>#4: A Need for Brokenness</vt:lpstr>
      <vt:lpstr>#5: To Build Compassion</vt:lpstr>
      <vt:lpstr>#5: To Build Compassion</vt:lpstr>
      <vt:lpstr>#6: To Encourage Others</vt:lpstr>
      <vt:lpstr>#6: To Encourage Others</vt:lpstr>
      <vt:lpstr>#7: Because of the Word</vt:lpstr>
      <vt:lpstr>#7: Because of the Word</vt:lpstr>
      <vt:lpstr>#8: Because of Living in the World</vt:lpstr>
      <vt:lpstr>#8: Because of Living in the World</vt:lpstr>
      <vt:lpstr>Conclusion: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Acting Right  When Things Are Wrong</dc:title>
  <dc:creator>Ronald Powell</dc:creator>
  <cp:lastModifiedBy>Ronald Powell</cp:lastModifiedBy>
  <cp:revision>5</cp:revision>
  <dcterms:created xsi:type="dcterms:W3CDTF">2020-09-18T21:34:55Z</dcterms:created>
  <dcterms:modified xsi:type="dcterms:W3CDTF">2020-09-18T22:17:49Z</dcterms:modified>
</cp:coreProperties>
</file>