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sldIdLst>
    <p:sldId id="256" r:id="rId2"/>
    <p:sldId id="257" r:id="rId3"/>
    <p:sldId id="283" r:id="rId4"/>
    <p:sldId id="285" r:id="rId5"/>
    <p:sldId id="284" r:id="rId6"/>
    <p:sldId id="286" r:id="rId7"/>
    <p:sldId id="287" r:id="rId8"/>
    <p:sldId id="288" r:id="rId9"/>
    <p:sldId id="289" r:id="rId10"/>
    <p:sldId id="290" r:id="rId11"/>
    <p:sldId id="291" r:id="rId12"/>
    <p:sldId id="258" r:id="rId13"/>
    <p:sldId id="280" r:id="rId14"/>
    <p:sldId id="292"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82" d="100"/>
          <a:sy n="82" d="100"/>
        </p:scale>
        <p:origin x="114"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Sunday, September 13, 2020</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57850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Sunday, September 13, 2020</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6699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Sunday, September 13, 2020</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7496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Sunday, September 13, 2020</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87688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Sunday, September 13, 2020</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8359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Sunday, September 13, 2020</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6720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Sunday, September 13, 2020</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426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Sunday, September 13, 2020</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189783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Sunday, September 13, 2020</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9834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Sunday, September 13, 2020</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7169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Sunday, September 13, 2020</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5479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Sunday, September 13, 2020</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720402604"/>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1" r:id="rId6"/>
    <p:sldLayoutId id="2147483747" r:id="rId7"/>
    <p:sldLayoutId id="2147483748" r:id="rId8"/>
    <p:sldLayoutId id="2147483749" r:id="rId9"/>
    <p:sldLayoutId id="2147483750" r:id="rId10"/>
    <p:sldLayoutId id="2147483752"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E60D955-A92A-4568-B0A0-E0DD6F8B2D3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58000"/>
                    </a14:imgEffect>
                  </a14:imgLayer>
                </a14:imgProps>
              </a:ext>
            </a:extLst>
          </a:blip>
          <a:srcRect l="6667"/>
          <a:stretch/>
        </p:blipFill>
        <p:spPr>
          <a:xfrm>
            <a:off x="20" y="-3"/>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1" name="Rectangle 10">
            <a:extLst>
              <a:ext uri="{FF2B5EF4-FFF2-40B4-BE49-F238E27FC236}">
                <a16:creationId xmlns:a16="http://schemas.microsoft.com/office/drawing/2014/main" id="{E49CA12F-6E27-4C54-88C4-EE6CE7C4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
            <a:ext cx="12192000" cy="4857751"/>
          </a:xfrm>
          <a:prstGeom prst="rect">
            <a:avLst/>
          </a:prstGeom>
          <a:gradFill flip="none" rotWithShape="1">
            <a:gsLst>
              <a:gs pos="70000">
                <a:schemeClr val="bg2">
                  <a:alpha val="60000"/>
                </a:schemeClr>
              </a:gs>
              <a:gs pos="26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E5EF44-4418-4E81-A2FC-F26723093B8A}"/>
              </a:ext>
            </a:extLst>
          </p:cNvPr>
          <p:cNvSpPr>
            <a:spLocks noGrp="1"/>
          </p:cNvSpPr>
          <p:nvPr>
            <p:ph type="ctrTitle"/>
          </p:nvPr>
        </p:nvSpPr>
        <p:spPr>
          <a:xfrm>
            <a:off x="550863" y="382773"/>
            <a:ext cx="7308849" cy="1286540"/>
          </a:xfrm>
        </p:spPr>
        <p:txBody>
          <a:bodyPr wrap="square" anchor="ctr">
            <a:normAutofit/>
          </a:bodyPr>
          <a:lstStyle/>
          <a:p>
            <a:pPr algn="ctr"/>
            <a:r>
              <a:rPr lang="en-US" sz="4800" dirty="0"/>
              <a:t>Disturbing the Peace </a:t>
            </a:r>
            <a:br>
              <a:rPr lang="en-US" sz="4800" dirty="0"/>
            </a:br>
            <a:r>
              <a:rPr lang="en-US" sz="3600" dirty="0"/>
              <a:t>and how to restore it!</a:t>
            </a:r>
            <a:endParaRPr lang="en-US" sz="4800" dirty="0"/>
          </a:p>
        </p:txBody>
      </p:sp>
      <p:sp>
        <p:nvSpPr>
          <p:cNvPr id="3" name="Subtitle 2">
            <a:extLst>
              <a:ext uri="{FF2B5EF4-FFF2-40B4-BE49-F238E27FC236}">
                <a16:creationId xmlns:a16="http://schemas.microsoft.com/office/drawing/2014/main" id="{93CBA023-7832-4B0C-8982-F239E3477199}"/>
              </a:ext>
            </a:extLst>
          </p:cNvPr>
          <p:cNvSpPr>
            <a:spLocks noGrp="1"/>
          </p:cNvSpPr>
          <p:nvPr>
            <p:ph type="subTitle" idx="1"/>
          </p:nvPr>
        </p:nvSpPr>
        <p:spPr>
          <a:xfrm>
            <a:off x="8075613" y="549275"/>
            <a:ext cx="3563938" cy="984885"/>
          </a:xfrm>
        </p:spPr>
        <p:txBody>
          <a:bodyPr anchor="ctr">
            <a:normAutofit/>
          </a:bodyPr>
          <a:lstStyle/>
          <a:p>
            <a:r>
              <a:rPr lang="en-US" dirty="0">
                <a:solidFill>
                  <a:schemeClr val="tx1">
                    <a:alpha val="60000"/>
                  </a:schemeClr>
                </a:solidFill>
              </a:rPr>
              <a:t>With:</a:t>
            </a:r>
          </a:p>
          <a:p>
            <a:r>
              <a:rPr lang="en-US" dirty="0">
                <a:solidFill>
                  <a:schemeClr val="tx1">
                    <a:alpha val="60000"/>
                  </a:schemeClr>
                </a:solidFill>
              </a:rPr>
              <a:t>Bishop Ronald K. Powell</a:t>
            </a:r>
          </a:p>
        </p:txBody>
      </p:sp>
      <p:sp>
        <p:nvSpPr>
          <p:cNvPr id="13" name="Rectangle 12">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9E69B82-67BD-436F-8506-41DBA39C49F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38000"/>
                    </a14:imgEffect>
                  </a14:imgLayer>
                </a14:imgProps>
              </a:ext>
              <a:ext uri="{28A0092B-C50C-407E-A947-70E740481C1C}">
                <a14:useLocalDpi xmlns:a14="http://schemas.microsoft.com/office/drawing/2010/main" val="0"/>
              </a:ext>
            </a:extLst>
          </a:blip>
          <a:stretch>
            <a:fillRect/>
          </a:stretch>
        </p:blipFill>
        <p:spPr>
          <a:xfrm>
            <a:off x="2819400" y="2083434"/>
            <a:ext cx="6553200" cy="3520531"/>
          </a:xfrm>
          <a:prstGeom prst="rect">
            <a:avLst/>
          </a:prstGeom>
        </p:spPr>
      </p:pic>
    </p:spTree>
    <p:extLst>
      <p:ext uri="{BB962C8B-B14F-4D97-AF65-F5344CB8AC3E}">
        <p14:creationId xmlns:p14="http://schemas.microsoft.com/office/powerpoint/2010/main" val="65283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BA67-8AA0-4179-8EC8-E9B21FB6FDBF}"/>
              </a:ext>
            </a:extLst>
          </p:cNvPr>
          <p:cNvSpPr>
            <a:spLocks noGrp="1"/>
          </p:cNvSpPr>
          <p:nvPr>
            <p:ph type="title"/>
          </p:nvPr>
        </p:nvSpPr>
        <p:spPr/>
        <p:txBody>
          <a:bodyPr>
            <a:normAutofit fontScale="90000"/>
          </a:bodyPr>
          <a:lstStyle/>
          <a:p>
            <a:r>
              <a:rPr lang="en-US" b="1" i="0" dirty="0">
                <a:effectLst/>
                <a:latin typeface="Calibri" panose="020F0502020204030204" pitchFamily="34" charset="0"/>
              </a:rPr>
              <a:t>7. When we have a sense of competency in life because of Christ’s sufficiency.</a:t>
            </a:r>
            <a:endParaRPr lang="en-US" dirty="0"/>
          </a:p>
        </p:txBody>
      </p:sp>
      <p:sp>
        <p:nvSpPr>
          <p:cNvPr id="3" name="Content Placeholder 2">
            <a:extLst>
              <a:ext uri="{FF2B5EF4-FFF2-40B4-BE49-F238E27FC236}">
                <a16:creationId xmlns:a16="http://schemas.microsoft.com/office/drawing/2014/main" id="{582E25AF-42B1-4538-9938-C824DCA5D4A5}"/>
              </a:ext>
            </a:extLst>
          </p:cNvPr>
          <p:cNvSpPr>
            <a:spLocks noGrp="1"/>
          </p:cNvSpPr>
          <p:nvPr>
            <p:ph idx="1"/>
          </p:nvPr>
        </p:nvSpPr>
        <p:spPr>
          <a:xfrm>
            <a:off x="550863" y="2113199"/>
            <a:ext cx="11090274" cy="4440001"/>
          </a:xfrm>
        </p:spPr>
        <p:txBody>
          <a:bodyPr>
            <a:normAutofit/>
          </a:bodyPr>
          <a:lstStyle/>
          <a:p>
            <a:r>
              <a:rPr lang="en-US" sz="3200" b="1" i="0" dirty="0">
                <a:solidFill>
                  <a:srgbClr val="FFFF00"/>
                </a:solidFill>
                <a:effectLst/>
                <a:latin typeface="Calibri" panose="020F0502020204030204" pitchFamily="34" charset="0"/>
              </a:rPr>
              <a:t>Knowing that God equips us for whatever He calls us to do protects us from failures that result from an overwhelming feeling of inadequacy. </a:t>
            </a:r>
          </a:p>
          <a:p>
            <a:r>
              <a:rPr lang="en-US" sz="3200" b="1" i="0" dirty="0">
                <a:solidFill>
                  <a:schemeClr val="tx1"/>
                </a:solidFill>
                <a:effectLst/>
                <a:latin typeface="Calibri" panose="020F0502020204030204" pitchFamily="34" charset="0"/>
              </a:rPr>
              <a:t>We are given spiritual gifts to enable us to serve the Lord as He desires. When we depend on Him and live in His sufficiency, we not only experience His peace, but we also become a witness to others as they see how God can work in a life submitted to Him. </a:t>
            </a:r>
            <a:endParaRPr lang="en-US" sz="3600" b="1" dirty="0">
              <a:solidFill>
                <a:schemeClr val="tx1"/>
              </a:solidFill>
            </a:endParaRPr>
          </a:p>
        </p:txBody>
      </p:sp>
    </p:spTree>
    <p:extLst>
      <p:ext uri="{BB962C8B-B14F-4D97-AF65-F5344CB8AC3E}">
        <p14:creationId xmlns:p14="http://schemas.microsoft.com/office/powerpoint/2010/main" val="4148468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172A-BD5D-44EB-907C-979FF870049C}"/>
              </a:ext>
            </a:extLst>
          </p:cNvPr>
          <p:cNvSpPr>
            <a:spLocks noGrp="1"/>
          </p:cNvSpPr>
          <p:nvPr>
            <p:ph type="title"/>
          </p:nvPr>
        </p:nvSpPr>
        <p:spPr/>
        <p:txBody>
          <a:bodyPr/>
          <a:lstStyle/>
          <a:p>
            <a:r>
              <a:rPr lang="en-US" dirty="0"/>
              <a:t>8. When we have a sense of belonging.</a:t>
            </a:r>
          </a:p>
        </p:txBody>
      </p:sp>
      <p:sp>
        <p:nvSpPr>
          <p:cNvPr id="3" name="Content Placeholder 2">
            <a:extLst>
              <a:ext uri="{FF2B5EF4-FFF2-40B4-BE49-F238E27FC236}">
                <a16:creationId xmlns:a16="http://schemas.microsoft.com/office/drawing/2014/main" id="{2D897BCC-003D-4B01-A39F-456289110F0A}"/>
              </a:ext>
            </a:extLst>
          </p:cNvPr>
          <p:cNvSpPr>
            <a:spLocks noGrp="1"/>
          </p:cNvSpPr>
          <p:nvPr>
            <p:ph idx="1"/>
          </p:nvPr>
        </p:nvSpPr>
        <p:spPr>
          <a:xfrm>
            <a:off x="550863" y="2113199"/>
            <a:ext cx="11090274" cy="4393109"/>
          </a:xfrm>
        </p:spPr>
        <p:txBody>
          <a:bodyPr>
            <a:normAutofit fontScale="92500" lnSpcReduction="20000"/>
          </a:bodyPr>
          <a:lstStyle/>
          <a:p>
            <a:r>
              <a:rPr lang="en-US" sz="3200" b="1" dirty="0">
                <a:solidFill>
                  <a:srgbClr val="FFFF00"/>
                </a:solidFill>
              </a:rPr>
              <a:t>This shields us from the painful feelings of being rejected or unwanted. </a:t>
            </a:r>
          </a:p>
          <a:p>
            <a:r>
              <a:rPr lang="en-US" sz="3200" b="1" dirty="0">
                <a:solidFill>
                  <a:schemeClr val="tx1"/>
                </a:solidFill>
              </a:rPr>
              <a:t>Jesus gives us this invitation: </a:t>
            </a:r>
            <a:r>
              <a:rPr lang="en-US" sz="3200" b="1" dirty="0">
                <a:solidFill>
                  <a:srgbClr val="FFFF00"/>
                </a:solidFill>
              </a:rPr>
              <a:t>“Come to Me, all who are weary and heavy-laden, and I will give you rest” </a:t>
            </a:r>
            <a:r>
              <a:rPr lang="en-US" sz="3200" b="1" dirty="0">
                <a:solidFill>
                  <a:schemeClr val="tx1"/>
                </a:solidFill>
              </a:rPr>
              <a:t>(Matt. 11:28). </a:t>
            </a:r>
          </a:p>
          <a:p>
            <a:r>
              <a:rPr lang="en-US" sz="3200" b="1" dirty="0">
                <a:solidFill>
                  <a:schemeClr val="tx1"/>
                </a:solidFill>
              </a:rPr>
              <a:t>When we come to Christ, we have peace, knowing that nothing can separate us from Him. </a:t>
            </a:r>
            <a:r>
              <a:rPr lang="en-US" sz="3200" b="1" dirty="0">
                <a:solidFill>
                  <a:srgbClr val="FFFF00"/>
                </a:solidFill>
              </a:rPr>
              <a:t>However, this does not mean that we will never experience rejection from others</a:t>
            </a:r>
            <a:r>
              <a:rPr lang="en-US" sz="3200" b="1" dirty="0">
                <a:solidFill>
                  <a:schemeClr val="tx1"/>
                </a:solidFill>
              </a:rPr>
              <a:t>. That is just part of life in this world. But Jesus died to make us His own, and He promised never to reject us. </a:t>
            </a:r>
          </a:p>
        </p:txBody>
      </p:sp>
    </p:spTree>
    <p:extLst>
      <p:ext uri="{BB962C8B-B14F-4D97-AF65-F5344CB8AC3E}">
        <p14:creationId xmlns:p14="http://schemas.microsoft.com/office/powerpoint/2010/main" val="70300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5795-1909-4EAA-A2AA-0DE7CF7FC0FC}"/>
              </a:ext>
            </a:extLst>
          </p:cNvPr>
          <p:cNvSpPr>
            <a:spLocks noGrp="1"/>
          </p:cNvSpPr>
          <p:nvPr>
            <p:ph type="title"/>
          </p:nvPr>
        </p:nvSpPr>
        <p:spPr/>
        <p:txBody>
          <a:bodyPr/>
          <a:lstStyle/>
          <a:p>
            <a:r>
              <a:rPr lang="en-US" dirty="0"/>
              <a:t>Psalm 37:37 </a:t>
            </a:r>
          </a:p>
        </p:txBody>
      </p:sp>
      <p:sp>
        <p:nvSpPr>
          <p:cNvPr id="3" name="Content Placeholder 2">
            <a:extLst>
              <a:ext uri="{FF2B5EF4-FFF2-40B4-BE49-F238E27FC236}">
                <a16:creationId xmlns:a16="http://schemas.microsoft.com/office/drawing/2014/main" id="{E46FFB39-8114-435E-B735-1E9F8542FD9C}"/>
              </a:ext>
            </a:extLst>
          </p:cNvPr>
          <p:cNvSpPr>
            <a:spLocks noGrp="1"/>
          </p:cNvSpPr>
          <p:nvPr>
            <p:ph idx="1"/>
          </p:nvPr>
        </p:nvSpPr>
        <p:spPr>
          <a:xfrm>
            <a:off x="550863" y="1632857"/>
            <a:ext cx="11090274" cy="4459967"/>
          </a:xfrm>
        </p:spPr>
        <p:txBody>
          <a:bodyPr>
            <a:normAutofit/>
          </a:bodyPr>
          <a:lstStyle/>
          <a:p>
            <a:r>
              <a:rPr lang="en-US" sz="3600" b="1" dirty="0">
                <a:solidFill>
                  <a:schemeClr val="tx1"/>
                </a:solidFill>
              </a:rPr>
              <a:t> “Mark </a:t>
            </a:r>
            <a:r>
              <a:rPr lang="en-US" sz="3600" b="1" u="sng" dirty="0">
                <a:solidFill>
                  <a:schemeClr val="tx1"/>
                </a:solidFill>
              </a:rPr>
              <a:t>the perfect man</a:t>
            </a:r>
            <a:r>
              <a:rPr lang="en-US" sz="3600" b="1" dirty="0">
                <a:solidFill>
                  <a:schemeClr val="tx1"/>
                </a:solidFill>
              </a:rPr>
              <a:t>, and </a:t>
            </a:r>
            <a:r>
              <a:rPr lang="en-US" sz="3600" b="1" u="sng" dirty="0">
                <a:solidFill>
                  <a:schemeClr val="tx1"/>
                </a:solidFill>
              </a:rPr>
              <a:t>behold the upright</a:t>
            </a:r>
            <a:r>
              <a:rPr lang="en-US" sz="3600" b="1" dirty="0">
                <a:solidFill>
                  <a:schemeClr val="tx1"/>
                </a:solidFill>
              </a:rPr>
              <a:t>: for </a:t>
            </a:r>
            <a:r>
              <a:rPr lang="en-US" sz="3600" b="1" u="sng" dirty="0">
                <a:solidFill>
                  <a:schemeClr val="tx1"/>
                </a:solidFill>
              </a:rPr>
              <a:t>the end of that man is peace</a:t>
            </a:r>
            <a:r>
              <a:rPr lang="en-US" sz="3600" b="1" dirty="0">
                <a:solidFill>
                  <a:schemeClr val="tx1"/>
                </a:solidFill>
              </a:rPr>
              <a:t>.”</a:t>
            </a:r>
          </a:p>
        </p:txBody>
      </p:sp>
    </p:spTree>
    <p:extLst>
      <p:ext uri="{BB962C8B-B14F-4D97-AF65-F5344CB8AC3E}">
        <p14:creationId xmlns:p14="http://schemas.microsoft.com/office/powerpoint/2010/main" val="387751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BA2B-2FDE-4CE2-B4D1-050C353D6C5E}"/>
              </a:ext>
            </a:extLst>
          </p:cNvPr>
          <p:cNvSpPr>
            <a:spLocks noGrp="1"/>
          </p:cNvSpPr>
          <p:nvPr>
            <p:ph type="title"/>
          </p:nvPr>
        </p:nvSpPr>
        <p:spPr/>
        <p:txBody>
          <a:bodyPr/>
          <a:lstStyle/>
          <a:p>
            <a:r>
              <a:rPr lang="en-US" dirty="0"/>
              <a:t>Philippians 4:6-8</a:t>
            </a:r>
          </a:p>
        </p:txBody>
      </p:sp>
      <p:sp>
        <p:nvSpPr>
          <p:cNvPr id="3" name="Content Placeholder 2">
            <a:extLst>
              <a:ext uri="{FF2B5EF4-FFF2-40B4-BE49-F238E27FC236}">
                <a16:creationId xmlns:a16="http://schemas.microsoft.com/office/drawing/2014/main" id="{88862CFD-0880-466D-9CFE-EB8BF4D475B8}"/>
              </a:ext>
            </a:extLst>
          </p:cNvPr>
          <p:cNvSpPr>
            <a:spLocks noGrp="1"/>
          </p:cNvSpPr>
          <p:nvPr>
            <p:ph idx="1"/>
          </p:nvPr>
        </p:nvSpPr>
        <p:spPr>
          <a:xfrm>
            <a:off x="550863" y="1463040"/>
            <a:ext cx="11090274" cy="4845685"/>
          </a:xfrm>
        </p:spPr>
        <p:txBody>
          <a:bodyPr>
            <a:normAutofit/>
          </a:bodyPr>
          <a:lstStyle/>
          <a:p>
            <a:r>
              <a:rPr lang="en-US" sz="3200" b="1" dirty="0">
                <a:solidFill>
                  <a:schemeClr val="tx1"/>
                </a:solidFill>
              </a:rPr>
              <a:t>Philippians 4:6 </a:t>
            </a:r>
            <a:r>
              <a:rPr lang="en-US" sz="3200" b="1" u="sng" dirty="0">
                <a:solidFill>
                  <a:srgbClr val="FFFF00"/>
                </a:solidFill>
              </a:rPr>
              <a:t>Be anxious for nothing</a:t>
            </a:r>
            <a:r>
              <a:rPr lang="en-US" sz="3200" b="1" dirty="0">
                <a:solidFill>
                  <a:schemeClr val="tx1"/>
                </a:solidFill>
              </a:rPr>
              <a:t>, but in everything, by </a:t>
            </a:r>
            <a:r>
              <a:rPr lang="en-US" sz="3200" b="1" u="sng" dirty="0">
                <a:solidFill>
                  <a:schemeClr val="tx1"/>
                </a:solidFill>
              </a:rPr>
              <a:t>prayer and petition</a:t>
            </a:r>
            <a:r>
              <a:rPr lang="en-US" sz="3200" b="1" dirty="0">
                <a:solidFill>
                  <a:schemeClr val="tx1"/>
                </a:solidFill>
              </a:rPr>
              <a:t>, </a:t>
            </a:r>
            <a:r>
              <a:rPr lang="en-US" sz="3200" b="1" u="sng" dirty="0">
                <a:solidFill>
                  <a:schemeClr val="tx1"/>
                </a:solidFill>
              </a:rPr>
              <a:t>with thanksgiving</a:t>
            </a:r>
            <a:r>
              <a:rPr lang="en-US" sz="3200" b="1" dirty="0">
                <a:solidFill>
                  <a:schemeClr val="tx1"/>
                </a:solidFill>
              </a:rPr>
              <a:t>, </a:t>
            </a:r>
            <a:r>
              <a:rPr lang="en-US" sz="3200" b="1" u="sng" dirty="0">
                <a:solidFill>
                  <a:schemeClr val="tx1"/>
                </a:solidFill>
              </a:rPr>
              <a:t>present your requests to God</a:t>
            </a:r>
            <a:r>
              <a:rPr lang="en-US" sz="3200" b="1" dirty="0">
                <a:solidFill>
                  <a:schemeClr val="tx1"/>
                </a:solidFill>
              </a:rPr>
              <a:t>. </a:t>
            </a:r>
            <a:r>
              <a:rPr lang="en-US" sz="3200" b="1" u="sng" dirty="0">
                <a:solidFill>
                  <a:schemeClr val="tx1"/>
                </a:solidFill>
              </a:rPr>
              <a:t>7And the peace of God</a:t>
            </a:r>
            <a:r>
              <a:rPr lang="en-US" sz="3200" b="1" dirty="0">
                <a:solidFill>
                  <a:schemeClr val="tx1"/>
                </a:solidFill>
              </a:rPr>
              <a:t>, which </a:t>
            </a:r>
            <a:r>
              <a:rPr lang="en-US" sz="3200" b="1" u="sng" dirty="0">
                <a:solidFill>
                  <a:schemeClr val="tx1"/>
                </a:solidFill>
              </a:rPr>
              <a:t>surpasses all understanding, will guard your hearts and your minds </a:t>
            </a:r>
            <a:r>
              <a:rPr lang="en-US" sz="3200" b="1" dirty="0">
                <a:solidFill>
                  <a:schemeClr val="tx1"/>
                </a:solidFill>
              </a:rPr>
              <a:t>in Christ Jesus. 8Finally, brothers, whatever is </a:t>
            </a:r>
            <a:r>
              <a:rPr lang="en-US" sz="3200" b="1" u="sng" dirty="0">
                <a:solidFill>
                  <a:schemeClr val="tx1"/>
                </a:solidFill>
              </a:rPr>
              <a:t>true</a:t>
            </a:r>
            <a:r>
              <a:rPr lang="en-US" sz="3200" b="1" dirty="0">
                <a:solidFill>
                  <a:schemeClr val="tx1"/>
                </a:solidFill>
              </a:rPr>
              <a:t>, whatever is </a:t>
            </a:r>
            <a:r>
              <a:rPr lang="en-US" sz="3200" b="1" u="sng" dirty="0">
                <a:solidFill>
                  <a:schemeClr val="tx1"/>
                </a:solidFill>
              </a:rPr>
              <a:t>honorable</a:t>
            </a:r>
            <a:r>
              <a:rPr lang="en-US" sz="3200" b="1" dirty="0">
                <a:solidFill>
                  <a:schemeClr val="tx1"/>
                </a:solidFill>
              </a:rPr>
              <a:t>, whatever is </a:t>
            </a:r>
            <a:r>
              <a:rPr lang="en-US" sz="3200" b="1" u="sng" dirty="0">
                <a:solidFill>
                  <a:schemeClr val="tx1"/>
                </a:solidFill>
              </a:rPr>
              <a:t>right</a:t>
            </a:r>
            <a:r>
              <a:rPr lang="en-US" sz="3200" b="1" dirty="0">
                <a:solidFill>
                  <a:schemeClr val="tx1"/>
                </a:solidFill>
              </a:rPr>
              <a:t>, whatever is </a:t>
            </a:r>
            <a:r>
              <a:rPr lang="en-US" sz="3200" b="1" u="sng" dirty="0">
                <a:solidFill>
                  <a:schemeClr val="tx1"/>
                </a:solidFill>
              </a:rPr>
              <a:t>pure</a:t>
            </a:r>
            <a:r>
              <a:rPr lang="en-US" sz="3200" b="1" dirty="0">
                <a:solidFill>
                  <a:schemeClr val="tx1"/>
                </a:solidFill>
              </a:rPr>
              <a:t>, whatever is </a:t>
            </a:r>
            <a:r>
              <a:rPr lang="en-US" sz="3200" b="1" u="sng" dirty="0">
                <a:solidFill>
                  <a:schemeClr val="tx1"/>
                </a:solidFill>
              </a:rPr>
              <a:t>lovely</a:t>
            </a:r>
            <a:r>
              <a:rPr lang="en-US" sz="3200" b="1" dirty="0">
                <a:solidFill>
                  <a:schemeClr val="tx1"/>
                </a:solidFill>
              </a:rPr>
              <a:t>, whatever is </a:t>
            </a:r>
            <a:r>
              <a:rPr lang="en-US" sz="3200" b="1" u="sng" dirty="0">
                <a:solidFill>
                  <a:schemeClr val="tx1"/>
                </a:solidFill>
              </a:rPr>
              <a:t>admirable</a:t>
            </a:r>
            <a:r>
              <a:rPr lang="en-US" sz="3200" b="1" dirty="0">
                <a:solidFill>
                  <a:schemeClr val="tx1"/>
                </a:solidFill>
              </a:rPr>
              <a:t>—if anything is </a:t>
            </a:r>
            <a:r>
              <a:rPr lang="en-US" sz="3200" b="1" u="sng" dirty="0">
                <a:solidFill>
                  <a:schemeClr val="tx1"/>
                </a:solidFill>
              </a:rPr>
              <a:t>excellent</a:t>
            </a:r>
            <a:r>
              <a:rPr lang="en-US" sz="3200" b="1" dirty="0">
                <a:solidFill>
                  <a:schemeClr val="tx1"/>
                </a:solidFill>
              </a:rPr>
              <a:t> or </a:t>
            </a:r>
            <a:r>
              <a:rPr lang="en-US" sz="3200" b="1" u="sng" dirty="0">
                <a:solidFill>
                  <a:schemeClr val="tx1"/>
                </a:solidFill>
              </a:rPr>
              <a:t>praiseworthy</a:t>
            </a:r>
            <a:r>
              <a:rPr lang="en-US" sz="3200" b="1" dirty="0">
                <a:solidFill>
                  <a:schemeClr val="tx1"/>
                </a:solidFill>
              </a:rPr>
              <a:t>—think on these things.…</a:t>
            </a:r>
          </a:p>
        </p:txBody>
      </p:sp>
    </p:spTree>
    <p:extLst>
      <p:ext uri="{BB962C8B-B14F-4D97-AF65-F5344CB8AC3E}">
        <p14:creationId xmlns:p14="http://schemas.microsoft.com/office/powerpoint/2010/main" val="3852324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D16B-BA89-435A-9BE4-DFE061B6630A}"/>
              </a:ext>
            </a:extLst>
          </p:cNvPr>
          <p:cNvSpPr>
            <a:spLocks noGrp="1"/>
          </p:cNvSpPr>
          <p:nvPr>
            <p:ph type="title"/>
          </p:nvPr>
        </p:nvSpPr>
        <p:spPr/>
        <p:txBody>
          <a:bodyPr/>
          <a:lstStyle/>
          <a:p>
            <a:r>
              <a:rPr lang="en-US" dirty="0"/>
              <a:t>Closing and Prayer</a:t>
            </a:r>
          </a:p>
        </p:txBody>
      </p:sp>
      <p:sp>
        <p:nvSpPr>
          <p:cNvPr id="3" name="Content Placeholder 2">
            <a:extLst>
              <a:ext uri="{FF2B5EF4-FFF2-40B4-BE49-F238E27FC236}">
                <a16:creationId xmlns:a16="http://schemas.microsoft.com/office/drawing/2014/main" id="{3F060BE4-23F5-4677-96DD-9FCDD836ADA8}"/>
              </a:ext>
            </a:extLst>
          </p:cNvPr>
          <p:cNvSpPr>
            <a:spLocks noGrp="1"/>
          </p:cNvSpPr>
          <p:nvPr>
            <p:ph idx="1"/>
          </p:nvPr>
        </p:nvSpPr>
        <p:spPr/>
        <p:txBody>
          <a:bodyPr>
            <a:normAutofit/>
          </a:bodyPr>
          <a:lstStyle/>
          <a:p>
            <a:r>
              <a:rPr lang="en-US" sz="3200" b="1" dirty="0">
                <a:solidFill>
                  <a:schemeClr val="tx1"/>
                </a:solidFill>
              </a:rPr>
              <a:t>God’s peace comes to us when we humble ourselves before Him, acknowledging and repenting of our sin, believing in Jesus for forgiveness and salvation, and submitting ourselves to Him as our Lord. </a:t>
            </a:r>
          </a:p>
        </p:txBody>
      </p:sp>
    </p:spTree>
    <p:extLst>
      <p:ext uri="{BB962C8B-B14F-4D97-AF65-F5344CB8AC3E}">
        <p14:creationId xmlns:p14="http://schemas.microsoft.com/office/powerpoint/2010/main" val="2963675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8272-AF63-497B-A3CA-15D0C02CDA05}"/>
              </a:ext>
            </a:extLst>
          </p:cNvPr>
          <p:cNvSpPr>
            <a:spLocks noGrp="1"/>
          </p:cNvSpPr>
          <p:nvPr>
            <p:ph type="title"/>
          </p:nvPr>
        </p:nvSpPr>
        <p:spPr/>
        <p:txBody>
          <a:bodyPr/>
          <a:lstStyle/>
          <a:p>
            <a:r>
              <a:rPr lang="en-US" dirty="0"/>
              <a:t>Closing Prayer</a:t>
            </a:r>
          </a:p>
        </p:txBody>
      </p:sp>
      <p:sp>
        <p:nvSpPr>
          <p:cNvPr id="3" name="Content Placeholder 2">
            <a:extLst>
              <a:ext uri="{FF2B5EF4-FFF2-40B4-BE49-F238E27FC236}">
                <a16:creationId xmlns:a16="http://schemas.microsoft.com/office/drawing/2014/main" id="{3BD4F2A6-9A58-4F2D-AAB6-715198D5BA4D}"/>
              </a:ext>
            </a:extLst>
          </p:cNvPr>
          <p:cNvSpPr>
            <a:spLocks noGrp="1"/>
          </p:cNvSpPr>
          <p:nvPr>
            <p:ph idx="1"/>
          </p:nvPr>
        </p:nvSpPr>
        <p:spPr/>
        <p:txBody>
          <a:bodyPr>
            <a:normAutofit lnSpcReduction="10000"/>
          </a:bodyPr>
          <a:lstStyle/>
          <a:p>
            <a:r>
              <a:rPr lang="en-US" sz="3600" b="1" dirty="0">
                <a:solidFill>
                  <a:schemeClr val="tx1"/>
                </a:solidFill>
                <a:effectLst>
                  <a:outerShdw blurRad="38100" dist="38100" dir="2700000" algn="tl">
                    <a:srgbClr val="000000">
                      <a:alpha val="43137"/>
                    </a:srgbClr>
                  </a:outerShdw>
                </a:effectLst>
              </a:rPr>
              <a:t>Loving God, please grant me peace of mind and calm my troubled heart. ... Give me the strength and clarity of mind to find my purpose and walk the path you've laid out for me. I trust your Love God, and know that you will heal our stresses. Just as the sun rises each day against the dark of night rise and give me peace of mind and Heart. In Jesus Name ...Amen</a:t>
            </a:r>
          </a:p>
        </p:txBody>
      </p:sp>
    </p:spTree>
    <p:extLst>
      <p:ext uri="{BB962C8B-B14F-4D97-AF65-F5344CB8AC3E}">
        <p14:creationId xmlns:p14="http://schemas.microsoft.com/office/powerpoint/2010/main" val="78873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BA2B-2FDE-4CE2-B4D1-050C353D6C5E}"/>
              </a:ext>
            </a:extLst>
          </p:cNvPr>
          <p:cNvSpPr>
            <a:spLocks noGrp="1"/>
          </p:cNvSpPr>
          <p:nvPr>
            <p:ph type="title"/>
          </p:nvPr>
        </p:nvSpPr>
        <p:spPr>
          <a:xfrm>
            <a:off x="550862" y="549275"/>
            <a:ext cx="11091600" cy="913765"/>
          </a:xfrm>
        </p:spPr>
        <p:txBody>
          <a:bodyPr/>
          <a:lstStyle/>
          <a:p>
            <a:r>
              <a:rPr lang="en-US" dirty="0"/>
              <a:t>Colossians 3:15</a:t>
            </a:r>
          </a:p>
        </p:txBody>
      </p:sp>
      <p:sp>
        <p:nvSpPr>
          <p:cNvPr id="3" name="Content Placeholder 2">
            <a:extLst>
              <a:ext uri="{FF2B5EF4-FFF2-40B4-BE49-F238E27FC236}">
                <a16:creationId xmlns:a16="http://schemas.microsoft.com/office/drawing/2014/main" id="{88862CFD-0880-466D-9CFE-EB8BF4D475B8}"/>
              </a:ext>
            </a:extLst>
          </p:cNvPr>
          <p:cNvSpPr>
            <a:spLocks noGrp="1"/>
          </p:cNvSpPr>
          <p:nvPr>
            <p:ph idx="1"/>
          </p:nvPr>
        </p:nvSpPr>
        <p:spPr>
          <a:xfrm>
            <a:off x="550863" y="1463040"/>
            <a:ext cx="11090274" cy="4845685"/>
          </a:xfrm>
        </p:spPr>
        <p:txBody>
          <a:bodyPr>
            <a:normAutofit fontScale="92500"/>
          </a:bodyPr>
          <a:lstStyle/>
          <a:p>
            <a:r>
              <a:rPr lang="en-US" sz="3200" b="1" dirty="0">
                <a:solidFill>
                  <a:srgbClr val="FFFF00"/>
                </a:solidFill>
              </a:rPr>
              <a:t>How would you define peace? Perhaps a more important question is, Do you have peace in your heart? </a:t>
            </a:r>
          </a:p>
          <a:p>
            <a:r>
              <a:rPr lang="en-US" sz="3200" b="1" dirty="0">
                <a:solidFill>
                  <a:schemeClr val="tx1"/>
                </a:solidFill>
              </a:rPr>
              <a:t>In Colossians 3:15, Paul tells believers, “L</a:t>
            </a:r>
            <a:r>
              <a:rPr lang="en-US" sz="3200" b="1" u="sng" dirty="0">
                <a:solidFill>
                  <a:schemeClr val="tx1"/>
                </a:solidFill>
              </a:rPr>
              <a:t>et the peace of Christ </a:t>
            </a:r>
            <a:r>
              <a:rPr lang="en-US" sz="3200" b="1" u="sng" dirty="0">
                <a:solidFill>
                  <a:srgbClr val="FFFF00"/>
                </a:solidFill>
              </a:rPr>
              <a:t>rule in your hearts</a:t>
            </a:r>
            <a:r>
              <a:rPr lang="en-US" sz="3200" b="1" u="sng" dirty="0">
                <a:solidFill>
                  <a:schemeClr val="tx1"/>
                </a:solidFill>
              </a:rPr>
              <a:t>, to which indeed you were called in one body; and be thankful</a:t>
            </a:r>
            <a:r>
              <a:rPr lang="en-US" sz="3200" b="1" dirty="0">
                <a:solidFill>
                  <a:schemeClr val="tx1"/>
                </a:solidFill>
              </a:rPr>
              <a:t>.” </a:t>
            </a:r>
          </a:p>
          <a:p>
            <a:r>
              <a:rPr lang="en-US" sz="3200" b="1" dirty="0">
                <a:solidFill>
                  <a:srgbClr val="FFFF00"/>
                </a:solidFill>
              </a:rPr>
              <a:t>Peace is more than a mere word, idea, or feeling</a:t>
            </a:r>
            <a:r>
              <a:rPr lang="en-US" sz="3200" b="1" dirty="0">
                <a:solidFill>
                  <a:schemeClr val="tx1"/>
                </a:solidFill>
              </a:rPr>
              <a:t>. It is actually an awesome gift of God that He gives to those who, through faith in Jesus Christ, belong to Him and walk obediently in His ways. </a:t>
            </a:r>
          </a:p>
        </p:txBody>
      </p:sp>
    </p:spTree>
    <p:extLst>
      <p:ext uri="{BB962C8B-B14F-4D97-AF65-F5344CB8AC3E}">
        <p14:creationId xmlns:p14="http://schemas.microsoft.com/office/powerpoint/2010/main" val="376561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33AB-0F84-4595-BA66-ADE25A78712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9FF9DF2-A2A8-448B-9CF7-20846052DB3A}"/>
              </a:ext>
            </a:extLst>
          </p:cNvPr>
          <p:cNvSpPr>
            <a:spLocks noGrp="1"/>
          </p:cNvSpPr>
          <p:nvPr>
            <p:ph idx="1"/>
          </p:nvPr>
        </p:nvSpPr>
        <p:spPr>
          <a:xfrm>
            <a:off x="550863" y="1547447"/>
            <a:ext cx="11090274" cy="4935416"/>
          </a:xfrm>
        </p:spPr>
        <p:txBody>
          <a:bodyPr>
            <a:normAutofit/>
          </a:bodyPr>
          <a:lstStyle/>
          <a:p>
            <a:r>
              <a:rPr lang="en-US" sz="3600" dirty="0">
                <a:solidFill>
                  <a:schemeClr val="tx1"/>
                </a:solidFill>
              </a:rPr>
              <a:t>God has provided His peace to every believer. </a:t>
            </a:r>
          </a:p>
          <a:p>
            <a:r>
              <a:rPr lang="en-US" sz="3600" dirty="0">
                <a:solidFill>
                  <a:schemeClr val="tx1"/>
                </a:solidFill>
              </a:rPr>
              <a:t>If there is an absence of it, it’s because we have not let it rule in our hearts. </a:t>
            </a:r>
          </a:p>
          <a:p>
            <a:r>
              <a:rPr lang="en-US" sz="3600" dirty="0">
                <a:solidFill>
                  <a:schemeClr val="tx1"/>
                </a:solidFill>
              </a:rPr>
              <a:t>Or in other words, we haven’t practiced and applied the truth of His peace to our lives in a way that governs our hearts, no matter what our circumstances may be. </a:t>
            </a:r>
          </a:p>
        </p:txBody>
      </p:sp>
    </p:spTree>
    <p:extLst>
      <p:ext uri="{BB962C8B-B14F-4D97-AF65-F5344CB8AC3E}">
        <p14:creationId xmlns:p14="http://schemas.microsoft.com/office/powerpoint/2010/main" val="383932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5ACA-EF64-4C65-9764-D7CA8CDEDB6E}"/>
              </a:ext>
            </a:extLst>
          </p:cNvPr>
          <p:cNvSpPr>
            <a:spLocks noGrp="1"/>
          </p:cNvSpPr>
          <p:nvPr>
            <p:ph type="title"/>
          </p:nvPr>
        </p:nvSpPr>
        <p:spPr>
          <a:xfrm>
            <a:off x="550862" y="234462"/>
            <a:ext cx="11091600" cy="1878737"/>
          </a:xfrm>
        </p:spPr>
        <p:txBody>
          <a:bodyPr>
            <a:noAutofit/>
          </a:bodyPr>
          <a:lstStyle/>
          <a:p>
            <a:pPr algn="ctr"/>
            <a:r>
              <a:rPr lang="en-US" sz="4000" dirty="0"/>
              <a:t>We will experience God’s all-sufficient peace when we believe and practice the following truths: </a:t>
            </a:r>
          </a:p>
        </p:txBody>
      </p:sp>
      <p:sp>
        <p:nvSpPr>
          <p:cNvPr id="3" name="Content Placeholder 2">
            <a:extLst>
              <a:ext uri="{FF2B5EF4-FFF2-40B4-BE49-F238E27FC236}">
                <a16:creationId xmlns:a16="http://schemas.microsoft.com/office/drawing/2014/main" id="{74AD2425-CBCD-474B-AF0B-D494BDC59D70}"/>
              </a:ext>
            </a:extLst>
          </p:cNvPr>
          <p:cNvSpPr>
            <a:spLocks noGrp="1"/>
          </p:cNvSpPr>
          <p:nvPr>
            <p:ph idx="1"/>
          </p:nvPr>
        </p:nvSpPr>
        <p:spPr>
          <a:xfrm>
            <a:off x="550863" y="1735015"/>
            <a:ext cx="11090274" cy="4759569"/>
          </a:xfrm>
          <a:solidFill>
            <a:srgbClr val="002060"/>
          </a:solidFill>
        </p:spPr>
        <p:txBody>
          <a:bodyPr>
            <a:normAutofit fontScale="85000" lnSpcReduction="20000"/>
          </a:bodyPr>
          <a:lstStyle/>
          <a:p>
            <a:r>
              <a:rPr lang="en-US" sz="3600" b="1" dirty="0">
                <a:solidFill>
                  <a:srgbClr val="FFFF00"/>
                </a:solidFill>
              </a:rPr>
              <a:t>1. When we place our trust in Jesus Christ as our Savior and Lord:</a:t>
            </a:r>
          </a:p>
          <a:p>
            <a:r>
              <a:rPr lang="en-US" sz="3600" dirty="0">
                <a:solidFill>
                  <a:schemeClr val="tx1"/>
                </a:solidFill>
              </a:rPr>
              <a:t>Until we have peace with God through faith in Christ’s payment of our sins with His death on the cross, we won’t have His peace or the assurance of our eternal destiny. </a:t>
            </a:r>
          </a:p>
          <a:p>
            <a:r>
              <a:rPr lang="en-US" sz="3600" dirty="0">
                <a:solidFill>
                  <a:schemeClr val="tx1"/>
                </a:solidFill>
              </a:rPr>
              <a:t>Everyone is going to die and face God’s righteous judgment, but only believers can know with absolute certainty that they will live forever with Christ in heaven. This eternal assurance is available to all who repent of their sins, trust in Christ’s death on their behalf, and surrender their lives to Him as Savior and Lord. </a:t>
            </a:r>
          </a:p>
        </p:txBody>
      </p:sp>
    </p:spTree>
    <p:extLst>
      <p:ext uri="{BB962C8B-B14F-4D97-AF65-F5344CB8AC3E}">
        <p14:creationId xmlns:p14="http://schemas.microsoft.com/office/powerpoint/2010/main" val="3875185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6D6E8-D995-4950-B5FA-B524B1B87C00}"/>
              </a:ext>
            </a:extLst>
          </p:cNvPr>
          <p:cNvSpPr>
            <a:spLocks noGrp="1"/>
          </p:cNvSpPr>
          <p:nvPr>
            <p:ph type="title"/>
          </p:nvPr>
        </p:nvSpPr>
        <p:spPr/>
        <p:txBody>
          <a:bodyPr>
            <a:normAutofit fontScale="90000"/>
          </a:bodyPr>
          <a:lstStyle/>
          <a:p>
            <a:r>
              <a:rPr lang="en-US" dirty="0"/>
              <a:t>2. When we believe that God sovereignly controls all things, including our personal lives. </a:t>
            </a:r>
          </a:p>
        </p:txBody>
      </p:sp>
      <p:sp>
        <p:nvSpPr>
          <p:cNvPr id="3" name="Content Placeholder 2">
            <a:extLst>
              <a:ext uri="{FF2B5EF4-FFF2-40B4-BE49-F238E27FC236}">
                <a16:creationId xmlns:a16="http://schemas.microsoft.com/office/drawing/2014/main" id="{D306CBC1-D0C0-4E40-AB1C-AD2DD703230A}"/>
              </a:ext>
            </a:extLst>
          </p:cNvPr>
          <p:cNvSpPr>
            <a:spLocks noGrp="1"/>
          </p:cNvSpPr>
          <p:nvPr>
            <p:ph idx="1"/>
          </p:nvPr>
        </p:nvSpPr>
        <p:spPr>
          <a:xfrm>
            <a:off x="550863" y="2113199"/>
            <a:ext cx="11090274" cy="4299324"/>
          </a:xfrm>
        </p:spPr>
        <p:txBody>
          <a:bodyPr>
            <a:normAutofit fontScale="85000" lnSpcReduction="20000"/>
          </a:bodyPr>
          <a:lstStyle/>
          <a:p>
            <a:r>
              <a:rPr lang="en-US" sz="3200" b="1" dirty="0">
                <a:solidFill>
                  <a:srgbClr val="FFFF00"/>
                </a:solidFill>
              </a:rPr>
              <a:t>Reliance on this truth frees us from anxious wondering. </a:t>
            </a:r>
          </a:p>
          <a:p>
            <a:r>
              <a:rPr lang="en-US" sz="3200" b="1" dirty="0">
                <a:solidFill>
                  <a:schemeClr val="tx1"/>
                </a:solidFill>
              </a:rPr>
              <a:t>Psalm 103:19 says, </a:t>
            </a:r>
            <a:r>
              <a:rPr lang="en-US" sz="3200" b="1" dirty="0">
                <a:solidFill>
                  <a:srgbClr val="FFFF00"/>
                </a:solidFill>
              </a:rPr>
              <a:t>“The Lord has established His throne in the heavens, and His sovereignty rules over all.” </a:t>
            </a:r>
          </a:p>
          <a:p>
            <a:r>
              <a:rPr lang="en-US" sz="3200" b="1" dirty="0">
                <a:solidFill>
                  <a:schemeClr val="tx1"/>
                </a:solidFill>
              </a:rPr>
              <a:t>If we don’t believe this, we’ll go through life futilely trying to control every situation, or thinking that we are controlled by other people. </a:t>
            </a:r>
          </a:p>
          <a:p>
            <a:r>
              <a:rPr lang="en-US" sz="3200" b="1" dirty="0">
                <a:solidFill>
                  <a:schemeClr val="tx1"/>
                </a:solidFill>
              </a:rPr>
              <a:t>But knowing that our lives are under God’s authority should bring us great peace and assurance because </a:t>
            </a:r>
            <a:r>
              <a:rPr lang="en-US" sz="3200" b="1" dirty="0">
                <a:solidFill>
                  <a:srgbClr val="FFFF00"/>
                </a:solidFill>
              </a:rPr>
              <a:t>He promises to work everything together for good to those of us who love Him and are called according to His purpose</a:t>
            </a:r>
            <a:r>
              <a:rPr lang="en-US" sz="3200" b="1" dirty="0">
                <a:solidFill>
                  <a:schemeClr val="tx1"/>
                </a:solidFill>
              </a:rPr>
              <a:t> (Rom. 8:28). </a:t>
            </a:r>
          </a:p>
        </p:txBody>
      </p:sp>
    </p:spTree>
    <p:extLst>
      <p:ext uri="{BB962C8B-B14F-4D97-AF65-F5344CB8AC3E}">
        <p14:creationId xmlns:p14="http://schemas.microsoft.com/office/powerpoint/2010/main" val="47833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6076-6F7E-4322-B5E2-EC6F31699C52}"/>
              </a:ext>
            </a:extLst>
          </p:cNvPr>
          <p:cNvSpPr>
            <a:spLocks noGrp="1"/>
          </p:cNvSpPr>
          <p:nvPr>
            <p:ph type="title"/>
          </p:nvPr>
        </p:nvSpPr>
        <p:spPr>
          <a:xfrm>
            <a:off x="550862" y="269631"/>
            <a:ext cx="11091600" cy="1031631"/>
          </a:xfrm>
        </p:spPr>
        <p:txBody>
          <a:bodyPr>
            <a:normAutofit fontScale="90000"/>
          </a:bodyPr>
          <a:lstStyle/>
          <a:p>
            <a:r>
              <a:rPr lang="en-US" dirty="0"/>
              <a:t>3. When we trust the Lord to meet all our needs. </a:t>
            </a:r>
          </a:p>
        </p:txBody>
      </p:sp>
      <p:sp>
        <p:nvSpPr>
          <p:cNvPr id="3" name="Content Placeholder 2">
            <a:extLst>
              <a:ext uri="{FF2B5EF4-FFF2-40B4-BE49-F238E27FC236}">
                <a16:creationId xmlns:a16="http://schemas.microsoft.com/office/drawing/2014/main" id="{94634615-B8F8-4FF2-97AD-F0450EDA9B5C}"/>
              </a:ext>
            </a:extLst>
          </p:cNvPr>
          <p:cNvSpPr>
            <a:spLocks noGrp="1"/>
          </p:cNvSpPr>
          <p:nvPr>
            <p:ph idx="1"/>
          </p:nvPr>
        </p:nvSpPr>
        <p:spPr>
          <a:xfrm>
            <a:off x="550863" y="1301262"/>
            <a:ext cx="11301168" cy="5451230"/>
          </a:xfrm>
        </p:spPr>
        <p:txBody>
          <a:bodyPr>
            <a:normAutofit fontScale="92500" lnSpcReduction="20000"/>
          </a:bodyPr>
          <a:lstStyle/>
          <a:p>
            <a:r>
              <a:rPr lang="en-US" sz="2800" b="1" dirty="0">
                <a:solidFill>
                  <a:srgbClr val="FFFF00"/>
                </a:solidFill>
              </a:rPr>
              <a:t>Believing this truth eliminates our daily concerns about not having enough. </a:t>
            </a:r>
          </a:p>
          <a:p>
            <a:r>
              <a:rPr lang="en-US" sz="2800" b="1" dirty="0">
                <a:solidFill>
                  <a:schemeClr val="tx1"/>
                </a:solidFill>
              </a:rPr>
              <a:t>Paul gives us the assurance of this when he says, “</a:t>
            </a:r>
            <a:r>
              <a:rPr lang="en-US" sz="2800" b="1" dirty="0">
                <a:solidFill>
                  <a:srgbClr val="FFFF00"/>
                </a:solidFill>
              </a:rPr>
              <a:t>My God will supply all your needs according to His riches in glory in Christ Jesus”</a:t>
            </a:r>
            <a:r>
              <a:rPr lang="en-US" sz="2800" b="1" dirty="0">
                <a:solidFill>
                  <a:schemeClr val="tx1"/>
                </a:solidFill>
              </a:rPr>
              <a:t> (Phil. 4:19). </a:t>
            </a:r>
          </a:p>
          <a:p>
            <a:r>
              <a:rPr lang="en-US" sz="2800" b="1" dirty="0">
                <a:solidFill>
                  <a:schemeClr val="tx1"/>
                </a:solidFill>
              </a:rPr>
              <a:t>Throughout Scripture, God makes similar promises of provision for His obedient children. Therefore, His peace is available to all who are willing to believe that He tells the truth. However, if we doubt His faithfulness, worry and fear will creep back in. </a:t>
            </a:r>
          </a:p>
          <a:p>
            <a:r>
              <a:rPr lang="en-US" sz="2800" b="1" dirty="0">
                <a:solidFill>
                  <a:schemeClr val="tx1"/>
                </a:solidFill>
              </a:rPr>
              <a:t>We’ll dwell on all the uncertainties, forget God’s promises, and try to carry the burden ourselves.</a:t>
            </a:r>
          </a:p>
          <a:p>
            <a:r>
              <a:rPr lang="en-US" sz="2800" b="1" dirty="0">
                <a:solidFill>
                  <a:schemeClr val="tx1"/>
                </a:solidFill>
              </a:rPr>
              <a:t> Instead, </a:t>
            </a:r>
            <a:r>
              <a:rPr lang="en-US" sz="2800" b="1" dirty="0">
                <a:solidFill>
                  <a:srgbClr val="FFFF00"/>
                </a:solidFill>
              </a:rPr>
              <a:t>we should take our concerns to the Lord in prayer so that His peace, which surpasses all comprehension, will guard our hearts and minds in Christ Jesus </a:t>
            </a:r>
            <a:r>
              <a:rPr lang="en-US" sz="2800" b="1" dirty="0">
                <a:solidFill>
                  <a:schemeClr val="tx1"/>
                </a:solidFill>
              </a:rPr>
              <a:t>(Phil. 4:7). </a:t>
            </a:r>
          </a:p>
        </p:txBody>
      </p:sp>
    </p:spTree>
    <p:extLst>
      <p:ext uri="{BB962C8B-B14F-4D97-AF65-F5344CB8AC3E}">
        <p14:creationId xmlns:p14="http://schemas.microsoft.com/office/powerpoint/2010/main" val="129619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C658-DD25-4562-B50D-35D4D266C515}"/>
              </a:ext>
            </a:extLst>
          </p:cNvPr>
          <p:cNvSpPr>
            <a:spLocks noGrp="1"/>
          </p:cNvSpPr>
          <p:nvPr>
            <p:ph type="title"/>
          </p:nvPr>
        </p:nvSpPr>
        <p:spPr/>
        <p:txBody>
          <a:bodyPr/>
          <a:lstStyle/>
          <a:p>
            <a:r>
              <a:rPr lang="en-US" dirty="0"/>
              <a:t>4. When we maintain a clear conscience.</a:t>
            </a:r>
          </a:p>
        </p:txBody>
      </p:sp>
      <p:sp>
        <p:nvSpPr>
          <p:cNvPr id="3" name="Content Placeholder 2">
            <a:extLst>
              <a:ext uri="{FF2B5EF4-FFF2-40B4-BE49-F238E27FC236}">
                <a16:creationId xmlns:a16="http://schemas.microsoft.com/office/drawing/2014/main" id="{980FDC4D-472B-46A8-9862-4B32AEEA1C37}"/>
              </a:ext>
            </a:extLst>
          </p:cNvPr>
          <p:cNvSpPr>
            <a:spLocks noGrp="1"/>
          </p:cNvSpPr>
          <p:nvPr>
            <p:ph idx="1"/>
          </p:nvPr>
        </p:nvSpPr>
        <p:spPr>
          <a:xfrm>
            <a:off x="550863" y="1535723"/>
            <a:ext cx="11090274" cy="4557101"/>
          </a:xfrm>
        </p:spPr>
        <p:txBody>
          <a:bodyPr>
            <a:normAutofit fontScale="85000" lnSpcReduction="10000"/>
          </a:bodyPr>
          <a:lstStyle/>
          <a:p>
            <a:r>
              <a:rPr lang="en-US" sz="3200" b="1" dirty="0">
                <a:solidFill>
                  <a:srgbClr val="FFFF00"/>
                </a:solidFill>
              </a:rPr>
              <a:t>This shields and protects our peace. </a:t>
            </a:r>
            <a:r>
              <a:rPr lang="en-US" sz="3200" b="1" dirty="0">
                <a:solidFill>
                  <a:schemeClr val="tx1"/>
                </a:solidFill>
              </a:rPr>
              <a:t>Jesus said to His disciples, </a:t>
            </a:r>
            <a:r>
              <a:rPr lang="en-US" sz="3200" b="1" dirty="0">
                <a:solidFill>
                  <a:srgbClr val="FFFF00"/>
                </a:solidFill>
              </a:rPr>
              <a:t>“My peace I give to you; not as the world gives do I give to you. Do not let your heart be troubled, nor let it be fearful”</a:t>
            </a:r>
            <a:r>
              <a:rPr lang="en-US" sz="3200" b="1" dirty="0">
                <a:solidFill>
                  <a:schemeClr val="tx1"/>
                </a:solidFill>
              </a:rPr>
              <a:t> (John 14:27). </a:t>
            </a:r>
          </a:p>
          <a:p>
            <a:r>
              <a:rPr lang="en-US" sz="3200" b="1" dirty="0">
                <a:solidFill>
                  <a:schemeClr val="tx1"/>
                </a:solidFill>
              </a:rPr>
              <a:t>However, if we have allowed sin in our lives, our conscience will gnaw away at that peace because we are being disobedient to God. </a:t>
            </a:r>
          </a:p>
          <a:p>
            <a:r>
              <a:rPr lang="en-US" sz="3200" b="1" dirty="0">
                <a:solidFill>
                  <a:schemeClr val="tx1"/>
                </a:solidFill>
              </a:rPr>
              <a:t>If we try to find relief by seeking substitute serenity from the world, it will be short-lived because the only way to have genuine peace is to turn back to Christ in repentance and receive His forgiveness and cleansing. </a:t>
            </a:r>
          </a:p>
        </p:txBody>
      </p:sp>
    </p:spTree>
    <p:extLst>
      <p:ext uri="{BB962C8B-B14F-4D97-AF65-F5344CB8AC3E}">
        <p14:creationId xmlns:p14="http://schemas.microsoft.com/office/powerpoint/2010/main" val="204060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EAB37-8652-45C3-928F-285D4F696108}"/>
              </a:ext>
            </a:extLst>
          </p:cNvPr>
          <p:cNvSpPr>
            <a:spLocks noGrp="1"/>
          </p:cNvSpPr>
          <p:nvPr>
            <p:ph type="title"/>
          </p:nvPr>
        </p:nvSpPr>
        <p:spPr/>
        <p:txBody>
          <a:bodyPr>
            <a:normAutofit/>
          </a:bodyPr>
          <a:lstStyle/>
          <a:p>
            <a:r>
              <a:rPr lang="en-US" sz="4000" b="1" dirty="0"/>
              <a:t>5. When we can accept ourselves the way </a:t>
            </a:r>
            <a:br>
              <a:rPr lang="en-US" sz="4000" b="1" dirty="0"/>
            </a:br>
            <a:r>
              <a:rPr lang="en-US" sz="4000" b="1" dirty="0"/>
              <a:t>God has made us.</a:t>
            </a:r>
          </a:p>
        </p:txBody>
      </p:sp>
      <p:sp>
        <p:nvSpPr>
          <p:cNvPr id="3" name="Content Placeholder 2">
            <a:extLst>
              <a:ext uri="{FF2B5EF4-FFF2-40B4-BE49-F238E27FC236}">
                <a16:creationId xmlns:a16="http://schemas.microsoft.com/office/drawing/2014/main" id="{357734C6-452D-4065-8C0D-DDDE127D98D0}"/>
              </a:ext>
            </a:extLst>
          </p:cNvPr>
          <p:cNvSpPr>
            <a:spLocks noGrp="1"/>
          </p:cNvSpPr>
          <p:nvPr>
            <p:ph idx="1"/>
          </p:nvPr>
        </p:nvSpPr>
        <p:spPr>
          <a:xfrm>
            <a:off x="550863" y="1881275"/>
            <a:ext cx="11090274" cy="4660202"/>
          </a:xfrm>
        </p:spPr>
        <p:txBody>
          <a:bodyPr>
            <a:normAutofit/>
          </a:bodyPr>
          <a:lstStyle/>
          <a:p>
            <a:r>
              <a:rPr lang="en-US" sz="2800" b="1" dirty="0">
                <a:solidFill>
                  <a:srgbClr val="FFFF00"/>
                </a:solidFill>
              </a:rPr>
              <a:t>This guards us from trying to change something about ourselves over which we have no control. </a:t>
            </a:r>
          </a:p>
          <a:p>
            <a:r>
              <a:rPr lang="en-US" sz="2800" dirty="0">
                <a:solidFill>
                  <a:schemeClr val="tx1"/>
                </a:solidFill>
              </a:rPr>
              <a:t>God has created each of us uniquely with our own personality and abilities. If we have trusted Jesus Christ as our Savior, </a:t>
            </a:r>
            <a:r>
              <a:rPr lang="en-US" sz="2800" dirty="0">
                <a:solidFill>
                  <a:srgbClr val="FFFF00"/>
                </a:solidFill>
              </a:rPr>
              <a:t>we have also been given spiritual gifts by the Holy Spirit who indwells us </a:t>
            </a:r>
            <a:r>
              <a:rPr lang="en-US" sz="2800" dirty="0">
                <a:solidFill>
                  <a:schemeClr val="tx1"/>
                </a:solidFill>
              </a:rPr>
              <a:t>(1 Cor. 12:4-11). </a:t>
            </a:r>
          </a:p>
          <a:p>
            <a:r>
              <a:rPr lang="en-US" sz="2800" dirty="0">
                <a:solidFill>
                  <a:schemeClr val="tx1"/>
                </a:solidFill>
              </a:rPr>
              <a:t>It is through these gifts that He enables us to serve one another, </a:t>
            </a:r>
            <a:r>
              <a:rPr lang="en-US" sz="2800" b="1" dirty="0">
                <a:solidFill>
                  <a:srgbClr val="FFFF00"/>
                </a:solidFill>
              </a:rPr>
              <a:t>yet sometimes we aren’t content with how God designed us.</a:t>
            </a:r>
            <a:r>
              <a:rPr lang="en-US" sz="2800" dirty="0">
                <a:solidFill>
                  <a:srgbClr val="FFFF00"/>
                </a:solidFill>
              </a:rPr>
              <a:t> </a:t>
            </a:r>
            <a:r>
              <a:rPr lang="en-US" sz="2800" dirty="0">
                <a:solidFill>
                  <a:schemeClr val="tx1"/>
                </a:solidFill>
              </a:rPr>
              <a:t>We must learn to trust His wisdom and be satisfied with His choices for us because only then will we have His peace. </a:t>
            </a:r>
          </a:p>
        </p:txBody>
      </p:sp>
    </p:spTree>
    <p:extLst>
      <p:ext uri="{BB962C8B-B14F-4D97-AF65-F5344CB8AC3E}">
        <p14:creationId xmlns:p14="http://schemas.microsoft.com/office/powerpoint/2010/main" val="388294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9BCF0-0467-49FD-81EA-7C277A6A771B}"/>
              </a:ext>
            </a:extLst>
          </p:cNvPr>
          <p:cNvSpPr>
            <a:spLocks noGrp="1"/>
          </p:cNvSpPr>
          <p:nvPr>
            <p:ph type="title"/>
          </p:nvPr>
        </p:nvSpPr>
        <p:spPr/>
        <p:txBody>
          <a:bodyPr>
            <a:noAutofit/>
          </a:bodyPr>
          <a:lstStyle/>
          <a:p>
            <a:r>
              <a:rPr lang="en-US" sz="4000" b="1" i="0" dirty="0">
                <a:effectLst/>
                <a:latin typeface="Calibri" panose="020F0502020204030204" pitchFamily="34" charset="0"/>
              </a:rPr>
              <a:t>6. When we have a sense of His purpose for our lives that protects us from the plague of emptiness</a:t>
            </a:r>
            <a:endParaRPr lang="en-US" sz="4000" dirty="0"/>
          </a:p>
        </p:txBody>
      </p:sp>
      <p:sp>
        <p:nvSpPr>
          <p:cNvPr id="3" name="Content Placeholder 2">
            <a:extLst>
              <a:ext uri="{FF2B5EF4-FFF2-40B4-BE49-F238E27FC236}">
                <a16:creationId xmlns:a16="http://schemas.microsoft.com/office/drawing/2014/main" id="{C5A36CEF-B7B5-46D2-A8AF-D551700BA2BD}"/>
              </a:ext>
            </a:extLst>
          </p:cNvPr>
          <p:cNvSpPr>
            <a:spLocks noGrp="1"/>
          </p:cNvSpPr>
          <p:nvPr>
            <p:ph idx="1"/>
          </p:nvPr>
        </p:nvSpPr>
        <p:spPr>
          <a:xfrm>
            <a:off x="550863" y="2113199"/>
            <a:ext cx="11090274" cy="4451724"/>
          </a:xfrm>
        </p:spPr>
        <p:txBody>
          <a:bodyPr>
            <a:normAutofit fontScale="92500" lnSpcReduction="10000"/>
          </a:bodyPr>
          <a:lstStyle/>
          <a:p>
            <a:r>
              <a:rPr lang="en-US" sz="2800" b="1" dirty="0">
                <a:solidFill>
                  <a:srgbClr val="FFFF00"/>
                </a:solidFill>
              </a:rPr>
              <a:t>Many people today struggle with feelings of emptiness, </a:t>
            </a:r>
            <a:r>
              <a:rPr lang="en-US" sz="2800" b="1" dirty="0">
                <a:solidFill>
                  <a:schemeClr val="tx1"/>
                </a:solidFill>
              </a:rPr>
              <a:t>but Paul tells us what God says about believers. </a:t>
            </a:r>
            <a:r>
              <a:rPr lang="en-US" sz="2800" b="1" dirty="0">
                <a:solidFill>
                  <a:srgbClr val="FFFF00"/>
                </a:solidFill>
              </a:rPr>
              <a:t>“For we are His workmanship, created in Christ Jesus for good works, which God prepared beforehand so that we would walk in them”</a:t>
            </a:r>
            <a:r>
              <a:rPr lang="en-US" sz="2800" b="1" dirty="0">
                <a:solidFill>
                  <a:schemeClr val="tx1"/>
                </a:solidFill>
              </a:rPr>
              <a:t> (Eph. 2:10). </a:t>
            </a:r>
          </a:p>
          <a:p>
            <a:r>
              <a:rPr lang="en-US" sz="2800" b="1" dirty="0">
                <a:solidFill>
                  <a:schemeClr val="tx1"/>
                </a:solidFill>
              </a:rPr>
              <a:t>His purpose for us includes living a godly life by following and obeying Him and walking in His ways. Although many people try to fill the void in their lives with all that the world offers, a relationship with God through Jesus Christ is the only thing that can truly fill and satisfy the empty heart. </a:t>
            </a:r>
          </a:p>
          <a:p>
            <a:r>
              <a:rPr lang="en-US" sz="2800" b="1" dirty="0">
                <a:solidFill>
                  <a:schemeClr val="tx1"/>
                </a:solidFill>
              </a:rPr>
              <a:t>The closer we draw to Him through prayer, His Word, obedience, and service with our spiritual gifts, the more of His peace we will experience. </a:t>
            </a:r>
          </a:p>
        </p:txBody>
      </p:sp>
    </p:spTree>
    <p:extLst>
      <p:ext uri="{BB962C8B-B14F-4D97-AF65-F5344CB8AC3E}">
        <p14:creationId xmlns:p14="http://schemas.microsoft.com/office/powerpoint/2010/main" val="1321292534"/>
      </p:ext>
    </p:extLst>
  </p:cSld>
  <p:clrMapOvr>
    <a:masterClrMapping/>
  </p:clrMapOvr>
</p:sld>
</file>

<file path=ppt/theme/theme1.xml><?xml version="1.0" encoding="utf-8"?>
<a:theme xmlns:a="http://schemas.openxmlformats.org/drawingml/2006/main" name="3DFloatVTI">
  <a:themeElements>
    <a:clrScheme name="AnalogousFromDarkSeedLeftStep">
      <a:dk1>
        <a:srgbClr val="000000"/>
      </a:dk1>
      <a:lt1>
        <a:srgbClr val="FFFFFF"/>
      </a:lt1>
      <a:dk2>
        <a:srgbClr val="242F41"/>
      </a:dk2>
      <a:lt2>
        <a:srgbClr val="E3E8E2"/>
      </a:lt2>
      <a:accent1>
        <a:srgbClr val="CA33DD"/>
      </a:accent1>
      <a:accent2>
        <a:srgbClr val="7B31CF"/>
      </a:accent2>
      <a:accent3>
        <a:srgbClr val="4941E0"/>
      </a:accent3>
      <a:accent4>
        <a:srgbClr val="215FCB"/>
      </a:accent4>
      <a:accent5>
        <a:srgbClr val="31B1D5"/>
      </a:accent5>
      <a:accent6>
        <a:srgbClr val="1DB698"/>
      </a:accent6>
      <a:hlink>
        <a:srgbClr val="3D89B9"/>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97</TotalTime>
  <Words>1448</Words>
  <Application>Microsoft Office PowerPoint</Application>
  <PresentationFormat>Widescreen</PresentationFormat>
  <Paragraphs>53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Sitka Heading</vt:lpstr>
      <vt:lpstr>Source Sans Pro</vt:lpstr>
      <vt:lpstr>3DFloatVTI</vt:lpstr>
      <vt:lpstr>Disturbing the Peace  and how to restore it!</vt:lpstr>
      <vt:lpstr>Colossians 3:15</vt:lpstr>
      <vt:lpstr>Introduction</vt:lpstr>
      <vt:lpstr>We will experience God’s all-sufficient peace when we believe and practice the following truths: </vt:lpstr>
      <vt:lpstr>2. When we believe that God sovereignly controls all things, including our personal lives. </vt:lpstr>
      <vt:lpstr>3. When we trust the Lord to meet all our needs. </vt:lpstr>
      <vt:lpstr>4. When we maintain a clear conscience.</vt:lpstr>
      <vt:lpstr>5. When we can accept ourselves the way  God has made us.</vt:lpstr>
      <vt:lpstr>6. When we have a sense of His purpose for our lives that protects us from the plague of emptiness</vt:lpstr>
      <vt:lpstr>7. When we have a sense of competency in life because of Christ’s sufficiency.</vt:lpstr>
      <vt:lpstr>8. When we have a sense of belonging.</vt:lpstr>
      <vt:lpstr>Psalm 37:37 </vt:lpstr>
      <vt:lpstr>Philippians 4:6-8</vt:lpstr>
      <vt:lpstr>Closing and Prayer</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Disturbing the Peace  and how to restore it!</dc:title>
  <dc:creator>Ronald Powell</dc:creator>
  <cp:lastModifiedBy>Ronald Powell</cp:lastModifiedBy>
  <cp:revision>12</cp:revision>
  <dcterms:created xsi:type="dcterms:W3CDTF">2020-09-04T18:51:29Z</dcterms:created>
  <dcterms:modified xsi:type="dcterms:W3CDTF">2020-09-13T15:22:32Z</dcterms:modified>
</cp:coreProperties>
</file>