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5" r:id="rId6"/>
    <p:sldId id="264" r:id="rId7"/>
    <p:sldId id="263" r:id="rId8"/>
    <p:sldId id="261" r:id="rId9"/>
    <p:sldId id="268" r:id="rId10"/>
    <p:sldId id="267" r:id="rId11"/>
    <p:sldId id="266" r:id="rId12"/>
    <p:sldId id="260" r:id="rId13"/>
    <p:sldId id="262" r:id="rId14"/>
    <p:sldId id="271" r:id="rId15"/>
    <p:sldId id="270" r:id="rId16"/>
    <p:sldId id="273" r:id="rId17"/>
    <p:sldId id="274" r:id="rId18"/>
    <p:sldId id="276" r:id="rId19"/>
    <p:sldId id="277" r:id="rId20"/>
    <p:sldId id="275" r:id="rId21"/>
    <p:sldId id="280" r:id="rId22"/>
    <p:sldId id="272" r:id="rId23"/>
    <p:sldId id="279" r:id="rId24"/>
    <p:sldId id="278" r:id="rId25"/>
    <p:sldId id="282"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113" d="100"/>
          <a:sy n="113" d="100"/>
        </p:scale>
        <p:origin x="126"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12/6/2020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04673" y="2015934"/>
            <a:ext cx="4524973" cy="3381258"/>
          </a:xfrm>
        </p:spPr>
        <p:txBody>
          <a:bodyPr anchor="t">
            <a:normAutofit/>
          </a:bodyPr>
          <a:lstStyle/>
          <a:p>
            <a:pPr algn="l"/>
            <a:r>
              <a:rPr lang="en-US" b="1" dirty="0">
                <a:solidFill>
                  <a:schemeClr val="accent2"/>
                </a:solidFill>
              </a:rPr>
              <a:t>Humility:</a:t>
            </a:r>
            <a:r>
              <a:rPr lang="en-US" b="1" dirty="0"/>
              <a:t> </a:t>
            </a:r>
            <a:br>
              <a:rPr lang="en-US" b="1" dirty="0"/>
            </a:br>
            <a:r>
              <a:rPr lang="en-US" sz="5400" b="1" dirty="0"/>
              <a:t>The key to the mind of Christ</a:t>
            </a:r>
            <a:r>
              <a:rPr lang="en-US" sz="5400" dirty="0"/>
              <a:t> </a:t>
            </a:r>
            <a:endParaRPr lang="en-US" sz="5400" dirty="0">
              <a:cs typeface="Calibri Light"/>
            </a:endParaRPr>
          </a:p>
          <a:p>
            <a:pPr algn="l"/>
            <a:endParaRPr lang="en-US" sz="4800" dirty="0">
              <a:cs typeface="Calibri Light"/>
            </a:endParaRPr>
          </a:p>
        </p:txBody>
      </p:sp>
      <p:sp>
        <p:nvSpPr>
          <p:cNvPr id="3" name="Subtitle 2"/>
          <p:cNvSpPr>
            <a:spLocks noGrp="1"/>
          </p:cNvSpPr>
          <p:nvPr>
            <p:ph type="subTitle" idx="1"/>
          </p:nvPr>
        </p:nvSpPr>
        <p:spPr>
          <a:xfrm>
            <a:off x="804673" y="5396680"/>
            <a:ext cx="4524973" cy="943605"/>
          </a:xfrm>
        </p:spPr>
        <p:txBody>
          <a:bodyPr anchor="b">
            <a:normAutofit/>
          </a:bodyPr>
          <a:lstStyle/>
          <a:p>
            <a:pPr algn="l"/>
            <a:r>
              <a:rPr lang="en-US" sz="2800" b="1" dirty="0">
                <a:latin typeface="Calibri Light"/>
                <a:cs typeface="Calibri Light"/>
              </a:rPr>
              <a:t>With Bishop Ronald K. Powell</a:t>
            </a:r>
            <a:r>
              <a:rPr lang="en-US" sz="2800" dirty="0">
                <a:latin typeface="Calibri Light"/>
                <a:cs typeface="Calibri Light"/>
              </a:rPr>
              <a:t> </a:t>
            </a:r>
            <a:endParaRPr lang="en-US" sz="2800" dirty="0">
              <a:ea typeface="+mn-lt"/>
              <a:cs typeface="+mn-lt"/>
            </a:endParaRPr>
          </a:p>
          <a:p>
            <a:pPr algn="l"/>
            <a:endParaRPr lang="en-US" sz="2000" dirty="0">
              <a:cs typeface="Calibri"/>
            </a:endParaRPr>
          </a:p>
        </p:txBody>
      </p:sp>
      <p:sp>
        <p:nvSpPr>
          <p:cNvPr id="6" name="Freeform: Shape 8">
            <a:extLst>
              <a:ext uri="{FF2B5EF4-FFF2-40B4-BE49-F238E27FC236}">
                <a16:creationId xmlns:a16="http://schemas.microsoft.com/office/drawing/2014/main" id="{BCC55ACC-A2F6-403C-A3A4-D59B3734D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4" descr="Diagram, text&#10;&#10;Description automatically generated">
            <a:extLst>
              <a:ext uri="{FF2B5EF4-FFF2-40B4-BE49-F238E27FC236}">
                <a16:creationId xmlns:a16="http://schemas.microsoft.com/office/drawing/2014/main" id="{389CF3AF-7130-4A9E-BB90-F4A7F2A50A63}"/>
              </a:ext>
            </a:extLst>
          </p:cNvPr>
          <p:cNvPicPr>
            <a:picLocks noChangeAspect="1"/>
          </p:cNvPicPr>
          <p:nvPr/>
        </p:nvPicPr>
        <p:blipFill rotWithShape="1">
          <a:blip r:embed="rId2"/>
          <a:srcRect l="14246" r="20509"/>
          <a:stretch/>
        </p:blipFill>
        <p:spPr>
          <a:xfrm>
            <a:off x="6221111" y="678127"/>
            <a:ext cx="5885164" cy="6017950"/>
          </a:xfrm>
          <a:custGeom>
            <a:avLst/>
            <a:gdLst/>
            <a:ahLst/>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p:spPr>
      </p:pic>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E1FB0-3A50-4879-881B-A7325C272986}"/>
              </a:ext>
            </a:extLst>
          </p:cNvPr>
          <p:cNvSpPr>
            <a:spLocks noGrp="1"/>
          </p:cNvSpPr>
          <p:nvPr>
            <p:ph type="title"/>
          </p:nvPr>
        </p:nvSpPr>
        <p:spPr>
          <a:xfrm>
            <a:off x="841249" y="365760"/>
            <a:ext cx="9912072" cy="1188404"/>
          </a:xfrm>
        </p:spPr>
        <p:txBody>
          <a:bodyPr>
            <a:normAutofit fontScale="90000"/>
          </a:bodyPr>
          <a:lstStyle/>
          <a:p>
            <a:br>
              <a:rPr lang="en-US" b="1" dirty="0"/>
            </a:br>
            <a:r>
              <a:rPr lang="en-US" b="1" dirty="0"/>
              <a:t>THE DEVILS CHARACTER - </a:t>
            </a:r>
            <a:r>
              <a:rPr lang="en-US" dirty="0"/>
              <a:t> </a:t>
            </a:r>
          </a:p>
          <a:p>
            <a:endParaRPr lang="en-US" dirty="0">
              <a:cs typeface="Calibri Light"/>
            </a:endParaRPr>
          </a:p>
        </p:txBody>
      </p:sp>
      <p:sp>
        <p:nvSpPr>
          <p:cNvPr id="8" name="Freeform: Shape 7">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24D37ED3-AE69-4A3B-A7FC-010AE6850DC4}"/>
              </a:ext>
            </a:extLst>
          </p:cNvPr>
          <p:cNvSpPr>
            <a:spLocks noGrp="1"/>
          </p:cNvSpPr>
          <p:nvPr>
            <p:ph idx="1"/>
          </p:nvPr>
        </p:nvSpPr>
        <p:spPr>
          <a:xfrm>
            <a:off x="841248" y="2042979"/>
            <a:ext cx="7731642" cy="4623535"/>
          </a:xfrm>
        </p:spPr>
        <p:txBody>
          <a:bodyPr anchor="t">
            <a:normAutofit lnSpcReduction="10000"/>
          </a:bodyPr>
          <a:lstStyle/>
          <a:p>
            <a:r>
              <a:rPr lang="en-US" sz="2400" b="1" dirty="0">
                <a:solidFill>
                  <a:schemeClr val="bg1"/>
                </a:solidFill>
                <a:ea typeface="+mn-lt"/>
                <a:cs typeface="+mn-lt"/>
              </a:rPr>
              <a:t>Pride wants to run things- to control</a:t>
            </a:r>
            <a:r>
              <a:rPr lang="en-US" sz="2400" dirty="0">
                <a:solidFill>
                  <a:schemeClr val="bg1"/>
                </a:solidFill>
                <a:ea typeface="+mn-lt"/>
                <a:cs typeface="+mn-lt"/>
              </a:rPr>
              <a:t> </a:t>
            </a:r>
            <a:endParaRPr lang="en-US" sz="2400" dirty="0">
              <a:solidFill>
                <a:schemeClr val="bg1"/>
              </a:solidFill>
              <a:cs typeface="Calibri" panose="020F0502020204030204"/>
            </a:endParaRPr>
          </a:p>
          <a:p>
            <a:r>
              <a:rPr lang="en-US" sz="2400" b="1" dirty="0">
                <a:solidFill>
                  <a:schemeClr val="bg1"/>
                </a:solidFill>
                <a:ea typeface="+mn-lt"/>
                <a:cs typeface="+mn-lt"/>
              </a:rPr>
              <a:t>Pride wants to take over</a:t>
            </a:r>
            <a:r>
              <a:rPr lang="en-US" sz="2400" dirty="0">
                <a:solidFill>
                  <a:schemeClr val="bg1"/>
                </a:solidFill>
                <a:ea typeface="+mn-lt"/>
                <a:cs typeface="+mn-lt"/>
              </a:rPr>
              <a:t> </a:t>
            </a:r>
            <a:endParaRPr lang="en-US" dirty="0">
              <a:solidFill>
                <a:schemeClr val="bg1"/>
              </a:solidFill>
              <a:cs typeface="Calibri"/>
            </a:endParaRPr>
          </a:p>
          <a:p>
            <a:r>
              <a:rPr lang="en-US" sz="2400" b="1" dirty="0">
                <a:solidFill>
                  <a:schemeClr val="bg1"/>
                </a:solidFill>
                <a:ea typeface="+mn-lt"/>
                <a:cs typeface="+mn-lt"/>
              </a:rPr>
              <a:t>You and I are not to be so</a:t>
            </a:r>
            <a:r>
              <a:rPr lang="en-US" sz="2400" dirty="0">
                <a:solidFill>
                  <a:schemeClr val="bg1"/>
                </a:solidFill>
                <a:ea typeface="+mn-lt"/>
                <a:cs typeface="+mn-lt"/>
              </a:rPr>
              <a:t> </a:t>
            </a:r>
            <a:endParaRPr lang="en-US" dirty="0">
              <a:solidFill>
                <a:schemeClr val="bg1"/>
              </a:solidFill>
              <a:cs typeface="Calibri"/>
            </a:endParaRPr>
          </a:p>
          <a:p>
            <a:r>
              <a:rPr lang="en-US" sz="2400" b="1" dirty="0">
                <a:solidFill>
                  <a:schemeClr val="bg1"/>
                </a:solidFill>
                <a:ea typeface="+mn-lt"/>
                <a:cs typeface="+mn-lt"/>
              </a:rPr>
              <a:t>Satan came to Christ to tempt Him and offer Him promotion if he would bow down serve and worship him. </a:t>
            </a:r>
            <a:r>
              <a:rPr lang="en-US" sz="2400" dirty="0">
                <a:solidFill>
                  <a:schemeClr val="bg1"/>
                </a:solidFill>
                <a:ea typeface="+mn-lt"/>
                <a:cs typeface="+mn-lt"/>
              </a:rPr>
              <a:t> </a:t>
            </a:r>
            <a:endParaRPr lang="en-US" dirty="0">
              <a:solidFill>
                <a:schemeClr val="bg1"/>
              </a:solidFill>
              <a:cs typeface="Calibri"/>
            </a:endParaRPr>
          </a:p>
          <a:p>
            <a:r>
              <a:rPr lang="en-US" sz="2400" b="1" dirty="0">
                <a:solidFill>
                  <a:schemeClr val="bg1"/>
                </a:solidFill>
                <a:ea typeface="+mn-lt"/>
                <a:cs typeface="+mn-lt"/>
              </a:rPr>
              <a:t>Jesus Response and ours: Get the behind me Satan.</a:t>
            </a:r>
            <a:r>
              <a:rPr lang="en-US" sz="2400" dirty="0">
                <a:solidFill>
                  <a:schemeClr val="bg1"/>
                </a:solidFill>
                <a:ea typeface="+mn-lt"/>
                <a:cs typeface="+mn-lt"/>
              </a:rPr>
              <a:t> </a:t>
            </a:r>
            <a:endParaRPr lang="en-US" dirty="0">
              <a:solidFill>
                <a:schemeClr val="bg1"/>
              </a:solidFill>
              <a:cs typeface="Calibri"/>
            </a:endParaRPr>
          </a:p>
          <a:p>
            <a:r>
              <a:rPr lang="en-US" sz="2400" b="1" dirty="0">
                <a:solidFill>
                  <a:schemeClr val="bg1"/>
                </a:solidFill>
                <a:ea typeface="+mn-lt"/>
                <a:cs typeface="+mn-lt"/>
              </a:rPr>
              <a:t>The antichrist spirit in the temple of God shows himself to be a god and causing people to receive him and serve his mark and worship him. </a:t>
            </a:r>
            <a:r>
              <a:rPr lang="en-US" sz="2400" dirty="0">
                <a:solidFill>
                  <a:schemeClr val="bg1"/>
                </a:solidFill>
                <a:ea typeface="+mn-lt"/>
                <a:cs typeface="+mn-lt"/>
              </a:rPr>
              <a:t> </a:t>
            </a:r>
            <a:endParaRPr lang="en-US" dirty="0">
              <a:solidFill>
                <a:schemeClr val="bg1"/>
              </a:solidFill>
              <a:cs typeface="Calibri"/>
            </a:endParaRPr>
          </a:p>
          <a:p>
            <a:r>
              <a:rPr lang="en-US" sz="2400" b="1" dirty="0">
                <a:solidFill>
                  <a:schemeClr val="bg1"/>
                </a:solidFill>
                <a:ea typeface="+mn-lt"/>
                <a:cs typeface="+mn-lt"/>
              </a:rPr>
              <a:t>Satan will try to control men- that's the devil's way of obtaining worship. (You don’t want to be like the devil...</a:t>
            </a:r>
            <a:r>
              <a:rPr lang="en-US" sz="2400" dirty="0">
                <a:solidFill>
                  <a:schemeClr val="bg1"/>
                </a:solidFill>
                <a:ea typeface="+mn-lt"/>
                <a:cs typeface="+mn-lt"/>
              </a:rPr>
              <a:t> </a:t>
            </a:r>
            <a:endParaRPr lang="en-US" dirty="0">
              <a:solidFill>
                <a:schemeClr val="bg1"/>
              </a:solidFill>
            </a:endParaRPr>
          </a:p>
          <a:p>
            <a:endParaRPr lang="en-US" sz="2400" dirty="0">
              <a:solidFill>
                <a:schemeClr val="bg1"/>
              </a:solidFill>
              <a:cs typeface="Calibri"/>
            </a:endParaRPr>
          </a:p>
        </p:txBody>
      </p:sp>
    </p:spTree>
    <p:extLst>
      <p:ext uri="{BB962C8B-B14F-4D97-AF65-F5344CB8AC3E}">
        <p14:creationId xmlns:p14="http://schemas.microsoft.com/office/powerpoint/2010/main" val="1155593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E1FB0-3A50-4879-881B-A7325C272986}"/>
              </a:ext>
            </a:extLst>
          </p:cNvPr>
          <p:cNvSpPr>
            <a:spLocks noGrp="1"/>
          </p:cNvSpPr>
          <p:nvPr>
            <p:ph type="title"/>
          </p:nvPr>
        </p:nvSpPr>
        <p:spPr>
          <a:xfrm>
            <a:off x="841249" y="365760"/>
            <a:ext cx="9912072" cy="1188404"/>
          </a:xfrm>
        </p:spPr>
        <p:txBody>
          <a:bodyPr>
            <a:normAutofit fontScale="90000"/>
          </a:bodyPr>
          <a:lstStyle/>
          <a:p>
            <a:br>
              <a:rPr lang="en-US" b="1" dirty="0"/>
            </a:br>
            <a:r>
              <a:rPr lang="en-US" b="1" dirty="0"/>
              <a:t>Christians are not to be Domineering: </a:t>
            </a:r>
            <a:br>
              <a:rPr lang="en-US" b="1" dirty="0"/>
            </a:br>
            <a:r>
              <a:rPr lang="en-US" b="1" dirty="0"/>
              <a:t>Forcing people to do things!</a:t>
            </a:r>
            <a:r>
              <a:rPr lang="en-US" dirty="0"/>
              <a:t> </a:t>
            </a:r>
          </a:p>
          <a:p>
            <a:endParaRPr lang="en-US" dirty="0">
              <a:cs typeface="Calibri Light"/>
            </a:endParaRPr>
          </a:p>
        </p:txBody>
      </p:sp>
      <p:sp>
        <p:nvSpPr>
          <p:cNvPr id="8" name="Freeform: Shape 7">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24D37ED3-AE69-4A3B-A7FC-010AE6850DC4}"/>
              </a:ext>
            </a:extLst>
          </p:cNvPr>
          <p:cNvSpPr>
            <a:spLocks noGrp="1"/>
          </p:cNvSpPr>
          <p:nvPr>
            <p:ph idx="1"/>
          </p:nvPr>
        </p:nvSpPr>
        <p:spPr>
          <a:xfrm>
            <a:off x="841248" y="2174358"/>
            <a:ext cx="7731642" cy="4045467"/>
          </a:xfrm>
        </p:spPr>
        <p:txBody>
          <a:bodyPr anchor="t">
            <a:normAutofit/>
          </a:bodyPr>
          <a:lstStyle/>
          <a:p>
            <a:r>
              <a:rPr lang="en-US" b="1" dirty="0">
                <a:solidFill>
                  <a:schemeClr val="bg1"/>
                </a:solidFill>
                <a:ea typeface="+mn-lt"/>
                <a:cs typeface="+mn-lt"/>
              </a:rPr>
              <a:t>Are you a person that wants to control?</a:t>
            </a:r>
            <a:r>
              <a:rPr lang="en-US" dirty="0">
                <a:solidFill>
                  <a:schemeClr val="bg1"/>
                </a:solidFill>
                <a:ea typeface="+mn-lt"/>
                <a:cs typeface="+mn-lt"/>
              </a:rPr>
              <a:t> </a:t>
            </a:r>
            <a:endParaRPr lang="en-US">
              <a:solidFill>
                <a:schemeClr val="bg1"/>
              </a:solidFill>
              <a:cs typeface="Calibri" panose="020F0502020204030204"/>
            </a:endParaRPr>
          </a:p>
          <a:p>
            <a:r>
              <a:rPr lang="en-US" b="1" dirty="0">
                <a:solidFill>
                  <a:schemeClr val="bg1"/>
                </a:solidFill>
                <a:ea typeface="+mn-lt"/>
                <a:cs typeface="+mn-lt"/>
              </a:rPr>
              <a:t>Are you a person that wants to serve?</a:t>
            </a:r>
            <a:r>
              <a:rPr lang="en-US" dirty="0">
                <a:solidFill>
                  <a:schemeClr val="bg1"/>
                </a:solidFill>
                <a:ea typeface="+mn-lt"/>
                <a:cs typeface="+mn-lt"/>
              </a:rPr>
              <a:t> </a:t>
            </a:r>
            <a:endParaRPr lang="en-US" dirty="0">
              <a:solidFill>
                <a:schemeClr val="bg1"/>
              </a:solidFill>
            </a:endParaRPr>
          </a:p>
          <a:p>
            <a:pPr marL="0" indent="0">
              <a:buNone/>
            </a:pPr>
            <a:endParaRPr lang="en-US" sz="2400" dirty="0">
              <a:solidFill>
                <a:schemeClr val="bg1"/>
              </a:solidFill>
              <a:cs typeface="Calibri"/>
            </a:endParaRPr>
          </a:p>
        </p:txBody>
      </p:sp>
    </p:spTree>
    <p:extLst>
      <p:ext uri="{BB962C8B-B14F-4D97-AF65-F5344CB8AC3E}">
        <p14:creationId xmlns:p14="http://schemas.microsoft.com/office/powerpoint/2010/main" val="3969449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E1FB0-3A50-4879-881B-A7325C272986}"/>
              </a:ext>
            </a:extLst>
          </p:cNvPr>
          <p:cNvSpPr>
            <a:spLocks noGrp="1"/>
          </p:cNvSpPr>
          <p:nvPr>
            <p:ph type="title"/>
          </p:nvPr>
        </p:nvSpPr>
        <p:spPr>
          <a:xfrm>
            <a:off x="841249" y="365760"/>
            <a:ext cx="9912072" cy="1188404"/>
          </a:xfrm>
        </p:spPr>
        <p:txBody>
          <a:bodyPr>
            <a:normAutofit fontScale="90000"/>
          </a:bodyPr>
          <a:lstStyle/>
          <a:p>
            <a:br>
              <a:rPr lang="en-US" b="1" dirty="0"/>
            </a:br>
            <a:r>
              <a:rPr lang="en-US" b="1" dirty="0"/>
              <a:t>What did Jesus do?</a:t>
            </a:r>
            <a:r>
              <a:rPr lang="en-US" dirty="0"/>
              <a:t> </a:t>
            </a:r>
          </a:p>
          <a:p>
            <a:endParaRPr lang="en-US" dirty="0">
              <a:cs typeface="Calibri Light"/>
            </a:endParaRPr>
          </a:p>
        </p:txBody>
      </p:sp>
      <p:sp>
        <p:nvSpPr>
          <p:cNvPr id="8" name="Freeform: Shape 7">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24D37ED3-AE69-4A3B-A7FC-010AE6850DC4}"/>
              </a:ext>
            </a:extLst>
          </p:cNvPr>
          <p:cNvSpPr>
            <a:spLocks noGrp="1"/>
          </p:cNvSpPr>
          <p:nvPr>
            <p:ph idx="1"/>
          </p:nvPr>
        </p:nvSpPr>
        <p:spPr>
          <a:xfrm>
            <a:off x="841248" y="2174358"/>
            <a:ext cx="7731642" cy="4045467"/>
          </a:xfrm>
        </p:spPr>
        <p:txBody>
          <a:bodyPr anchor="t">
            <a:normAutofit/>
          </a:bodyPr>
          <a:lstStyle/>
          <a:p>
            <a:r>
              <a:rPr lang="en-US" b="1" dirty="0">
                <a:solidFill>
                  <a:schemeClr val="bg1"/>
                </a:solidFill>
                <a:ea typeface="+mn-lt"/>
                <a:cs typeface="+mn-lt"/>
              </a:rPr>
              <a:t>Did he come to run the world? </a:t>
            </a:r>
            <a:endParaRPr lang="en-US" dirty="0">
              <a:solidFill>
                <a:schemeClr val="bg1"/>
              </a:solidFill>
              <a:ea typeface="+mn-lt"/>
              <a:cs typeface="+mn-lt"/>
            </a:endParaRPr>
          </a:p>
          <a:p>
            <a:r>
              <a:rPr lang="en-US" b="1" dirty="0">
                <a:solidFill>
                  <a:schemeClr val="bg1"/>
                </a:solidFill>
                <a:ea typeface="+mn-lt"/>
                <a:cs typeface="+mn-lt"/>
              </a:rPr>
              <a:t>If anybody had a right to run things Jesus did, but He came to serve not to be served.</a:t>
            </a:r>
            <a:r>
              <a:rPr lang="en-US" dirty="0">
                <a:solidFill>
                  <a:schemeClr val="bg1"/>
                </a:solidFill>
                <a:ea typeface="+mn-lt"/>
                <a:cs typeface="+mn-lt"/>
              </a:rPr>
              <a:t> </a:t>
            </a:r>
            <a:endParaRPr lang="en-US">
              <a:solidFill>
                <a:schemeClr val="bg1"/>
              </a:solidFill>
              <a:cs typeface="Calibri" panose="020F0502020204030204"/>
            </a:endParaRPr>
          </a:p>
          <a:p>
            <a:endParaRPr lang="en-US" sz="2400" dirty="0">
              <a:solidFill>
                <a:schemeClr val="bg1"/>
              </a:solidFill>
              <a:cs typeface="Calibri"/>
            </a:endParaRPr>
          </a:p>
        </p:txBody>
      </p:sp>
    </p:spTree>
    <p:extLst>
      <p:ext uri="{BB962C8B-B14F-4D97-AF65-F5344CB8AC3E}">
        <p14:creationId xmlns:p14="http://schemas.microsoft.com/office/powerpoint/2010/main" val="2067692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E1FB0-3A50-4879-881B-A7325C272986}"/>
              </a:ext>
            </a:extLst>
          </p:cNvPr>
          <p:cNvSpPr>
            <a:spLocks noGrp="1"/>
          </p:cNvSpPr>
          <p:nvPr>
            <p:ph type="title"/>
          </p:nvPr>
        </p:nvSpPr>
        <p:spPr>
          <a:xfrm>
            <a:off x="841249" y="365760"/>
            <a:ext cx="9912072" cy="1188404"/>
          </a:xfrm>
        </p:spPr>
        <p:txBody>
          <a:bodyPr>
            <a:normAutofit fontScale="90000"/>
          </a:bodyPr>
          <a:lstStyle/>
          <a:p>
            <a:r>
              <a:rPr lang="en-US" dirty="0"/>
              <a:t> </a:t>
            </a:r>
            <a:br>
              <a:rPr lang="en-US" dirty="0"/>
            </a:br>
            <a:r>
              <a:rPr lang="en-US" b="1" dirty="0"/>
              <a:t>Did Jesus Serve?</a:t>
            </a:r>
            <a:r>
              <a:rPr lang="en-US" dirty="0"/>
              <a:t> </a:t>
            </a:r>
          </a:p>
          <a:p>
            <a:endParaRPr lang="en-US" dirty="0">
              <a:cs typeface="Calibri Light"/>
            </a:endParaRPr>
          </a:p>
        </p:txBody>
      </p:sp>
      <p:sp>
        <p:nvSpPr>
          <p:cNvPr id="8" name="Freeform: Shape 7">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24D37ED3-AE69-4A3B-A7FC-010AE6850DC4}"/>
              </a:ext>
            </a:extLst>
          </p:cNvPr>
          <p:cNvSpPr>
            <a:spLocks noGrp="1"/>
          </p:cNvSpPr>
          <p:nvPr>
            <p:ph idx="1"/>
          </p:nvPr>
        </p:nvSpPr>
        <p:spPr>
          <a:xfrm>
            <a:off x="841248" y="2174358"/>
            <a:ext cx="7731642" cy="4045467"/>
          </a:xfrm>
        </p:spPr>
        <p:txBody>
          <a:bodyPr anchor="t">
            <a:normAutofit/>
          </a:bodyPr>
          <a:lstStyle/>
          <a:p>
            <a:r>
              <a:rPr lang="en-US" b="1" dirty="0">
                <a:solidFill>
                  <a:schemeClr val="bg1"/>
                </a:solidFill>
                <a:ea typeface="+mn-lt"/>
                <a:cs typeface="+mn-lt"/>
              </a:rPr>
              <a:t>Yes, he is doing it right now!  </a:t>
            </a:r>
            <a:r>
              <a:rPr lang="en-US" dirty="0">
                <a:solidFill>
                  <a:schemeClr val="bg1"/>
                </a:solidFill>
                <a:ea typeface="+mn-lt"/>
                <a:cs typeface="+mn-lt"/>
              </a:rPr>
              <a:t> </a:t>
            </a:r>
            <a:endParaRPr lang="en-US">
              <a:solidFill>
                <a:schemeClr val="bg1"/>
              </a:solidFill>
              <a:cs typeface="Calibri" panose="020F0502020204030204"/>
            </a:endParaRPr>
          </a:p>
          <a:p>
            <a:r>
              <a:rPr lang="en-US" b="1" dirty="0">
                <a:solidFill>
                  <a:schemeClr val="bg1"/>
                </a:solidFill>
                <a:ea typeface="+mn-lt"/>
                <a:cs typeface="+mn-lt"/>
              </a:rPr>
              <a:t>Jesus came, He served, He died in our stead, He sits at the right hand of the Father and </a:t>
            </a:r>
            <a:r>
              <a:rPr lang="en-US" b="1" u="sng" dirty="0">
                <a:solidFill>
                  <a:schemeClr val="bg1"/>
                </a:solidFill>
                <a:ea typeface="+mn-lt"/>
                <a:cs typeface="+mn-lt"/>
              </a:rPr>
              <a:t>ever lives to intercede for us</a:t>
            </a:r>
            <a:r>
              <a:rPr lang="en-US" b="1" dirty="0">
                <a:solidFill>
                  <a:schemeClr val="bg1"/>
                </a:solidFill>
                <a:ea typeface="+mn-lt"/>
                <a:cs typeface="+mn-lt"/>
              </a:rPr>
              <a:t>. </a:t>
            </a:r>
            <a:r>
              <a:rPr lang="en-US" dirty="0">
                <a:solidFill>
                  <a:schemeClr val="bg1"/>
                </a:solidFill>
                <a:ea typeface="+mn-lt"/>
                <a:cs typeface="+mn-lt"/>
              </a:rPr>
              <a:t> </a:t>
            </a:r>
            <a:endParaRPr lang="en-US" dirty="0">
              <a:solidFill>
                <a:schemeClr val="bg1"/>
              </a:solidFill>
              <a:cs typeface="Calibri"/>
            </a:endParaRPr>
          </a:p>
          <a:p>
            <a:r>
              <a:rPr lang="en-US" b="1" dirty="0">
                <a:solidFill>
                  <a:schemeClr val="bg1"/>
                </a:solidFill>
                <a:ea typeface="+mn-lt"/>
                <a:cs typeface="+mn-lt"/>
              </a:rPr>
              <a:t>He is serving right now even though He is King of Kings!</a:t>
            </a:r>
            <a:r>
              <a:rPr lang="en-US" dirty="0">
                <a:solidFill>
                  <a:schemeClr val="bg1"/>
                </a:solidFill>
                <a:ea typeface="+mn-lt"/>
                <a:cs typeface="+mn-lt"/>
              </a:rPr>
              <a:t> </a:t>
            </a:r>
            <a:endParaRPr lang="en-US" dirty="0">
              <a:solidFill>
                <a:schemeClr val="bg1"/>
              </a:solidFill>
            </a:endParaRPr>
          </a:p>
          <a:p>
            <a:endParaRPr lang="en-US" sz="2400" dirty="0">
              <a:solidFill>
                <a:schemeClr val="bg1"/>
              </a:solidFill>
              <a:cs typeface="Calibri"/>
            </a:endParaRPr>
          </a:p>
        </p:txBody>
      </p:sp>
    </p:spTree>
    <p:extLst>
      <p:ext uri="{BB962C8B-B14F-4D97-AF65-F5344CB8AC3E}">
        <p14:creationId xmlns:p14="http://schemas.microsoft.com/office/powerpoint/2010/main" val="215411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E1FB0-3A50-4879-881B-A7325C272986}"/>
              </a:ext>
            </a:extLst>
          </p:cNvPr>
          <p:cNvSpPr>
            <a:spLocks noGrp="1"/>
          </p:cNvSpPr>
          <p:nvPr>
            <p:ph type="title"/>
          </p:nvPr>
        </p:nvSpPr>
        <p:spPr>
          <a:xfrm>
            <a:off x="841249" y="365760"/>
            <a:ext cx="9912072" cy="1188404"/>
          </a:xfrm>
        </p:spPr>
        <p:txBody>
          <a:bodyPr>
            <a:normAutofit fontScale="90000"/>
          </a:bodyPr>
          <a:lstStyle/>
          <a:p>
            <a:r>
              <a:rPr lang="en-US" dirty="0"/>
              <a:t> </a:t>
            </a:r>
            <a:br>
              <a:rPr lang="en-US" dirty="0"/>
            </a:br>
            <a:r>
              <a:rPr lang="en-US" b="1" dirty="0"/>
              <a:t>LOVE SERVES:</a:t>
            </a:r>
            <a:r>
              <a:rPr lang="en-US" dirty="0"/>
              <a:t> </a:t>
            </a:r>
          </a:p>
          <a:p>
            <a:endParaRPr lang="en-US" dirty="0">
              <a:cs typeface="Calibri Light"/>
            </a:endParaRPr>
          </a:p>
        </p:txBody>
      </p:sp>
      <p:sp>
        <p:nvSpPr>
          <p:cNvPr id="8" name="Freeform: Shape 7">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24D37ED3-AE69-4A3B-A7FC-010AE6850DC4}"/>
              </a:ext>
            </a:extLst>
          </p:cNvPr>
          <p:cNvSpPr>
            <a:spLocks noGrp="1"/>
          </p:cNvSpPr>
          <p:nvPr>
            <p:ph idx="1"/>
          </p:nvPr>
        </p:nvSpPr>
        <p:spPr>
          <a:xfrm>
            <a:off x="560973" y="2174358"/>
            <a:ext cx="8011917" cy="4518432"/>
          </a:xfrm>
        </p:spPr>
        <p:txBody>
          <a:bodyPr vert="horz" lIns="91440" tIns="45720" rIns="91440" bIns="45720" rtlCol="0" anchor="t">
            <a:noAutofit/>
          </a:bodyPr>
          <a:lstStyle/>
          <a:p>
            <a:r>
              <a:rPr lang="en-US" b="1" dirty="0">
                <a:solidFill>
                  <a:schemeClr val="bg1"/>
                </a:solidFill>
                <a:ea typeface="+mn-lt"/>
                <a:cs typeface="+mn-lt"/>
              </a:rPr>
              <a:t>Satan and the world, </a:t>
            </a:r>
            <a:r>
              <a:rPr lang="en-US" dirty="0">
                <a:solidFill>
                  <a:schemeClr val="bg1"/>
                </a:solidFill>
                <a:ea typeface="+mn-lt"/>
                <a:cs typeface="+mn-lt"/>
              </a:rPr>
              <a:t> </a:t>
            </a:r>
            <a:r>
              <a:rPr lang="en-US" b="1" dirty="0">
                <a:solidFill>
                  <a:schemeClr val="bg1"/>
                </a:solidFill>
                <a:ea typeface="+mn-lt"/>
                <a:cs typeface="+mn-lt"/>
              </a:rPr>
              <a:t>the spirit of the enemy says </a:t>
            </a:r>
            <a:r>
              <a:rPr lang="en-US" b="1" u="sng" dirty="0">
                <a:solidFill>
                  <a:schemeClr val="bg1"/>
                </a:solidFill>
                <a:ea typeface="+mn-lt"/>
                <a:cs typeface="+mn-lt"/>
              </a:rPr>
              <a:t>if you don’t do his will</a:t>
            </a:r>
            <a:r>
              <a:rPr lang="en-US" b="1" dirty="0">
                <a:solidFill>
                  <a:schemeClr val="bg1"/>
                </a:solidFill>
                <a:ea typeface="+mn-lt"/>
                <a:cs typeface="+mn-lt"/>
              </a:rPr>
              <a:t>, </a:t>
            </a:r>
            <a:r>
              <a:rPr lang="en-US" b="1" u="sng" dirty="0">
                <a:solidFill>
                  <a:schemeClr val="bg1"/>
                </a:solidFill>
                <a:ea typeface="+mn-lt"/>
                <a:cs typeface="+mn-lt"/>
              </a:rPr>
              <a:t>he will force you</a:t>
            </a:r>
            <a:r>
              <a:rPr lang="en-US" b="1" dirty="0">
                <a:solidFill>
                  <a:schemeClr val="bg1"/>
                </a:solidFill>
                <a:ea typeface="+mn-lt"/>
                <a:cs typeface="+mn-lt"/>
              </a:rPr>
              <a:t>.</a:t>
            </a:r>
            <a:r>
              <a:rPr lang="en-US" dirty="0">
                <a:solidFill>
                  <a:schemeClr val="bg1"/>
                </a:solidFill>
                <a:ea typeface="+mn-lt"/>
                <a:cs typeface="+mn-lt"/>
              </a:rPr>
              <a:t> </a:t>
            </a:r>
            <a:endParaRPr lang="en-US">
              <a:solidFill>
                <a:schemeClr val="bg1"/>
              </a:solidFill>
              <a:cs typeface="Calibri"/>
            </a:endParaRPr>
          </a:p>
          <a:p>
            <a:r>
              <a:rPr lang="en-US" b="1" u="sng" dirty="0">
                <a:solidFill>
                  <a:schemeClr val="bg1"/>
                </a:solidFill>
                <a:ea typeface="+mn-lt"/>
                <a:cs typeface="+mn-lt"/>
              </a:rPr>
              <a:t>God is not that way!</a:t>
            </a:r>
            <a:r>
              <a:rPr lang="en-US" dirty="0">
                <a:solidFill>
                  <a:schemeClr val="bg1"/>
                </a:solidFill>
                <a:ea typeface="+mn-lt"/>
                <a:cs typeface="+mn-lt"/>
              </a:rPr>
              <a:t> </a:t>
            </a:r>
            <a:endParaRPr lang="en-US">
              <a:solidFill>
                <a:schemeClr val="bg1"/>
              </a:solidFill>
              <a:cs typeface="Calibri"/>
            </a:endParaRPr>
          </a:p>
          <a:p>
            <a:r>
              <a:rPr lang="en-US" b="1" dirty="0">
                <a:solidFill>
                  <a:schemeClr val="bg1"/>
                </a:solidFill>
                <a:ea typeface="+mn-lt"/>
                <a:cs typeface="+mn-lt"/>
              </a:rPr>
              <a:t>Now it grieves Sheila and me when we see people going in a wrong spiritual direction, and we know it is going to hurt them, it will cost them, but we can’t get to the place of controlling the choices of people.</a:t>
            </a:r>
            <a:r>
              <a:rPr lang="en-US" dirty="0">
                <a:solidFill>
                  <a:schemeClr val="bg1"/>
                </a:solidFill>
                <a:ea typeface="+mn-lt"/>
                <a:cs typeface="+mn-lt"/>
              </a:rPr>
              <a:t> </a:t>
            </a:r>
            <a:endParaRPr lang="en-US">
              <a:solidFill>
                <a:schemeClr val="bg1"/>
              </a:solidFill>
              <a:cs typeface="Calibri"/>
            </a:endParaRPr>
          </a:p>
          <a:p>
            <a:r>
              <a:rPr lang="en-US" dirty="0">
                <a:solidFill>
                  <a:schemeClr val="bg1"/>
                </a:solidFill>
                <a:ea typeface="+mn-lt"/>
                <a:cs typeface="+mn-lt"/>
              </a:rPr>
              <a:t> </a:t>
            </a:r>
            <a:r>
              <a:rPr lang="en-US" b="1" dirty="0">
                <a:solidFill>
                  <a:schemeClr val="bg1"/>
                </a:solidFill>
                <a:ea typeface="+mn-lt"/>
                <a:cs typeface="+mn-lt"/>
              </a:rPr>
              <a:t>If we did that, we would have to leave the will of God, get into the flesh and actually become devilish.</a:t>
            </a:r>
            <a:r>
              <a:rPr lang="en-US" dirty="0">
                <a:solidFill>
                  <a:schemeClr val="bg1"/>
                </a:solidFill>
                <a:ea typeface="+mn-lt"/>
                <a:cs typeface="+mn-lt"/>
              </a:rPr>
              <a:t> </a:t>
            </a:r>
            <a:endParaRPr lang="en-US">
              <a:solidFill>
                <a:schemeClr val="bg1"/>
              </a:solidFill>
              <a:cs typeface="Calibri"/>
            </a:endParaRPr>
          </a:p>
          <a:p>
            <a:endParaRPr lang="en-US" sz="2400" dirty="0">
              <a:solidFill>
                <a:schemeClr val="bg1"/>
              </a:solidFill>
              <a:cs typeface="Calibri"/>
            </a:endParaRPr>
          </a:p>
        </p:txBody>
      </p:sp>
    </p:spTree>
    <p:extLst>
      <p:ext uri="{BB962C8B-B14F-4D97-AF65-F5344CB8AC3E}">
        <p14:creationId xmlns:p14="http://schemas.microsoft.com/office/powerpoint/2010/main" val="423436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E1FB0-3A50-4879-881B-A7325C272986}"/>
              </a:ext>
            </a:extLst>
          </p:cNvPr>
          <p:cNvSpPr>
            <a:spLocks noGrp="1"/>
          </p:cNvSpPr>
          <p:nvPr>
            <p:ph type="title"/>
          </p:nvPr>
        </p:nvSpPr>
        <p:spPr>
          <a:xfrm>
            <a:off x="841249" y="365760"/>
            <a:ext cx="9912072" cy="1188404"/>
          </a:xfrm>
        </p:spPr>
        <p:txBody>
          <a:bodyPr>
            <a:normAutofit fontScale="90000"/>
          </a:bodyPr>
          <a:lstStyle/>
          <a:p>
            <a:br>
              <a:rPr lang="en-US" b="1" dirty="0"/>
            </a:br>
            <a:r>
              <a:rPr lang="en-US" b="1" dirty="0"/>
              <a:t>GOD GAVE ME THESE PHRASES YEARS AGO</a:t>
            </a:r>
            <a:r>
              <a:rPr lang="en-US" dirty="0"/>
              <a:t> </a:t>
            </a:r>
          </a:p>
          <a:p>
            <a:endParaRPr lang="en-US" dirty="0">
              <a:cs typeface="Calibri Light"/>
            </a:endParaRPr>
          </a:p>
        </p:txBody>
      </p:sp>
      <p:sp>
        <p:nvSpPr>
          <p:cNvPr id="8" name="Freeform: Shape 7">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24D37ED3-AE69-4A3B-A7FC-010AE6850DC4}"/>
              </a:ext>
            </a:extLst>
          </p:cNvPr>
          <p:cNvSpPr>
            <a:spLocks noGrp="1"/>
          </p:cNvSpPr>
          <p:nvPr>
            <p:ph idx="1"/>
          </p:nvPr>
        </p:nvSpPr>
        <p:spPr>
          <a:xfrm>
            <a:off x="841248" y="2174358"/>
            <a:ext cx="7731642" cy="4045467"/>
          </a:xfrm>
        </p:spPr>
        <p:txBody>
          <a:bodyPr anchor="t">
            <a:normAutofit/>
          </a:bodyPr>
          <a:lstStyle/>
          <a:p>
            <a:r>
              <a:rPr lang="en-US" b="1" dirty="0">
                <a:solidFill>
                  <a:schemeClr val="bg1"/>
                </a:solidFill>
                <a:ea typeface="+mn-lt"/>
                <a:cs typeface="+mn-lt"/>
              </a:rPr>
              <a:t>Fear Forces</a:t>
            </a:r>
            <a:r>
              <a:rPr lang="en-US" dirty="0">
                <a:solidFill>
                  <a:schemeClr val="bg1"/>
                </a:solidFill>
                <a:ea typeface="+mn-lt"/>
                <a:cs typeface="+mn-lt"/>
              </a:rPr>
              <a:t> </a:t>
            </a:r>
            <a:endParaRPr lang="en-US" dirty="0">
              <a:solidFill>
                <a:schemeClr val="bg1"/>
              </a:solidFill>
              <a:cs typeface="Calibri" panose="020F0502020204030204"/>
            </a:endParaRPr>
          </a:p>
          <a:p>
            <a:r>
              <a:rPr lang="en-US" b="1" dirty="0">
                <a:solidFill>
                  <a:schemeClr val="bg1"/>
                </a:solidFill>
                <a:ea typeface="+mn-lt"/>
                <a:cs typeface="+mn-lt"/>
              </a:rPr>
              <a:t>Love Leads</a:t>
            </a:r>
            <a:r>
              <a:rPr lang="en-US" dirty="0">
                <a:solidFill>
                  <a:schemeClr val="bg1"/>
                </a:solidFill>
                <a:ea typeface="+mn-lt"/>
                <a:cs typeface="+mn-lt"/>
              </a:rPr>
              <a:t> </a:t>
            </a:r>
            <a:endParaRPr lang="en-US">
              <a:solidFill>
                <a:schemeClr val="bg1"/>
              </a:solidFill>
              <a:cs typeface="Calibri"/>
            </a:endParaRPr>
          </a:p>
          <a:p>
            <a:r>
              <a:rPr lang="en-US" b="1" dirty="0">
                <a:solidFill>
                  <a:schemeClr val="bg1"/>
                </a:solidFill>
                <a:ea typeface="+mn-lt"/>
                <a:cs typeface="+mn-lt"/>
              </a:rPr>
              <a:t>Faith Follows</a:t>
            </a:r>
            <a:r>
              <a:rPr lang="en-US" dirty="0">
                <a:solidFill>
                  <a:schemeClr val="bg1"/>
                </a:solidFill>
                <a:ea typeface="+mn-lt"/>
                <a:cs typeface="+mn-lt"/>
              </a:rPr>
              <a:t> </a:t>
            </a:r>
            <a:endParaRPr lang="en-US" dirty="0">
              <a:solidFill>
                <a:schemeClr val="bg1"/>
              </a:solidFill>
            </a:endParaRPr>
          </a:p>
          <a:p>
            <a:endParaRPr lang="en-US" sz="2400" dirty="0">
              <a:solidFill>
                <a:schemeClr val="bg1"/>
              </a:solidFill>
              <a:cs typeface="Calibri"/>
            </a:endParaRPr>
          </a:p>
        </p:txBody>
      </p:sp>
    </p:spTree>
    <p:extLst>
      <p:ext uri="{BB962C8B-B14F-4D97-AF65-F5344CB8AC3E}">
        <p14:creationId xmlns:p14="http://schemas.microsoft.com/office/powerpoint/2010/main" val="875415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6EBF06A5-4173-45DE-87B1-0791E098A3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B4FAC610-122A-4879-8015-AACA3F87B6AF}"/>
              </a:ext>
            </a:extLst>
          </p:cNvPr>
          <p:cNvPicPr>
            <a:picLocks noChangeAspect="1"/>
          </p:cNvPicPr>
          <p:nvPr/>
        </p:nvPicPr>
        <p:blipFill rotWithShape="1">
          <a:blip r:embed="rId2"/>
          <a:srcRect l="27719" r="1709" b="-1"/>
          <a:stretch/>
        </p:blipFill>
        <p:spPr>
          <a:xfrm>
            <a:off x="6728728" y="1690688"/>
            <a:ext cx="5463273" cy="5167312"/>
          </a:xfrm>
          <a:custGeom>
            <a:avLst/>
            <a:gdLst/>
            <a:ahLst/>
            <a:cxnLst/>
            <a:rect l="l" t="t" r="r" b="b"/>
            <a:pathLst>
              <a:path w="5463273" h="5167312">
                <a:moveTo>
                  <a:pt x="2391664" y="0"/>
                </a:moveTo>
                <a:lnTo>
                  <a:pt x="2729598" y="0"/>
                </a:lnTo>
                <a:lnTo>
                  <a:pt x="3668014" y="0"/>
                </a:lnTo>
                <a:lnTo>
                  <a:pt x="5463273" y="0"/>
                </a:lnTo>
                <a:lnTo>
                  <a:pt x="5463273" y="5167310"/>
                </a:lnTo>
                <a:lnTo>
                  <a:pt x="3668014" y="5167310"/>
                </a:lnTo>
                <a:lnTo>
                  <a:pt x="3668014" y="5167312"/>
                </a:lnTo>
                <a:lnTo>
                  <a:pt x="0" y="5167312"/>
                </a:lnTo>
                <a:lnTo>
                  <a:pt x="2393879" y="952"/>
                </a:lnTo>
                <a:lnTo>
                  <a:pt x="2391664" y="952"/>
                </a:lnTo>
                <a:close/>
              </a:path>
            </a:pathLst>
          </a:custGeom>
        </p:spPr>
      </p:pic>
      <p:sp>
        <p:nvSpPr>
          <p:cNvPr id="20" name="Freeform: Shape 19">
            <a:extLst>
              <a:ext uri="{FF2B5EF4-FFF2-40B4-BE49-F238E27FC236}">
                <a16:creationId xmlns:a16="http://schemas.microsoft.com/office/drawing/2014/main" id="{581DAA37-DAFB-47C9-9EE7-11C030BEC8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0688"/>
            <a:ext cx="8958061" cy="5167312"/>
          </a:xfrm>
          <a:custGeom>
            <a:avLst/>
            <a:gdLst>
              <a:gd name="connsiteX0" fmla="*/ 0 w 8958061"/>
              <a:gd name="connsiteY0" fmla="*/ 0 h 5167312"/>
              <a:gd name="connsiteX1" fmla="*/ 7885684 w 8958061"/>
              <a:gd name="connsiteY1" fmla="*/ 0 h 5167312"/>
              <a:gd name="connsiteX2" fmla="*/ 7884964 w 8958061"/>
              <a:gd name="connsiteY2" fmla="*/ 952 h 5167312"/>
              <a:gd name="connsiteX3" fmla="*/ 8958061 w 8958061"/>
              <a:gd name="connsiteY3" fmla="*/ 952 h 5167312"/>
              <a:gd name="connsiteX4" fmla="*/ 6564182 w 8958061"/>
              <a:gd name="connsiteY4" fmla="*/ 5167312 h 5167312"/>
              <a:gd name="connsiteX5" fmla="*/ 3026607 w 8958061"/>
              <a:gd name="connsiteY5" fmla="*/ 5167312 h 5167312"/>
              <a:gd name="connsiteX6" fmla="*/ 3026607 w 8958061"/>
              <a:gd name="connsiteY6" fmla="*/ 5166360 h 5167312"/>
              <a:gd name="connsiteX7" fmla="*/ 0 w 8958061"/>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958061" h="5167312">
                <a:moveTo>
                  <a:pt x="0" y="0"/>
                </a:moveTo>
                <a:lnTo>
                  <a:pt x="7885684" y="0"/>
                </a:lnTo>
                <a:lnTo>
                  <a:pt x="7884964" y="952"/>
                </a:lnTo>
                <a:lnTo>
                  <a:pt x="8958061" y="952"/>
                </a:lnTo>
                <a:lnTo>
                  <a:pt x="6564182" y="5167312"/>
                </a:lnTo>
                <a:lnTo>
                  <a:pt x="3026607" y="5167312"/>
                </a:lnTo>
                <a:lnTo>
                  <a:pt x="3026607"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7CE1FB0-3A50-4879-881B-A7325C272986}"/>
              </a:ext>
            </a:extLst>
          </p:cNvPr>
          <p:cNvSpPr>
            <a:spLocks noGrp="1"/>
          </p:cNvSpPr>
          <p:nvPr>
            <p:ph type="title"/>
          </p:nvPr>
        </p:nvSpPr>
        <p:spPr>
          <a:xfrm>
            <a:off x="460248" y="365759"/>
            <a:ext cx="8150352" cy="1316355"/>
          </a:xfrm>
        </p:spPr>
        <p:txBody>
          <a:bodyPr anchor="ctr">
            <a:normAutofit fontScale="90000"/>
          </a:bodyPr>
          <a:lstStyle/>
          <a:p>
            <a:br>
              <a:rPr lang="en-US" sz="2800" b="1" dirty="0"/>
            </a:br>
            <a:r>
              <a:rPr lang="en-US" b="1" dirty="0">
                <a:solidFill>
                  <a:schemeClr val="bg1"/>
                </a:solidFill>
              </a:rPr>
              <a:t>Fear: if they don’t make you do it you won’t do it!</a:t>
            </a:r>
            <a:r>
              <a:rPr lang="en-US" sz="4000" dirty="0">
                <a:solidFill>
                  <a:schemeClr val="bg1"/>
                </a:solidFill>
              </a:rPr>
              <a:t> </a:t>
            </a:r>
          </a:p>
          <a:p>
            <a:endParaRPr lang="en-US" sz="2800">
              <a:solidFill>
                <a:schemeClr val="bg1"/>
              </a:solidFill>
              <a:cs typeface="Calibri Light"/>
            </a:endParaRPr>
          </a:p>
        </p:txBody>
      </p:sp>
      <p:sp>
        <p:nvSpPr>
          <p:cNvPr id="22" name="Freeform: Shape 21">
            <a:extLst>
              <a:ext uri="{FF2B5EF4-FFF2-40B4-BE49-F238E27FC236}">
                <a16:creationId xmlns:a16="http://schemas.microsoft.com/office/drawing/2014/main" id="{F4CBD955-7E14-485C-919F-EC1D1B9BC2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5410" y="2"/>
            <a:ext cx="2986590" cy="1511301"/>
          </a:xfrm>
          <a:custGeom>
            <a:avLst/>
            <a:gdLst>
              <a:gd name="connsiteX0" fmla="*/ 697617 w 2986590"/>
              <a:gd name="connsiteY0" fmla="*/ 0 h 1511301"/>
              <a:gd name="connsiteX1" fmla="*/ 1096710 w 2986590"/>
              <a:gd name="connsiteY1" fmla="*/ 0 h 1511301"/>
              <a:gd name="connsiteX2" fmla="*/ 1191330 w 2986590"/>
              <a:gd name="connsiteY2" fmla="*/ 0 h 1511301"/>
              <a:gd name="connsiteX3" fmla="*/ 2986590 w 2986590"/>
              <a:gd name="connsiteY3" fmla="*/ 0 h 1511301"/>
              <a:gd name="connsiteX4" fmla="*/ 2986590 w 2986590"/>
              <a:gd name="connsiteY4" fmla="*/ 1511301 h 1511301"/>
              <a:gd name="connsiteX5" fmla="*/ 1191330 w 2986590"/>
              <a:gd name="connsiteY5" fmla="*/ 1511301 h 1511301"/>
              <a:gd name="connsiteX6" fmla="*/ 399093 w 2986590"/>
              <a:gd name="connsiteY6" fmla="*/ 1511301 h 1511301"/>
              <a:gd name="connsiteX7" fmla="*/ 0 w 2986590"/>
              <a:gd name="connsiteY7" fmla="*/ 1511301 h 1511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86590" h="1511301">
                <a:moveTo>
                  <a:pt x="697617" y="0"/>
                </a:moveTo>
                <a:lnTo>
                  <a:pt x="1096710" y="0"/>
                </a:lnTo>
                <a:lnTo>
                  <a:pt x="1191330" y="0"/>
                </a:lnTo>
                <a:lnTo>
                  <a:pt x="2986590" y="0"/>
                </a:lnTo>
                <a:lnTo>
                  <a:pt x="2986590" y="1511301"/>
                </a:lnTo>
                <a:lnTo>
                  <a:pt x="1191330" y="1511301"/>
                </a:lnTo>
                <a:lnTo>
                  <a:pt x="399093"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24D37ED3-AE69-4A3B-A7FC-010AE6850DC4}"/>
              </a:ext>
            </a:extLst>
          </p:cNvPr>
          <p:cNvSpPr>
            <a:spLocks noGrp="1"/>
          </p:cNvSpPr>
          <p:nvPr>
            <p:ph idx="1"/>
          </p:nvPr>
        </p:nvSpPr>
        <p:spPr>
          <a:xfrm>
            <a:off x="536448" y="1885950"/>
            <a:ext cx="6544704" cy="4762500"/>
          </a:xfrm>
        </p:spPr>
        <p:txBody>
          <a:bodyPr vert="horz" lIns="91440" tIns="45720" rIns="91440" bIns="45720" rtlCol="0" anchor="t">
            <a:noAutofit/>
          </a:bodyPr>
          <a:lstStyle/>
          <a:p>
            <a:endParaRPr lang="en-US" sz="2000">
              <a:solidFill>
                <a:srgbClr val="FFFFFF"/>
              </a:solidFill>
            </a:endParaRPr>
          </a:p>
          <a:p>
            <a:pPr lvl="1"/>
            <a:r>
              <a:rPr lang="en-US" sz="2800" b="1" dirty="0">
                <a:solidFill>
                  <a:srgbClr val="FFFFFF"/>
                </a:solidFill>
                <a:ea typeface="+mn-lt"/>
                <a:cs typeface="+mn-lt"/>
              </a:rPr>
              <a:t>Truth is that </a:t>
            </a:r>
            <a:r>
              <a:rPr lang="en-US" sz="2800" b="1" u="sng" dirty="0">
                <a:solidFill>
                  <a:srgbClr val="FFFFFF"/>
                </a:solidFill>
                <a:ea typeface="+mn-lt"/>
                <a:cs typeface="+mn-lt"/>
              </a:rPr>
              <a:t>you have free will</a:t>
            </a:r>
            <a:r>
              <a:rPr lang="en-US" sz="2800" b="1" dirty="0">
                <a:solidFill>
                  <a:srgbClr val="FFFFFF"/>
                </a:solidFill>
                <a:ea typeface="+mn-lt"/>
                <a:cs typeface="+mn-lt"/>
              </a:rPr>
              <a:t>.</a:t>
            </a:r>
            <a:r>
              <a:rPr lang="en-US" sz="2800" dirty="0">
                <a:solidFill>
                  <a:srgbClr val="FFFFFF"/>
                </a:solidFill>
                <a:ea typeface="+mn-lt"/>
                <a:cs typeface="+mn-lt"/>
              </a:rPr>
              <a:t> </a:t>
            </a:r>
            <a:endParaRPr lang="en-US" sz="2800">
              <a:solidFill>
                <a:srgbClr val="FFFFFF"/>
              </a:solidFill>
              <a:cs typeface="Calibri"/>
            </a:endParaRPr>
          </a:p>
          <a:p>
            <a:pPr lvl="1"/>
            <a:r>
              <a:rPr lang="en-US" sz="2800" b="1" u="sng" dirty="0">
                <a:solidFill>
                  <a:srgbClr val="FFFFFF"/>
                </a:solidFill>
                <a:ea typeface="+mn-lt"/>
                <a:cs typeface="+mn-lt"/>
              </a:rPr>
              <a:t>You may not do it; you may never do it</a:t>
            </a:r>
            <a:r>
              <a:rPr lang="en-US" sz="2800" b="1" dirty="0">
                <a:solidFill>
                  <a:srgbClr val="FFFFFF"/>
                </a:solidFill>
                <a:ea typeface="+mn-lt"/>
                <a:cs typeface="+mn-lt"/>
              </a:rPr>
              <a:t>.</a:t>
            </a:r>
            <a:r>
              <a:rPr lang="en-US" sz="2800" dirty="0">
                <a:solidFill>
                  <a:srgbClr val="FFFFFF"/>
                </a:solidFill>
                <a:ea typeface="+mn-lt"/>
                <a:cs typeface="+mn-lt"/>
              </a:rPr>
              <a:t> </a:t>
            </a:r>
            <a:endParaRPr lang="en-US" sz="2800">
              <a:solidFill>
                <a:srgbClr val="FFFFFF"/>
              </a:solidFill>
              <a:cs typeface="Calibri"/>
            </a:endParaRPr>
          </a:p>
          <a:p>
            <a:pPr lvl="1"/>
            <a:r>
              <a:rPr lang="en-US" sz="2800" b="1" dirty="0">
                <a:solidFill>
                  <a:srgbClr val="FFFFFF"/>
                </a:solidFill>
                <a:ea typeface="+mn-lt"/>
                <a:cs typeface="+mn-lt"/>
              </a:rPr>
              <a:t>What if you don’t? Well, you won’t!</a:t>
            </a:r>
            <a:r>
              <a:rPr lang="en-US" sz="2800" dirty="0">
                <a:solidFill>
                  <a:srgbClr val="FFFFFF"/>
                </a:solidFill>
                <a:ea typeface="+mn-lt"/>
                <a:cs typeface="+mn-lt"/>
              </a:rPr>
              <a:t> </a:t>
            </a:r>
            <a:endParaRPr lang="en-US" sz="2800">
              <a:solidFill>
                <a:srgbClr val="FFFFFF"/>
              </a:solidFill>
              <a:cs typeface="Calibri"/>
            </a:endParaRPr>
          </a:p>
          <a:p>
            <a:pPr lvl="1"/>
            <a:r>
              <a:rPr lang="en-US" sz="2800" b="1" u="sng" dirty="0">
                <a:solidFill>
                  <a:srgbClr val="FFFFFF"/>
                </a:solidFill>
                <a:ea typeface="+mn-lt"/>
                <a:cs typeface="+mn-lt"/>
              </a:rPr>
              <a:t>It’s not my job to try to make you do things and it’s not your job to make anyone else do things</a:t>
            </a:r>
            <a:r>
              <a:rPr lang="en-US" sz="2800" b="1" dirty="0">
                <a:solidFill>
                  <a:srgbClr val="FFFFFF"/>
                </a:solidFill>
                <a:ea typeface="+mn-lt"/>
                <a:cs typeface="+mn-lt"/>
              </a:rPr>
              <a:t>. </a:t>
            </a:r>
            <a:endParaRPr lang="en-US" sz="2800" dirty="0">
              <a:solidFill>
                <a:srgbClr val="FFFFFF"/>
              </a:solidFill>
              <a:ea typeface="+mn-lt"/>
              <a:cs typeface="+mn-lt"/>
            </a:endParaRPr>
          </a:p>
          <a:p>
            <a:pPr lvl="1"/>
            <a:r>
              <a:rPr lang="en-US" sz="2800" b="1" dirty="0">
                <a:solidFill>
                  <a:srgbClr val="FFFFFF"/>
                </a:solidFill>
                <a:ea typeface="+mn-lt"/>
                <a:cs typeface="+mn-lt"/>
              </a:rPr>
              <a:t>It is our job </a:t>
            </a:r>
            <a:r>
              <a:rPr lang="en-US" sz="2800" b="1" u="sng" dirty="0">
                <a:solidFill>
                  <a:srgbClr val="FFFFFF"/>
                </a:solidFill>
                <a:ea typeface="+mn-lt"/>
                <a:cs typeface="+mn-lt"/>
              </a:rPr>
              <a:t>to set the example before others</a:t>
            </a:r>
            <a:r>
              <a:rPr lang="en-US" sz="2800" b="1" dirty="0">
                <a:solidFill>
                  <a:srgbClr val="FFFFFF"/>
                </a:solidFill>
                <a:ea typeface="+mn-lt"/>
                <a:cs typeface="+mn-lt"/>
              </a:rPr>
              <a:t>.</a:t>
            </a:r>
            <a:r>
              <a:rPr lang="en-US" sz="2800" dirty="0">
                <a:solidFill>
                  <a:srgbClr val="FFFFFF"/>
                </a:solidFill>
                <a:ea typeface="+mn-lt"/>
                <a:cs typeface="+mn-lt"/>
              </a:rPr>
              <a:t> </a:t>
            </a:r>
            <a:endParaRPr lang="en-US" sz="2800" dirty="0">
              <a:solidFill>
                <a:srgbClr val="FFFFFF"/>
              </a:solidFill>
              <a:cs typeface="Calibri"/>
            </a:endParaRPr>
          </a:p>
          <a:p>
            <a:endParaRPr lang="en-US" sz="2000">
              <a:solidFill>
                <a:srgbClr val="FFFFFF"/>
              </a:solidFill>
              <a:cs typeface="Calibri"/>
            </a:endParaRPr>
          </a:p>
        </p:txBody>
      </p:sp>
    </p:spTree>
    <p:extLst>
      <p:ext uri="{BB962C8B-B14F-4D97-AF65-F5344CB8AC3E}">
        <p14:creationId xmlns:p14="http://schemas.microsoft.com/office/powerpoint/2010/main" val="2765830126"/>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6EBF06A5-4173-45DE-87B1-0791E098A3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B4FAC610-122A-4879-8015-AACA3F87B6AF}"/>
              </a:ext>
            </a:extLst>
          </p:cNvPr>
          <p:cNvPicPr>
            <a:picLocks noChangeAspect="1"/>
          </p:cNvPicPr>
          <p:nvPr/>
        </p:nvPicPr>
        <p:blipFill rotWithShape="1">
          <a:blip r:embed="rId2"/>
          <a:srcRect l="27719" r="1709" b="-1"/>
          <a:stretch/>
        </p:blipFill>
        <p:spPr>
          <a:xfrm>
            <a:off x="6728728" y="1690688"/>
            <a:ext cx="5463273" cy="5167312"/>
          </a:xfrm>
          <a:custGeom>
            <a:avLst/>
            <a:gdLst/>
            <a:ahLst/>
            <a:cxnLst/>
            <a:rect l="l" t="t" r="r" b="b"/>
            <a:pathLst>
              <a:path w="5463273" h="5167312">
                <a:moveTo>
                  <a:pt x="2391664" y="0"/>
                </a:moveTo>
                <a:lnTo>
                  <a:pt x="2729598" y="0"/>
                </a:lnTo>
                <a:lnTo>
                  <a:pt x="3668014" y="0"/>
                </a:lnTo>
                <a:lnTo>
                  <a:pt x="5463273" y="0"/>
                </a:lnTo>
                <a:lnTo>
                  <a:pt x="5463273" y="5167310"/>
                </a:lnTo>
                <a:lnTo>
                  <a:pt x="3668014" y="5167310"/>
                </a:lnTo>
                <a:lnTo>
                  <a:pt x="3668014" y="5167312"/>
                </a:lnTo>
                <a:lnTo>
                  <a:pt x="0" y="5167312"/>
                </a:lnTo>
                <a:lnTo>
                  <a:pt x="2393879" y="952"/>
                </a:lnTo>
                <a:lnTo>
                  <a:pt x="2391664" y="952"/>
                </a:lnTo>
                <a:close/>
              </a:path>
            </a:pathLst>
          </a:custGeom>
        </p:spPr>
      </p:pic>
      <p:sp>
        <p:nvSpPr>
          <p:cNvPr id="20" name="Freeform: Shape 19">
            <a:extLst>
              <a:ext uri="{FF2B5EF4-FFF2-40B4-BE49-F238E27FC236}">
                <a16:creationId xmlns:a16="http://schemas.microsoft.com/office/drawing/2014/main" id="{581DAA37-DAFB-47C9-9EE7-11C030BEC8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0688"/>
            <a:ext cx="8958061" cy="5167312"/>
          </a:xfrm>
          <a:custGeom>
            <a:avLst/>
            <a:gdLst>
              <a:gd name="connsiteX0" fmla="*/ 0 w 8958061"/>
              <a:gd name="connsiteY0" fmla="*/ 0 h 5167312"/>
              <a:gd name="connsiteX1" fmla="*/ 7885684 w 8958061"/>
              <a:gd name="connsiteY1" fmla="*/ 0 h 5167312"/>
              <a:gd name="connsiteX2" fmla="*/ 7884964 w 8958061"/>
              <a:gd name="connsiteY2" fmla="*/ 952 h 5167312"/>
              <a:gd name="connsiteX3" fmla="*/ 8958061 w 8958061"/>
              <a:gd name="connsiteY3" fmla="*/ 952 h 5167312"/>
              <a:gd name="connsiteX4" fmla="*/ 6564182 w 8958061"/>
              <a:gd name="connsiteY4" fmla="*/ 5167312 h 5167312"/>
              <a:gd name="connsiteX5" fmla="*/ 3026607 w 8958061"/>
              <a:gd name="connsiteY5" fmla="*/ 5167312 h 5167312"/>
              <a:gd name="connsiteX6" fmla="*/ 3026607 w 8958061"/>
              <a:gd name="connsiteY6" fmla="*/ 5166360 h 5167312"/>
              <a:gd name="connsiteX7" fmla="*/ 0 w 8958061"/>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958061" h="5167312">
                <a:moveTo>
                  <a:pt x="0" y="0"/>
                </a:moveTo>
                <a:lnTo>
                  <a:pt x="7885684" y="0"/>
                </a:lnTo>
                <a:lnTo>
                  <a:pt x="7884964" y="952"/>
                </a:lnTo>
                <a:lnTo>
                  <a:pt x="8958061" y="952"/>
                </a:lnTo>
                <a:lnTo>
                  <a:pt x="6564182" y="5167312"/>
                </a:lnTo>
                <a:lnTo>
                  <a:pt x="3026607" y="5167312"/>
                </a:lnTo>
                <a:lnTo>
                  <a:pt x="3026607"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7CE1FB0-3A50-4879-881B-A7325C272986}"/>
              </a:ext>
            </a:extLst>
          </p:cNvPr>
          <p:cNvSpPr>
            <a:spLocks noGrp="1"/>
          </p:cNvSpPr>
          <p:nvPr>
            <p:ph type="title"/>
          </p:nvPr>
        </p:nvSpPr>
        <p:spPr>
          <a:xfrm>
            <a:off x="460248" y="365759"/>
            <a:ext cx="8150352" cy="1316355"/>
          </a:xfrm>
        </p:spPr>
        <p:txBody>
          <a:bodyPr anchor="ctr">
            <a:normAutofit fontScale="90000"/>
          </a:bodyPr>
          <a:lstStyle/>
          <a:p>
            <a:br>
              <a:rPr lang="en-US" sz="2800" b="1" dirty="0"/>
            </a:br>
            <a:r>
              <a:rPr lang="en-US" b="1" dirty="0">
                <a:solidFill>
                  <a:schemeClr val="bg1"/>
                </a:solidFill>
              </a:rPr>
              <a:t>Think about it: </a:t>
            </a:r>
            <a:br>
              <a:rPr lang="en-US" b="1" dirty="0">
                <a:solidFill>
                  <a:schemeClr val="bg1"/>
                </a:solidFill>
              </a:rPr>
            </a:br>
            <a:r>
              <a:rPr lang="en-US" b="1" dirty="0">
                <a:solidFill>
                  <a:schemeClr val="bg1"/>
                </a:solidFill>
              </a:rPr>
              <a:t>Fear forces and Love leads!</a:t>
            </a:r>
            <a:r>
              <a:rPr lang="en-US" dirty="0">
                <a:solidFill>
                  <a:schemeClr val="bg1"/>
                </a:solidFill>
              </a:rPr>
              <a:t> </a:t>
            </a:r>
            <a:endParaRPr lang="en-US" dirty="0">
              <a:solidFill>
                <a:schemeClr val="bg1"/>
              </a:solidFill>
              <a:cs typeface="Calibri Light"/>
            </a:endParaRPr>
          </a:p>
          <a:p>
            <a:endParaRPr lang="en-US" sz="2800" b="1" dirty="0"/>
          </a:p>
          <a:p>
            <a:endParaRPr lang="en-US" sz="2800">
              <a:solidFill>
                <a:schemeClr val="bg1"/>
              </a:solidFill>
              <a:cs typeface="Calibri Light"/>
            </a:endParaRPr>
          </a:p>
        </p:txBody>
      </p:sp>
      <p:sp>
        <p:nvSpPr>
          <p:cNvPr id="22" name="Freeform: Shape 21">
            <a:extLst>
              <a:ext uri="{FF2B5EF4-FFF2-40B4-BE49-F238E27FC236}">
                <a16:creationId xmlns:a16="http://schemas.microsoft.com/office/drawing/2014/main" id="{F4CBD955-7E14-485C-919F-EC1D1B9BC2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5410" y="2"/>
            <a:ext cx="2986590" cy="1511301"/>
          </a:xfrm>
          <a:custGeom>
            <a:avLst/>
            <a:gdLst>
              <a:gd name="connsiteX0" fmla="*/ 697617 w 2986590"/>
              <a:gd name="connsiteY0" fmla="*/ 0 h 1511301"/>
              <a:gd name="connsiteX1" fmla="*/ 1096710 w 2986590"/>
              <a:gd name="connsiteY1" fmla="*/ 0 h 1511301"/>
              <a:gd name="connsiteX2" fmla="*/ 1191330 w 2986590"/>
              <a:gd name="connsiteY2" fmla="*/ 0 h 1511301"/>
              <a:gd name="connsiteX3" fmla="*/ 2986590 w 2986590"/>
              <a:gd name="connsiteY3" fmla="*/ 0 h 1511301"/>
              <a:gd name="connsiteX4" fmla="*/ 2986590 w 2986590"/>
              <a:gd name="connsiteY4" fmla="*/ 1511301 h 1511301"/>
              <a:gd name="connsiteX5" fmla="*/ 1191330 w 2986590"/>
              <a:gd name="connsiteY5" fmla="*/ 1511301 h 1511301"/>
              <a:gd name="connsiteX6" fmla="*/ 399093 w 2986590"/>
              <a:gd name="connsiteY6" fmla="*/ 1511301 h 1511301"/>
              <a:gd name="connsiteX7" fmla="*/ 0 w 2986590"/>
              <a:gd name="connsiteY7" fmla="*/ 1511301 h 1511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86590" h="1511301">
                <a:moveTo>
                  <a:pt x="697617" y="0"/>
                </a:moveTo>
                <a:lnTo>
                  <a:pt x="1096710" y="0"/>
                </a:lnTo>
                <a:lnTo>
                  <a:pt x="1191330" y="0"/>
                </a:lnTo>
                <a:lnTo>
                  <a:pt x="2986590" y="0"/>
                </a:lnTo>
                <a:lnTo>
                  <a:pt x="2986590" y="1511301"/>
                </a:lnTo>
                <a:lnTo>
                  <a:pt x="1191330" y="1511301"/>
                </a:lnTo>
                <a:lnTo>
                  <a:pt x="399093"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24D37ED3-AE69-4A3B-A7FC-010AE6850DC4}"/>
              </a:ext>
            </a:extLst>
          </p:cNvPr>
          <p:cNvSpPr>
            <a:spLocks noGrp="1"/>
          </p:cNvSpPr>
          <p:nvPr>
            <p:ph idx="1"/>
          </p:nvPr>
        </p:nvSpPr>
        <p:spPr>
          <a:xfrm>
            <a:off x="536448" y="1885950"/>
            <a:ext cx="6544704" cy="4762500"/>
          </a:xfrm>
        </p:spPr>
        <p:txBody>
          <a:bodyPr vert="horz" lIns="91440" tIns="45720" rIns="91440" bIns="45720" rtlCol="0" anchor="t">
            <a:noAutofit/>
          </a:bodyPr>
          <a:lstStyle/>
          <a:p>
            <a:endParaRPr lang="en-US" sz="2000">
              <a:solidFill>
                <a:srgbClr val="FFFFFF"/>
              </a:solidFill>
            </a:endParaRPr>
          </a:p>
          <a:p>
            <a:endParaRPr lang="en-US" sz="2000">
              <a:solidFill>
                <a:srgbClr val="FFFFFF"/>
              </a:solidFill>
              <a:cs typeface="Calibri"/>
            </a:endParaRPr>
          </a:p>
        </p:txBody>
      </p:sp>
      <p:sp>
        <p:nvSpPr>
          <p:cNvPr id="4" name="TextBox 3">
            <a:extLst>
              <a:ext uri="{FF2B5EF4-FFF2-40B4-BE49-F238E27FC236}">
                <a16:creationId xmlns:a16="http://schemas.microsoft.com/office/drawing/2014/main" id="{F313A8CB-A659-48C7-9621-A145D5FC3656}"/>
              </a:ext>
            </a:extLst>
          </p:cNvPr>
          <p:cNvSpPr txBox="1"/>
          <p:nvPr/>
        </p:nvSpPr>
        <p:spPr>
          <a:xfrm>
            <a:off x="504825" y="2200275"/>
            <a:ext cx="6962775" cy="26776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t>What does faith do? </a:t>
            </a:r>
            <a:endParaRPr lang="en-US" sz="2800" b="1">
              <a:cs typeface="Calibri"/>
            </a:endParaRPr>
          </a:p>
          <a:p>
            <a:pPr lvl="1">
              <a:buChar char="•"/>
            </a:pPr>
            <a:r>
              <a:rPr lang="en-US" sz="2800" b="1" u="sng" dirty="0"/>
              <a:t>It takes faith to follow Christ</a:t>
            </a:r>
            <a:r>
              <a:rPr lang="en-US" sz="2800" b="1" dirty="0"/>
              <a:t> when you do not see everything or understand everything you see.</a:t>
            </a:r>
            <a:r>
              <a:rPr lang="en-US" sz="2800" dirty="0"/>
              <a:t> </a:t>
            </a:r>
            <a:endParaRPr lang="en-US" sz="2800">
              <a:cs typeface="Calibri"/>
            </a:endParaRPr>
          </a:p>
          <a:p>
            <a:pPr lvl="1">
              <a:buChar char="•"/>
            </a:pPr>
            <a:r>
              <a:rPr lang="en-US" sz="2800" b="1" dirty="0"/>
              <a:t>Having said that </a:t>
            </a:r>
            <a:r>
              <a:rPr lang="en-US" sz="2800" b="1" u="sng" dirty="0"/>
              <a:t>Faith Pleases God</a:t>
            </a:r>
            <a:r>
              <a:rPr lang="en-US" sz="2800" b="1" dirty="0"/>
              <a:t>! </a:t>
            </a:r>
            <a:r>
              <a:rPr lang="en-US" sz="2800" b="1" u="sng" dirty="0"/>
              <a:t>Faith Follows God and Denies Self</a:t>
            </a:r>
            <a:r>
              <a:rPr lang="en-US" sz="2800" b="1" dirty="0"/>
              <a:t>!</a:t>
            </a:r>
            <a:r>
              <a:rPr lang="en-US" sz="2800" dirty="0"/>
              <a:t> </a:t>
            </a:r>
            <a:endParaRPr lang="en-US" sz="2000" dirty="0">
              <a:cs typeface="Calibri"/>
            </a:endParaRPr>
          </a:p>
        </p:txBody>
      </p:sp>
    </p:spTree>
    <p:extLst>
      <p:ext uri="{BB962C8B-B14F-4D97-AF65-F5344CB8AC3E}">
        <p14:creationId xmlns:p14="http://schemas.microsoft.com/office/powerpoint/2010/main" val="1681243648"/>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B4FAC610-122A-4879-8015-AACA3F87B6AF}"/>
              </a:ext>
            </a:extLst>
          </p:cNvPr>
          <p:cNvPicPr>
            <a:picLocks noChangeAspect="1"/>
          </p:cNvPicPr>
          <p:nvPr/>
        </p:nvPicPr>
        <p:blipFill rotWithShape="1">
          <a:blip r:embed="rId2"/>
          <a:srcRect l="12823" r="10466" b="9091"/>
          <a:stretch/>
        </p:blipFill>
        <p:spPr>
          <a:xfrm>
            <a:off x="8841905" y="10"/>
            <a:ext cx="3350095" cy="6857990"/>
          </a:xfrm>
          <a:prstGeom prst="rect">
            <a:avLst/>
          </a:prstGeom>
        </p:spPr>
      </p:pic>
      <p:sp>
        <p:nvSpPr>
          <p:cNvPr id="48" name="Rectangle 47">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7CE1FB0-3A50-4879-881B-A7325C272986}"/>
              </a:ext>
            </a:extLst>
          </p:cNvPr>
          <p:cNvSpPr>
            <a:spLocks noGrp="1"/>
          </p:cNvSpPr>
          <p:nvPr>
            <p:ph type="title"/>
          </p:nvPr>
        </p:nvSpPr>
        <p:spPr>
          <a:xfrm>
            <a:off x="371094" y="123063"/>
            <a:ext cx="7371969" cy="1077087"/>
          </a:xfrm>
        </p:spPr>
        <p:txBody>
          <a:bodyPr anchor="b">
            <a:normAutofit fontScale="90000"/>
          </a:bodyPr>
          <a:lstStyle/>
          <a:p>
            <a:br>
              <a:rPr lang="en-US" sz="1800" b="1" dirty="0"/>
            </a:br>
            <a:br>
              <a:rPr lang="en-US" sz="1800" b="1" dirty="0"/>
            </a:br>
            <a:br>
              <a:rPr lang="en-US" sz="1800" b="1" dirty="0"/>
            </a:br>
            <a:r>
              <a:rPr lang="en-US" sz="3600" b="1" dirty="0"/>
              <a:t>Philippians 2:1-11 King James Version </a:t>
            </a:r>
          </a:p>
          <a:p>
            <a:endParaRPr lang="en-US" sz="1800">
              <a:cs typeface="Calibri Light"/>
            </a:endParaRPr>
          </a:p>
          <a:p>
            <a:endParaRPr lang="en-US" sz="1800" b="1"/>
          </a:p>
          <a:p>
            <a:endParaRPr lang="en-US" sz="1800"/>
          </a:p>
        </p:txBody>
      </p:sp>
      <p:sp>
        <p:nvSpPr>
          <p:cNvPr id="50" name="Rectangle 49">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2" name="Rectangle 51">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4D37ED3-AE69-4A3B-A7FC-010AE6850DC4}"/>
              </a:ext>
            </a:extLst>
          </p:cNvPr>
          <p:cNvSpPr>
            <a:spLocks noGrp="1"/>
          </p:cNvSpPr>
          <p:nvPr>
            <p:ph idx="1"/>
          </p:nvPr>
        </p:nvSpPr>
        <p:spPr>
          <a:xfrm>
            <a:off x="371094" y="2718054"/>
            <a:ext cx="3438906" cy="3207258"/>
          </a:xfrm>
        </p:spPr>
        <p:txBody>
          <a:bodyPr vert="horz" lIns="91440" tIns="45720" rIns="91440" bIns="45720" rtlCol="0" anchor="t">
            <a:normAutofit/>
          </a:bodyPr>
          <a:lstStyle/>
          <a:p>
            <a:endParaRPr lang="en-US" sz="1700"/>
          </a:p>
          <a:p>
            <a:endParaRPr lang="en-US" sz="1700">
              <a:cs typeface="Calibri"/>
            </a:endParaRPr>
          </a:p>
        </p:txBody>
      </p:sp>
      <p:sp>
        <p:nvSpPr>
          <p:cNvPr id="4" name="TextBox 3">
            <a:extLst>
              <a:ext uri="{FF2B5EF4-FFF2-40B4-BE49-F238E27FC236}">
                <a16:creationId xmlns:a16="http://schemas.microsoft.com/office/drawing/2014/main" id="{D39530C9-0CCA-45E8-8B57-7F88A333E5EB}"/>
              </a:ext>
            </a:extLst>
          </p:cNvPr>
          <p:cNvSpPr txBox="1"/>
          <p:nvPr/>
        </p:nvSpPr>
        <p:spPr>
          <a:xfrm>
            <a:off x="133350" y="1200150"/>
            <a:ext cx="8187449" cy="549381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sz="2800" dirty="0">
                <a:latin typeface="Calibri Light"/>
                <a:cs typeface="Segoe UI"/>
              </a:rPr>
              <a:t>1 </a:t>
            </a:r>
            <a:r>
              <a:rPr lang="en-US" sz="2800" b="1" dirty="0">
                <a:latin typeface="Calibri Light"/>
                <a:cs typeface="Segoe UI"/>
              </a:rPr>
              <a:t>If there be therefore any consolation in Christ, if any comfort of love, if any fellowship of the Spirit, if any bowels and mercies,</a:t>
            </a:r>
            <a:r>
              <a:rPr lang="en-US" sz="2800" dirty="0">
                <a:latin typeface="Calibri Light"/>
                <a:cs typeface="Segoe UI"/>
              </a:rPr>
              <a:t> ​</a:t>
            </a:r>
            <a:endParaRPr lang="en-US" dirty="0">
              <a:latin typeface="Calibri" panose="020F0502020204030204"/>
              <a:cs typeface="Calibri" panose="020F0502020204030204"/>
            </a:endParaRPr>
          </a:p>
          <a:p>
            <a:pPr>
              <a:spcAft>
                <a:spcPts val="600"/>
              </a:spcAft>
            </a:pPr>
            <a:r>
              <a:rPr lang="en-US" sz="2800" dirty="0">
                <a:latin typeface="Calibri Light"/>
                <a:cs typeface="Segoe UI"/>
              </a:rPr>
              <a:t>2 </a:t>
            </a:r>
            <a:r>
              <a:rPr lang="en-US" sz="2800" b="1" u="sng" dirty="0">
                <a:latin typeface="Calibri Light"/>
                <a:cs typeface="Segoe UI"/>
              </a:rPr>
              <a:t>Fulfill ye my joy, that ye be like minded</a:t>
            </a:r>
            <a:r>
              <a:rPr lang="en-US" sz="2800" b="1" dirty="0">
                <a:latin typeface="Calibri Light"/>
                <a:cs typeface="Segoe UI"/>
              </a:rPr>
              <a:t>, having </a:t>
            </a:r>
            <a:r>
              <a:rPr lang="en-US" sz="2800" b="1" u="sng" dirty="0">
                <a:latin typeface="Calibri Light"/>
                <a:cs typeface="Segoe UI"/>
              </a:rPr>
              <a:t>the same love</a:t>
            </a:r>
            <a:r>
              <a:rPr lang="en-US" sz="2800" b="1" dirty="0">
                <a:latin typeface="Calibri Light"/>
                <a:cs typeface="Segoe UI"/>
              </a:rPr>
              <a:t>, being of one cord, of one mind</a:t>
            </a:r>
            <a:r>
              <a:rPr lang="en-US" sz="2800" dirty="0">
                <a:latin typeface="Calibri Light"/>
                <a:cs typeface="Segoe UI"/>
              </a:rPr>
              <a:t>. ​</a:t>
            </a:r>
            <a:endParaRPr lang="en-US">
              <a:cs typeface="Calibri"/>
            </a:endParaRPr>
          </a:p>
          <a:p>
            <a:pPr>
              <a:spcAft>
                <a:spcPts val="600"/>
              </a:spcAft>
            </a:pPr>
            <a:r>
              <a:rPr lang="en-US" sz="2800" dirty="0">
                <a:latin typeface="Calibri Light"/>
                <a:cs typeface="Segoe UI"/>
              </a:rPr>
              <a:t>3 </a:t>
            </a:r>
            <a:r>
              <a:rPr lang="en-US" sz="2800" b="1" u="sng" dirty="0">
                <a:latin typeface="Calibri Light"/>
                <a:cs typeface="Segoe UI"/>
              </a:rPr>
              <a:t>Let nothing be done through strife or vainglory</a:t>
            </a:r>
            <a:r>
              <a:rPr lang="en-US" sz="2800" b="1" dirty="0">
                <a:latin typeface="Calibri Light"/>
                <a:cs typeface="Segoe UI"/>
              </a:rPr>
              <a:t>; but in </a:t>
            </a:r>
            <a:r>
              <a:rPr lang="en-US" sz="2800" b="1" u="sng" dirty="0">
                <a:latin typeface="Calibri Light"/>
                <a:cs typeface="Segoe UI"/>
              </a:rPr>
              <a:t>lowliness of mind let each esteem other better than themselves</a:t>
            </a:r>
            <a:r>
              <a:rPr lang="en-US" sz="2800" b="1" dirty="0">
                <a:latin typeface="Calibri Light"/>
                <a:cs typeface="Segoe UI"/>
              </a:rPr>
              <a:t>.</a:t>
            </a:r>
            <a:r>
              <a:rPr lang="en-US" sz="2800" dirty="0">
                <a:latin typeface="Calibri Light"/>
                <a:cs typeface="Segoe UI"/>
              </a:rPr>
              <a:t> ​</a:t>
            </a:r>
          </a:p>
          <a:p>
            <a:pPr>
              <a:spcAft>
                <a:spcPts val="600"/>
              </a:spcAft>
            </a:pPr>
            <a:r>
              <a:rPr lang="en-US" sz="2800" dirty="0">
                <a:latin typeface="Calibri Light"/>
                <a:cs typeface="Segoe UI"/>
              </a:rPr>
              <a:t>4 </a:t>
            </a:r>
            <a:r>
              <a:rPr lang="en-US" sz="2800" b="1" u="sng" dirty="0">
                <a:latin typeface="Calibri Light"/>
                <a:cs typeface="Segoe UI"/>
              </a:rPr>
              <a:t>Look not every man on his own things, but every man also on the things of others</a:t>
            </a:r>
            <a:r>
              <a:rPr lang="en-US" sz="2800" b="1" dirty="0">
                <a:latin typeface="Calibri Light"/>
                <a:cs typeface="Segoe UI"/>
              </a:rPr>
              <a:t>.</a:t>
            </a:r>
            <a:r>
              <a:rPr lang="en-US" sz="2800" dirty="0">
                <a:latin typeface="Calibri Light"/>
                <a:cs typeface="Segoe UI"/>
              </a:rPr>
              <a:t> ​</a:t>
            </a:r>
          </a:p>
          <a:p>
            <a:pPr>
              <a:spcAft>
                <a:spcPts val="600"/>
              </a:spcAft>
            </a:pPr>
            <a:r>
              <a:rPr lang="en-US" sz="2800" dirty="0">
                <a:latin typeface="Calibri Light"/>
                <a:cs typeface="Segoe UI"/>
              </a:rPr>
              <a:t>5 </a:t>
            </a:r>
            <a:r>
              <a:rPr lang="en-US" sz="2800" b="1" u="sng" dirty="0">
                <a:latin typeface="Calibri Light"/>
                <a:cs typeface="Segoe UI"/>
              </a:rPr>
              <a:t>Let this mind be in you, which was also in Christ Jesus</a:t>
            </a:r>
            <a:r>
              <a:rPr lang="en-US" sz="2800" b="1" dirty="0">
                <a:latin typeface="Calibri Light"/>
                <a:cs typeface="Segoe UI"/>
              </a:rPr>
              <a:t>:</a:t>
            </a:r>
            <a:r>
              <a:rPr lang="en-US" sz="2800" dirty="0">
                <a:latin typeface="Calibri Light"/>
                <a:cs typeface="Segoe UI"/>
              </a:rPr>
              <a:t> ​</a:t>
            </a:r>
            <a:endParaRPr lang="en-US" sz="2800">
              <a:latin typeface="Calibri Light"/>
              <a:cs typeface="Segoe UI"/>
            </a:endParaRPr>
          </a:p>
          <a:p>
            <a:pPr>
              <a:spcAft>
                <a:spcPts val="600"/>
              </a:spcAft>
            </a:pPr>
            <a:r>
              <a:rPr lang="en-US" dirty="0">
                <a:latin typeface="Calibri Light"/>
                <a:cs typeface="Segoe UI"/>
              </a:rPr>
              <a:t>​</a:t>
            </a:r>
            <a:endParaRPr lang="en-US">
              <a:latin typeface="Calibri Light"/>
              <a:cs typeface="Segoe UI"/>
            </a:endParaRPr>
          </a:p>
        </p:txBody>
      </p:sp>
    </p:spTree>
    <p:extLst>
      <p:ext uri="{BB962C8B-B14F-4D97-AF65-F5344CB8AC3E}">
        <p14:creationId xmlns:p14="http://schemas.microsoft.com/office/powerpoint/2010/main" val="2088801599"/>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B4FAC610-122A-4879-8015-AACA3F87B6AF}"/>
              </a:ext>
            </a:extLst>
          </p:cNvPr>
          <p:cNvPicPr>
            <a:picLocks noChangeAspect="1"/>
          </p:cNvPicPr>
          <p:nvPr/>
        </p:nvPicPr>
        <p:blipFill rotWithShape="1">
          <a:blip r:embed="rId2"/>
          <a:srcRect l="12823" r="10466" b="9091"/>
          <a:stretch/>
        </p:blipFill>
        <p:spPr>
          <a:xfrm>
            <a:off x="10055742" y="10"/>
            <a:ext cx="2136258" cy="6857990"/>
          </a:xfrm>
          <a:prstGeom prst="rect">
            <a:avLst/>
          </a:prstGeom>
        </p:spPr>
      </p:pic>
      <p:sp>
        <p:nvSpPr>
          <p:cNvPr id="48" name="Rectangle 47">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7CE1FB0-3A50-4879-881B-A7325C272986}"/>
              </a:ext>
            </a:extLst>
          </p:cNvPr>
          <p:cNvSpPr>
            <a:spLocks noGrp="1"/>
          </p:cNvSpPr>
          <p:nvPr>
            <p:ph type="title"/>
          </p:nvPr>
        </p:nvSpPr>
        <p:spPr>
          <a:xfrm>
            <a:off x="371094" y="189738"/>
            <a:ext cx="7029069" cy="981837"/>
          </a:xfrm>
        </p:spPr>
        <p:txBody>
          <a:bodyPr anchor="b">
            <a:normAutofit/>
          </a:bodyPr>
          <a:lstStyle/>
          <a:p>
            <a:br>
              <a:rPr lang="en-US" sz="1800" b="1" dirty="0"/>
            </a:br>
            <a:br>
              <a:rPr lang="en-US" sz="1800" b="1" dirty="0"/>
            </a:br>
            <a:r>
              <a:rPr lang="en-US" sz="2800" b="1" dirty="0"/>
              <a:t>Philippians 2:1-11 King James Version </a:t>
            </a:r>
          </a:p>
          <a:p>
            <a:endParaRPr lang="en-US" sz="1800">
              <a:cs typeface="Calibri Light"/>
            </a:endParaRPr>
          </a:p>
          <a:p>
            <a:endParaRPr lang="en-US" sz="1800" b="1"/>
          </a:p>
          <a:p>
            <a:endParaRPr lang="en-US" sz="1800"/>
          </a:p>
        </p:txBody>
      </p:sp>
      <p:sp>
        <p:nvSpPr>
          <p:cNvPr id="50" name="Rectangle 49">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2" name="Rectangle 51">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4D37ED3-AE69-4A3B-A7FC-010AE6850DC4}"/>
              </a:ext>
            </a:extLst>
          </p:cNvPr>
          <p:cNvSpPr>
            <a:spLocks noGrp="1"/>
          </p:cNvSpPr>
          <p:nvPr>
            <p:ph idx="1"/>
          </p:nvPr>
        </p:nvSpPr>
        <p:spPr>
          <a:xfrm>
            <a:off x="371094" y="2718054"/>
            <a:ext cx="3438906" cy="3207258"/>
          </a:xfrm>
        </p:spPr>
        <p:txBody>
          <a:bodyPr vert="horz" lIns="91440" tIns="45720" rIns="91440" bIns="45720" rtlCol="0" anchor="t">
            <a:normAutofit/>
          </a:bodyPr>
          <a:lstStyle/>
          <a:p>
            <a:endParaRPr lang="en-US" sz="1700"/>
          </a:p>
          <a:p>
            <a:endParaRPr lang="en-US" sz="1700">
              <a:cs typeface="Calibri"/>
            </a:endParaRPr>
          </a:p>
        </p:txBody>
      </p:sp>
      <p:sp>
        <p:nvSpPr>
          <p:cNvPr id="4" name="TextBox 3">
            <a:extLst>
              <a:ext uri="{FF2B5EF4-FFF2-40B4-BE49-F238E27FC236}">
                <a16:creationId xmlns:a16="http://schemas.microsoft.com/office/drawing/2014/main" id="{D39530C9-0CCA-45E8-8B57-7F88A333E5EB}"/>
              </a:ext>
            </a:extLst>
          </p:cNvPr>
          <p:cNvSpPr txBox="1"/>
          <p:nvPr/>
        </p:nvSpPr>
        <p:spPr>
          <a:xfrm>
            <a:off x="338630" y="1169166"/>
            <a:ext cx="9379934" cy="535531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sz="2400" dirty="0">
                <a:ea typeface="+mn-lt"/>
                <a:cs typeface="+mn-lt"/>
              </a:rPr>
              <a:t>6 </a:t>
            </a:r>
            <a:r>
              <a:rPr lang="en-US" sz="2400" b="1" dirty="0">
                <a:ea typeface="+mn-lt"/>
                <a:cs typeface="+mn-lt"/>
              </a:rPr>
              <a:t>Who, being in the form of God, thought it not robbery to be equal with God:</a:t>
            </a:r>
            <a:r>
              <a:rPr lang="en-US" sz="2400" dirty="0">
                <a:ea typeface="+mn-lt"/>
                <a:cs typeface="+mn-lt"/>
              </a:rPr>
              <a:t> </a:t>
            </a:r>
            <a:endParaRPr lang="en-US" sz="2400">
              <a:cs typeface="Calibri"/>
            </a:endParaRPr>
          </a:p>
          <a:p>
            <a:pPr>
              <a:spcAft>
                <a:spcPts val="600"/>
              </a:spcAft>
            </a:pPr>
            <a:r>
              <a:rPr lang="en-US" sz="2400" dirty="0">
                <a:ea typeface="+mn-lt"/>
                <a:cs typeface="+mn-lt"/>
              </a:rPr>
              <a:t>7 </a:t>
            </a:r>
            <a:r>
              <a:rPr lang="en-US" sz="2400" b="1" dirty="0">
                <a:ea typeface="+mn-lt"/>
                <a:cs typeface="+mn-lt"/>
              </a:rPr>
              <a:t>But made himself of no reputation, and took upon him the form of a servant, and was made in the likeness of men:</a:t>
            </a:r>
            <a:r>
              <a:rPr lang="en-US" sz="2400" dirty="0">
                <a:ea typeface="+mn-lt"/>
                <a:cs typeface="+mn-lt"/>
              </a:rPr>
              <a:t> </a:t>
            </a:r>
            <a:endParaRPr lang="en-US" sz="2400">
              <a:cs typeface="Calibri"/>
            </a:endParaRPr>
          </a:p>
          <a:p>
            <a:pPr>
              <a:spcAft>
                <a:spcPts val="600"/>
              </a:spcAft>
            </a:pPr>
            <a:r>
              <a:rPr lang="en-US" sz="2400" dirty="0">
                <a:ea typeface="+mn-lt"/>
                <a:cs typeface="+mn-lt"/>
              </a:rPr>
              <a:t>8 </a:t>
            </a:r>
            <a:r>
              <a:rPr lang="en-US" sz="2400" b="1" dirty="0">
                <a:ea typeface="+mn-lt"/>
                <a:cs typeface="+mn-lt"/>
              </a:rPr>
              <a:t>And being found in fashion as a man</a:t>
            </a:r>
            <a:r>
              <a:rPr lang="en-US" sz="2400" dirty="0">
                <a:ea typeface="+mn-lt"/>
                <a:cs typeface="+mn-lt"/>
              </a:rPr>
              <a:t>, </a:t>
            </a:r>
            <a:r>
              <a:rPr lang="en-US" sz="2400" b="1" dirty="0">
                <a:ea typeface="+mn-lt"/>
                <a:cs typeface="+mn-lt"/>
              </a:rPr>
              <a:t>he humbled himself, and became obedient unto death, even the death of the cross.</a:t>
            </a:r>
            <a:r>
              <a:rPr lang="en-US" sz="2400" dirty="0">
                <a:ea typeface="+mn-lt"/>
                <a:cs typeface="+mn-lt"/>
              </a:rPr>
              <a:t> </a:t>
            </a:r>
          </a:p>
          <a:p>
            <a:pPr>
              <a:spcAft>
                <a:spcPts val="600"/>
              </a:spcAft>
            </a:pPr>
            <a:r>
              <a:rPr lang="en-US" sz="2400" dirty="0">
                <a:ea typeface="+mn-lt"/>
                <a:cs typeface="+mn-lt"/>
              </a:rPr>
              <a:t>9 </a:t>
            </a:r>
            <a:r>
              <a:rPr lang="en-US" sz="2400" b="1" dirty="0">
                <a:ea typeface="+mn-lt"/>
                <a:cs typeface="+mn-lt"/>
              </a:rPr>
              <a:t>Wherefore</a:t>
            </a:r>
            <a:r>
              <a:rPr lang="en-US" sz="2400" dirty="0">
                <a:ea typeface="+mn-lt"/>
                <a:cs typeface="+mn-lt"/>
              </a:rPr>
              <a:t> </a:t>
            </a:r>
            <a:r>
              <a:rPr lang="en-US" sz="2400" b="1" dirty="0">
                <a:ea typeface="+mn-lt"/>
                <a:cs typeface="+mn-lt"/>
              </a:rPr>
              <a:t>God also hath highly exalted him</a:t>
            </a:r>
            <a:r>
              <a:rPr lang="en-US" sz="2400" dirty="0">
                <a:ea typeface="+mn-lt"/>
                <a:cs typeface="+mn-lt"/>
              </a:rPr>
              <a:t>, and </a:t>
            </a:r>
            <a:r>
              <a:rPr lang="en-US" sz="2400" b="1" dirty="0">
                <a:ea typeface="+mn-lt"/>
                <a:cs typeface="+mn-lt"/>
              </a:rPr>
              <a:t>given him a name which is above every name</a:t>
            </a:r>
            <a:r>
              <a:rPr lang="en-US" sz="2400" dirty="0">
                <a:ea typeface="+mn-lt"/>
                <a:cs typeface="+mn-lt"/>
              </a:rPr>
              <a:t>: </a:t>
            </a:r>
            <a:endParaRPr lang="en-US" sz="2400">
              <a:cs typeface="Calibri"/>
            </a:endParaRPr>
          </a:p>
          <a:p>
            <a:pPr>
              <a:spcAft>
                <a:spcPts val="600"/>
              </a:spcAft>
            </a:pPr>
            <a:r>
              <a:rPr lang="en-US" sz="2400" dirty="0">
                <a:ea typeface="+mn-lt"/>
                <a:cs typeface="+mn-lt"/>
              </a:rPr>
              <a:t>10 </a:t>
            </a:r>
            <a:r>
              <a:rPr lang="en-US" sz="2400" b="1" dirty="0">
                <a:ea typeface="+mn-lt"/>
                <a:cs typeface="+mn-lt"/>
              </a:rPr>
              <a:t>That at the name of Jesus every knee should bow, of things in heaven, and things in earth, and things under the earth;</a:t>
            </a:r>
            <a:r>
              <a:rPr lang="en-US" sz="2400" dirty="0">
                <a:ea typeface="+mn-lt"/>
                <a:cs typeface="+mn-lt"/>
              </a:rPr>
              <a:t> </a:t>
            </a:r>
            <a:endParaRPr lang="en-US" sz="2400">
              <a:cs typeface="Calibri"/>
            </a:endParaRPr>
          </a:p>
          <a:p>
            <a:pPr>
              <a:spcAft>
                <a:spcPts val="600"/>
              </a:spcAft>
            </a:pPr>
            <a:r>
              <a:rPr lang="en-US" sz="2400" dirty="0">
                <a:ea typeface="+mn-lt"/>
                <a:cs typeface="+mn-lt"/>
              </a:rPr>
              <a:t>11 </a:t>
            </a:r>
            <a:r>
              <a:rPr lang="en-US" sz="2400" b="1" dirty="0">
                <a:ea typeface="+mn-lt"/>
                <a:cs typeface="+mn-lt"/>
              </a:rPr>
              <a:t>And that every tongue should confess that Jesus Christ is Lord, to the glory of God the Father</a:t>
            </a:r>
            <a:r>
              <a:rPr lang="en-US" sz="2400" dirty="0">
                <a:ea typeface="+mn-lt"/>
                <a:cs typeface="+mn-lt"/>
              </a:rPr>
              <a:t>. </a:t>
            </a:r>
            <a:endParaRPr lang="en-US" sz="2400"/>
          </a:p>
          <a:p>
            <a:pPr>
              <a:spcAft>
                <a:spcPts val="600"/>
              </a:spcAft>
            </a:pPr>
            <a:endParaRPr lang="en-US" sz="2400">
              <a:latin typeface="Calibri Light"/>
              <a:cs typeface="Segoe UI"/>
            </a:endParaRPr>
          </a:p>
        </p:txBody>
      </p:sp>
    </p:spTree>
    <p:extLst>
      <p:ext uri="{BB962C8B-B14F-4D97-AF65-F5344CB8AC3E}">
        <p14:creationId xmlns:p14="http://schemas.microsoft.com/office/powerpoint/2010/main" val="176060304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D032E-01A4-49E5-943A-4669FA4E3990}"/>
              </a:ext>
            </a:extLst>
          </p:cNvPr>
          <p:cNvSpPr>
            <a:spLocks noGrp="1"/>
          </p:cNvSpPr>
          <p:nvPr>
            <p:ph type="title"/>
          </p:nvPr>
        </p:nvSpPr>
        <p:spPr>
          <a:xfrm>
            <a:off x="1653363" y="365760"/>
            <a:ext cx="9367203" cy="1188720"/>
          </a:xfrm>
        </p:spPr>
        <p:txBody>
          <a:bodyPr>
            <a:normAutofit fontScale="90000"/>
          </a:bodyPr>
          <a:lstStyle/>
          <a:p>
            <a:br>
              <a:rPr lang="en-US" b="1" dirty="0"/>
            </a:br>
            <a:r>
              <a:rPr lang="en-US" b="1" dirty="0"/>
              <a:t>Philippians 2:5-11 King James Version </a:t>
            </a:r>
            <a:endParaRPr lang="en-US" dirty="0"/>
          </a:p>
          <a:p>
            <a:endParaRPr lang="en-US" dirty="0">
              <a:cs typeface="Calibri Light"/>
            </a:endParaRP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113E3746-C04B-45CB-87C6-B857FE0BD443}"/>
              </a:ext>
            </a:extLst>
          </p:cNvPr>
          <p:cNvSpPr>
            <a:spLocks noGrp="1"/>
          </p:cNvSpPr>
          <p:nvPr>
            <p:ph idx="1"/>
          </p:nvPr>
        </p:nvSpPr>
        <p:spPr>
          <a:xfrm>
            <a:off x="1653363" y="2176272"/>
            <a:ext cx="9367204" cy="4041648"/>
          </a:xfrm>
        </p:spPr>
        <p:txBody>
          <a:bodyPr vert="horz" lIns="91440" tIns="45720" rIns="91440" bIns="45720" rtlCol="0" anchor="t">
            <a:noAutofit/>
          </a:bodyPr>
          <a:lstStyle/>
          <a:p>
            <a:r>
              <a:rPr lang="en-US" b="1" dirty="0">
                <a:ea typeface="+mn-lt"/>
                <a:cs typeface="+mn-lt"/>
              </a:rPr>
              <a:t>5 </a:t>
            </a:r>
            <a:r>
              <a:rPr lang="en-US" b="1" u="sng" dirty="0">
                <a:solidFill>
                  <a:srgbClr val="000000"/>
                </a:solidFill>
                <a:ea typeface="+mn-lt"/>
                <a:cs typeface="+mn-lt"/>
              </a:rPr>
              <a:t>Let this mind be in you</a:t>
            </a:r>
            <a:r>
              <a:rPr lang="en-US" b="1" dirty="0">
                <a:ea typeface="+mn-lt"/>
                <a:cs typeface="+mn-lt"/>
              </a:rPr>
              <a:t>, which was also in Christ Jesus:</a:t>
            </a:r>
            <a:r>
              <a:rPr lang="en-US" dirty="0">
                <a:ea typeface="+mn-lt"/>
                <a:cs typeface="+mn-lt"/>
              </a:rPr>
              <a:t> </a:t>
            </a:r>
            <a:endParaRPr lang="en-US" dirty="0">
              <a:cs typeface="Calibri" panose="020F0502020204030204"/>
            </a:endParaRPr>
          </a:p>
          <a:p>
            <a:r>
              <a:rPr lang="en-US" b="1" dirty="0">
                <a:ea typeface="+mn-lt"/>
                <a:cs typeface="+mn-lt"/>
              </a:rPr>
              <a:t>6 Who, being in the form of God, thought it not robbery to be equal with God:</a:t>
            </a:r>
            <a:r>
              <a:rPr lang="en-US" dirty="0">
                <a:ea typeface="+mn-lt"/>
                <a:cs typeface="+mn-lt"/>
              </a:rPr>
              <a:t> </a:t>
            </a:r>
            <a:endParaRPr lang="en-US" dirty="0">
              <a:cs typeface="Calibri"/>
            </a:endParaRPr>
          </a:p>
          <a:p>
            <a:r>
              <a:rPr lang="en-US" b="1" dirty="0">
                <a:ea typeface="+mn-lt"/>
                <a:cs typeface="+mn-lt"/>
              </a:rPr>
              <a:t>7 </a:t>
            </a:r>
            <a:r>
              <a:rPr lang="en-US" b="1" u="sng" dirty="0">
                <a:ea typeface="+mn-lt"/>
                <a:cs typeface="+mn-lt"/>
              </a:rPr>
              <a:t>But made himself of no reputation</a:t>
            </a:r>
            <a:r>
              <a:rPr lang="en-US" b="1" dirty="0">
                <a:ea typeface="+mn-lt"/>
                <a:cs typeface="+mn-lt"/>
              </a:rPr>
              <a:t>, and </a:t>
            </a:r>
            <a:r>
              <a:rPr lang="en-US" b="1" u="sng" dirty="0">
                <a:ea typeface="+mn-lt"/>
                <a:cs typeface="+mn-lt"/>
              </a:rPr>
              <a:t>took upon him the form of a servant</a:t>
            </a:r>
            <a:r>
              <a:rPr lang="en-US" b="1" dirty="0">
                <a:ea typeface="+mn-lt"/>
                <a:cs typeface="+mn-lt"/>
              </a:rPr>
              <a:t>, and was made in the likeness of men:</a:t>
            </a:r>
            <a:r>
              <a:rPr lang="en-US" dirty="0">
                <a:ea typeface="+mn-lt"/>
                <a:cs typeface="+mn-lt"/>
              </a:rPr>
              <a:t> </a:t>
            </a:r>
            <a:endParaRPr lang="en-US" dirty="0">
              <a:cs typeface="Calibri"/>
            </a:endParaRPr>
          </a:p>
          <a:p>
            <a:r>
              <a:rPr lang="en-US" b="1" dirty="0">
                <a:ea typeface="+mn-lt"/>
                <a:cs typeface="+mn-lt"/>
              </a:rPr>
              <a:t>8 And being found in fashion as a man, </a:t>
            </a:r>
            <a:r>
              <a:rPr lang="en-US" b="1" u="sng" dirty="0">
                <a:ea typeface="+mn-lt"/>
                <a:cs typeface="+mn-lt"/>
              </a:rPr>
              <a:t>he humbled himself</a:t>
            </a:r>
            <a:r>
              <a:rPr lang="en-US" b="1" dirty="0">
                <a:ea typeface="+mn-lt"/>
                <a:cs typeface="+mn-lt"/>
              </a:rPr>
              <a:t>, and </a:t>
            </a:r>
            <a:r>
              <a:rPr lang="en-US" b="1" u="sng" dirty="0">
                <a:ea typeface="+mn-lt"/>
                <a:cs typeface="+mn-lt"/>
              </a:rPr>
              <a:t>became obedient unto death</a:t>
            </a:r>
            <a:r>
              <a:rPr lang="en-US" b="1" dirty="0">
                <a:ea typeface="+mn-lt"/>
                <a:cs typeface="+mn-lt"/>
              </a:rPr>
              <a:t>, even the death of the cross.</a:t>
            </a:r>
            <a:r>
              <a:rPr lang="en-US" dirty="0">
                <a:ea typeface="+mn-lt"/>
                <a:cs typeface="+mn-lt"/>
              </a:rPr>
              <a:t> </a:t>
            </a:r>
            <a:endParaRPr lang="en-US" dirty="0"/>
          </a:p>
          <a:p>
            <a:endParaRPr lang="en-US" sz="2400" dirty="0">
              <a:cs typeface="Calibri"/>
            </a:endParaRPr>
          </a:p>
        </p:txBody>
      </p:sp>
    </p:spTree>
    <p:extLst>
      <p:ext uri="{BB962C8B-B14F-4D97-AF65-F5344CB8AC3E}">
        <p14:creationId xmlns:p14="http://schemas.microsoft.com/office/powerpoint/2010/main" val="32432298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5" name="Rectangle 44">
            <a:extLst>
              <a:ext uri="{FF2B5EF4-FFF2-40B4-BE49-F238E27FC236}">
                <a16:creationId xmlns:a16="http://schemas.microsoft.com/office/drawing/2014/main" id="{19C052EA-05E2-403D-965E-52D1BFFA24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6906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CE1FB0-3A50-4879-881B-A7325C272986}"/>
              </a:ext>
            </a:extLst>
          </p:cNvPr>
          <p:cNvSpPr>
            <a:spLocks noGrp="1"/>
          </p:cNvSpPr>
          <p:nvPr>
            <p:ph type="title"/>
          </p:nvPr>
        </p:nvSpPr>
        <p:spPr>
          <a:xfrm>
            <a:off x="838200" y="93609"/>
            <a:ext cx="10515600" cy="753154"/>
          </a:xfrm>
        </p:spPr>
        <p:txBody>
          <a:bodyPr vert="horz" lIns="91440" tIns="45720" rIns="91440" bIns="45720" rtlCol="0" anchor="ctr">
            <a:normAutofit fontScale="90000"/>
          </a:bodyPr>
          <a:lstStyle/>
          <a:p>
            <a:br>
              <a:rPr lang="en-US" sz="3400" b="1" kern="1200">
                <a:solidFill>
                  <a:schemeClr val="bg1"/>
                </a:solidFill>
                <a:latin typeface="+mj-lt"/>
                <a:ea typeface="+mj-ea"/>
                <a:cs typeface="+mj-cs"/>
              </a:rPr>
            </a:br>
            <a:r>
              <a:rPr lang="en-US" sz="3400" b="1" kern="1200">
                <a:solidFill>
                  <a:schemeClr val="bg1"/>
                </a:solidFill>
                <a:latin typeface="+mj-lt"/>
                <a:ea typeface="+mj-ea"/>
                <a:cs typeface="+mj-cs"/>
              </a:rPr>
              <a:t>Numbers 12: 3-8</a:t>
            </a:r>
            <a:r>
              <a:rPr lang="en-US" sz="3400" kern="1200">
                <a:solidFill>
                  <a:schemeClr val="bg1"/>
                </a:solidFill>
                <a:latin typeface="+mj-lt"/>
                <a:ea typeface="+mj-ea"/>
                <a:cs typeface="+mj-cs"/>
              </a:rPr>
              <a:t> </a:t>
            </a:r>
          </a:p>
        </p:txBody>
      </p:sp>
      <p:sp useBgFill="1">
        <p:nvSpPr>
          <p:cNvPr id="47" name="Rectangle 46">
            <a:extLst>
              <a:ext uri="{FF2B5EF4-FFF2-40B4-BE49-F238E27FC236}">
                <a16:creationId xmlns:a16="http://schemas.microsoft.com/office/drawing/2014/main" id="{4C1936B8-2FFB-4F78-8388-B8C282B8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2192000" cy="5166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4D37ED3-AE69-4A3B-A7FC-010AE6850DC4}"/>
              </a:ext>
            </a:extLst>
          </p:cNvPr>
          <p:cNvSpPr>
            <a:spLocks noGrp="1"/>
          </p:cNvSpPr>
          <p:nvPr>
            <p:ph idx="1"/>
          </p:nvPr>
        </p:nvSpPr>
        <p:spPr>
          <a:xfrm>
            <a:off x="838200" y="2100579"/>
            <a:ext cx="5097779" cy="4076383"/>
          </a:xfrm>
        </p:spPr>
        <p:txBody>
          <a:bodyPr vert="horz" lIns="91440" tIns="45720" rIns="91440" bIns="45720" rtlCol="0" anchor="ctr">
            <a:normAutofit/>
          </a:bodyPr>
          <a:lstStyle/>
          <a:p>
            <a:endParaRPr lang="en-US" sz="2000"/>
          </a:p>
          <a:p>
            <a:endParaRPr lang="en-US" sz="2000"/>
          </a:p>
        </p:txBody>
      </p:sp>
      <p:sp>
        <p:nvSpPr>
          <p:cNvPr id="4" name="TextBox 3">
            <a:extLst>
              <a:ext uri="{FF2B5EF4-FFF2-40B4-BE49-F238E27FC236}">
                <a16:creationId xmlns:a16="http://schemas.microsoft.com/office/drawing/2014/main" id="{34AB80E1-F171-4360-9485-1810A1865CFF}"/>
              </a:ext>
            </a:extLst>
          </p:cNvPr>
          <p:cNvSpPr txBox="1"/>
          <p:nvPr/>
        </p:nvSpPr>
        <p:spPr>
          <a:xfrm>
            <a:off x="195056" y="1995477"/>
            <a:ext cx="11841916" cy="4812105"/>
          </a:xfrm>
          <a:prstGeom prst="rect">
            <a:avLst/>
          </a:prstGeom>
          <a:solidFill>
            <a:schemeClr val="bg1"/>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indent="-228600">
              <a:lnSpc>
                <a:spcPct val="90000"/>
              </a:lnSpc>
              <a:spcAft>
                <a:spcPts val="600"/>
              </a:spcAft>
              <a:buFont typeface="Arial" panose="020B0604020202020204" pitchFamily="34" charset="0"/>
              <a:buChar char="•"/>
            </a:pPr>
            <a:r>
              <a:rPr lang="en-US" sz="2600" dirty="0"/>
              <a:t>3 </a:t>
            </a:r>
            <a:r>
              <a:rPr lang="en-US" sz="2600" b="1" dirty="0"/>
              <a:t>(Now the man </a:t>
            </a:r>
            <a:r>
              <a:rPr lang="en-US" sz="2600" b="1" i="1" dirty="0"/>
              <a:t>Moses was very meek, above all the men which were upon the face of the earth</a:t>
            </a:r>
            <a:r>
              <a:rPr lang="en-US" sz="2600" b="1" dirty="0"/>
              <a:t>.)</a:t>
            </a:r>
            <a:r>
              <a:rPr lang="en-US" sz="2600" dirty="0"/>
              <a:t> </a:t>
            </a:r>
            <a:endParaRPr lang="en-US" sz="2600">
              <a:cs typeface="Calibri"/>
            </a:endParaRPr>
          </a:p>
          <a:p>
            <a:pPr indent="-228600">
              <a:lnSpc>
                <a:spcPct val="90000"/>
              </a:lnSpc>
              <a:spcAft>
                <a:spcPts val="600"/>
              </a:spcAft>
              <a:buFont typeface="Arial" panose="020B0604020202020204" pitchFamily="34" charset="0"/>
              <a:buChar char="•"/>
            </a:pPr>
            <a:r>
              <a:rPr lang="en-US" sz="2600" dirty="0"/>
              <a:t>4</a:t>
            </a:r>
            <a:r>
              <a:rPr lang="en-US" sz="2600" b="1" dirty="0"/>
              <a:t> And the Lord </a:t>
            </a:r>
            <a:r>
              <a:rPr lang="en-US" sz="2600" b="1" dirty="0" err="1"/>
              <a:t>spake</a:t>
            </a:r>
            <a:r>
              <a:rPr lang="en-US" sz="2600" b="1" dirty="0"/>
              <a:t> suddenly unto Moses, and unto Aaron, and unto Miriam, Come out ye three unto the tabernacle of the congregation. And they three came out.</a:t>
            </a:r>
            <a:r>
              <a:rPr lang="en-US" sz="2600" dirty="0"/>
              <a:t> </a:t>
            </a:r>
            <a:endParaRPr lang="en-US" sz="2600">
              <a:cs typeface="Calibri"/>
            </a:endParaRPr>
          </a:p>
          <a:p>
            <a:pPr indent="-228600">
              <a:lnSpc>
                <a:spcPct val="90000"/>
              </a:lnSpc>
              <a:spcAft>
                <a:spcPts val="600"/>
              </a:spcAft>
              <a:buFont typeface="Arial" panose="020B0604020202020204" pitchFamily="34" charset="0"/>
              <a:buChar char="•"/>
            </a:pPr>
            <a:r>
              <a:rPr lang="en-US" sz="2600" dirty="0"/>
              <a:t>5 </a:t>
            </a:r>
            <a:r>
              <a:rPr lang="en-US" sz="2600" b="1" dirty="0"/>
              <a:t>And the Lord came down in the pillar of the cloud, and stood in the door of the tabernacle, and called Aaron and Miriam: and they both came forth.</a:t>
            </a:r>
            <a:r>
              <a:rPr lang="en-US" sz="2600" dirty="0"/>
              <a:t> </a:t>
            </a:r>
            <a:endParaRPr lang="en-US" sz="2600">
              <a:cs typeface="Calibri"/>
            </a:endParaRPr>
          </a:p>
          <a:p>
            <a:pPr indent="-228600">
              <a:lnSpc>
                <a:spcPct val="90000"/>
              </a:lnSpc>
              <a:spcAft>
                <a:spcPts val="600"/>
              </a:spcAft>
              <a:buFont typeface="Arial" panose="020B0604020202020204" pitchFamily="34" charset="0"/>
              <a:buChar char="•"/>
            </a:pPr>
            <a:r>
              <a:rPr lang="en-US" sz="2600" dirty="0"/>
              <a:t>6 </a:t>
            </a:r>
            <a:r>
              <a:rPr lang="en-US" sz="2600" b="1" dirty="0"/>
              <a:t>And he said, hear now my words: If there be a prophet among you, I the Lord will make myself known unto him in a vision, and will speak unto him in a dream.</a:t>
            </a:r>
            <a:r>
              <a:rPr lang="en-US" sz="2600" dirty="0"/>
              <a:t> </a:t>
            </a:r>
            <a:endParaRPr lang="en-US" sz="2600">
              <a:cs typeface="Calibri"/>
            </a:endParaRPr>
          </a:p>
          <a:p>
            <a:pPr indent="-228600">
              <a:lnSpc>
                <a:spcPct val="90000"/>
              </a:lnSpc>
              <a:spcAft>
                <a:spcPts val="600"/>
              </a:spcAft>
              <a:buFont typeface="Arial" panose="020B0604020202020204" pitchFamily="34" charset="0"/>
              <a:buChar char="•"/>
            </a:pPr>
            <a:r>
              <a:rPr lang="en-US" sz="2600" dirty="0"/>
              <a:t>7 </a:t>
            </a:r>
            <a:r>
              <a:rPr lang="en-US" sz="2600" b="1" dirty="0"/>
              <a:t>My servant Moses is not so, who is faithful in all mine house.</a:t>
            </a:r>
            <a:r>
              <a:rPr lang="en-US" sz="2600" dirty="0"/>
              <a:t> </a:t>
            </a:r>
            <a:endParaRPr lang="en-US" sz="2600">
              <a:cs typeface="Calibri"/>
            </a:endParaRPr>
          </a:p>
          <a:p>
            <a:pPr indent="-228600">
              <a:lnSpc>
                <a:spcPct val="90000"/>
              </a:lnSpc>
              <a:spcAft>
                <a:spcPts val="600"/>
              </a:spcAft>
              <a:buFont typeface="Arial" panose="020B0604020202020204" pitchFamily="34" charset="0"/>
              <a:buChar char="•"/>
            </a:pPr>
            <a:r>
              <a:rPr lang="en-US" sz="2600" dirty="0"/>
              <a:t>8 </a:t>
            </a:r>
            <a:r>
              <a:rPr lang="en-US" sz="2600" b="1" dirty="0"/>
              <a:t>With him will I speak mouth to mouth, even apparently, and not in dark speeches; and the similitude of the Lord shall he behold: wherefore then were ye not afraid to speak against my servant Moses?</a:t>
            </a:r>
            <a:r>
              <a:rPr lang="en-US" sz="2600" dirty="0"/>
              <a:t> </a:t>
            </a:r>
            <a:endParaRPr lang="en-US" sz="2400" dirty="0">
              <a:cs typeface="Calibri"/>
            </a:endParaRPr>
          </a:p>
          <a:p>
            <a:pPr indent="-228600">
              <a:lnSpc>
                <a:spcPct val="90000"/>
              </a:lnSpc>
              <a:spcAft>
                <a:spcPts val="600"/>
              </a:spcAft>
              <a:buFont typeface="Arial" panose="020B0604020202020204" pitchFamily="34" charset="0"/>
              <a:buChar char="•"/>
            </a:pPr>
            <a:endParaRPr lang="en-US" sz="2400" dirty="0">
              <a:cs typeface="Calibri"/>
            </a:endParaRPr>
          </a:p>
        </p:txBody>
      </p:sp>
    </p:spTree>
    <p:extLst>
      <p:ext uri="{BB962C8B-B14F-4D97-AF65-F5344CB8AC3E}">
        <p14:creationId xmlns:p14="http://schemas.microsoft.com/office/powerpoint/2010/main" val="1074469866"/>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50C7C-C18D-4D98-84FE-0308C1A246BF}"/>
              </a:ext>
            </a:extLst>
          </p:cNvPr>
          <p:cNvSpPr>
            <a:spLocks noGrp="1"/>
          </p:cNvSpPr>
          <p:nvPr>
            <p:ph type="title"/>
          </p:nvPr>
        </p:nvSpPr>
        <p:spPr>
          <a:xfrm>
            <a:off x="841249" y="365760"/>
            <a:ext cx="9912072" cy="1188404"/>
          </a:xfrm>
        </p:spPr>
        <p:txBody>
          <a:bodyPr>
            <a:normAutofit fontScale="90000"/>
          </a:bodyPr>
          <a:lstStyle/>
          <a:p>
            <a:br>
              <a:rPr lang="en-US" b="1" dirty="0"/>
            </a:br>
            <a:r>
              <a:rPr lang="en-US" b="1" dirty="0"/>
              <a:t>Your Humility determines your usefulness to God!</a:t>
            </a:r>
            <a:r>
              <a:rPr lang="en-US" dirty="0"/>
              <a:t> </a:t>
            </a:r>
          </a:p>
          <a:p>
            <a:endParaRPr lang="en-US" dirty="0">
              <a:cs typeface="Calibri Light"/>
            </a:endParaRPr>
          </a:p>
        </p:txBody>
      </p:sp>
      <p:sp>
        <p:nvSpPr>
          <p:cNvPr id="8" name="Freeform: Shape 7">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F60B497D-29E6-4070-9CE3-9430C82DD115}"/>
              </a:ext>
            </a:extLst>
          </p:cNvPr>
          <p:cNvSpPr>
            <a:spLocks noGrp="1"/>
          </p:cNvSpPr>
          <p:nvPr>
            <p:ph idx="1"/>
          </p:nvPr>
        </p:nvSpPr>
        <p:spPr>
          <a:xfrm>
            <a:off x="841248" y="2174358"/>
            <a:ext cx="7731642" cy="4045467"/>
          </a:xfrm>
        </p:spPr>
        <p:txBody>
          <a:bodyPr anchor="t">
            <a:normAutofit/>
          </a:bodyPr>
          <a:lstStyle/>
          <a:p>
            <a:r>
              <a:rPr lang="en-US" b="1" dirty="0">
                <a:solidFill>
                  <a:schemeClr val="bg1"/>
                </a:solidFill>
                <a:ea typeface="+mn-lt"/>
                <a:cs typeface="+mn-lt"/>
              </a:rPr>
              <a:t>God can’t add grace to us any more than our humility</a:t>
            </a:r>
            <a:r>
              <a:rPr lang="en-US" sz="2400" b="1" dirty="0">
                <a:ea typeface="+mn-lt"/>
                <a:cs typeface="+mn-lt"/>
              </a:rPr>
              <a:t> </a:t>
            </a:r>
            <a:r>
              <a:rPr lang="en-US" b="1" dirty="0">
                <a:solidFill>
                  <a:schemeClr val="bg1"/>
                </a:solidFill>
                <a:ea typeface="+mn-lt"/>
                <a:cs typeface="+mn-lt"/>
              </a:rPr>
              <a:t>allows! </a:t>
            </a:r>
            <a:r>
              <a:rPr lang="en-US" dirty="0">
                <a:solidFill>
                  <a:schemeClr val="bg1"/>
                </a:solidFill>
                <a:ea typeface="+mn-lt"/>
                <a:cs typeface="+mn-lt"/>
              </a:rPr>
              <a:t> </a:t>
            </a:r>
          </a:p>
          <a:p>
            <a:r>
              <a:rPr lang="en-US" b="1" dirty="0">
                <a:solidFill>
                  <a:schemeClr val="bg1"/>
                </a:solidFill>
                <a:ea typeface="+mn-lt"/>
                <a:cs typeface="+mn-lt"/>
              </a:rPr>
              <a:t>The moment our humility stops or where it stops God cannot use us any further because we start taking credit for what God has done through us. (Pride)</a:t>
            </a:r>
            <a:r>
              <a:rPr lang="en-US" dirty="0">
                <a:solidFill>
                  <a:schemeClr val="bg1"/>
                </a:solidFill>
                <a:ea typeface="+mn-lt"/>
                <a:cs typeface="+mn-lt"/>
              </a:rPr>
              <a:t> </a:t>
            </a:r>
          </a:p>
          <a:p>
            <a:r>
              <a:rPr lang="en-US" b="1" dirty="0">
                <a:solidFill>
                  <a:schemeClr val="bg1"/>
                </a:solidFill>
                <a:ea typeface="+mn-lt"/>
                <a:cs typeface="+mn-lt"/>
              </a:rPr>
              <a:t>Remember, </a:t>
            </a:r>
            <a:r>
              <a:rPr lang="en-US" b="1" u="sng" dirty="0">
                <a:solidFill>
                  <a:schemeClr val="bg1"/>
                </a:solidFill>
                <a:ea typeface="+mn-lt"/>
                <a:cs typeface="+mn-lt"/>
              </a:rPr>
              <a:t>it is Grace that enables each of us</a:t>
            </a:r>
            <a:r>
              <a:rPr lang="en-US" b="1" dirty="0">
                <a:solidFill>
                  <a:schemeClr val="bg1"/>
                </a:solidFill>
                <a:ea typeface="+mn-lt"/>
                <a:cs typeface="+mn-lt"/>
              </a:rPr>
              <a:t>. (Not Ourselves)</a:t>
            </a:r>
            <a:r>
              <a:rPr lang="en-US" dirty="0">
                <a:solidFill>
                  <a:schemeClr val="bg1"/>
                </a:solidFill>
                <a:ea typeface="+mn-lt"/>
                <a:cs typeface="+mn-lt"/>
              </a:rPr>
              <a:t> </a:t>
            </a:r>
          </a:p>
          <a:p>
            <a:r>
              <a:rPr lang="en-US" b="1" dirty="0">
                <a:solidFill>
                  <a:schemeClr val="bg1"/>
                </a:solidFill>
                <a:ea typeface="+mn-lt"/>
                <a:cs typeface="+mn-lt"/>
              </a:rPr>
              <a:t>We cannot do anything without Him! John 15:5</a:t>
            </a:r>
            <a:r>
              <a:rPr lang="en-US" dirty="0">
                <a:solidFill>
                  <a:schemeClr val="bg1"/>
                </a:solidFill>
                <a:ea typeface="+mn-lt"/>
                <a:cs typeface="+mn-lt"/>
              </a:rPr>
              <a:t> </a:t>
            </a:r>
          </a:p>
          <a:p>
            <a:endParaRPr lang="en-US" sz="2400" dirty="0">
              <a:solidFill>
                <a:schemeClr val="bg1"/>
              </a:solidFill>
              <a:cs typeface="Calibri"/>
            </a:endParaRPr>
          </a:p>
        </p:txBody>
      </p:sp>
    </p:spTree>
    <p:extLst>
      <p:ext uri="{BB962C8B-B14F-4D97-AF65-F5344CB8AC3E}">
        <p14:creationId xmlns:p14="http://schemas.microsoft.com/office/powerpoint/2010/main" val="4659148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50C7C-C18D-4D98-84FE-0308C1A246BF}"/>
              </a:ext>
            </a:extLst>
          </p:cNvPr>
          <p:cNvSpPr>
            <a:spLocks noGrp="1"/>
          </p:cNvSpPr>
          <p:nvPr>
            <p:ph type="title"/>
          </p:nvPr>
        </p:nvSpPr>
        <p:spPr>
          <a:xfrm>
            <a:off x="841249" y="365760"/>
            <a:ext cx="9912072" cy="1188404"/>
          </a:xfrm>
        </p:spPr>
        <p:txBody>
          <a:bodyPr>
            <a:normAutofit/>
          </a:bodyPr>
          <a:lstStyle/>
          <a:p>
            <a:r>
              <a:rPr lang="en-US" b="1" dirty="0"/>
              <a:t>Do you want to be more useful to God?</a:t>
            </a:r>
            <a:r>
              <a:rPr lang="en-US" dirty="0"/>
              <a:t> </a:t>
            </a:r>
          </a:p>
          <a:p>
            <a:endParaRPr lang="en-US" dirty="0">
              <a:cs typeface="Calibri Light"/>
            </a:endParaRPr>
          </a:p>
        </p:txBody>
      </p:sp>
      <p:sp>
        <p:nvSpPr>
          <p:cNvPr id="8" name="Freeform: Shape 7">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F60B497D-29E6-4070-9CE3-9430C82DD115}"/>
              </a:ext>
            </a:extLst>
          </p:cNvPr>
          <p:cNvSpPr>
            <a:spLocks noGrp="1"/>
          </p:cNvSpPr>
          <p:nvPr>
            <p:ph idx="1"/>
          </p:nvPr>
        </p:nvSpPr>
        <p:spPr>
          <a:xfrm>
            <a:off x="841248" y="2174358"/>
            <a:ext cx="7731642" cy="4168087"/>
          </a:xfrm>
        </p:spPr>
        <p:txBody>
          <a:bodyPr vert="horz" lIns="91440" tIns="45720" rIns="91440" bIns="45720" rtlCol="0" anchor="t">
            <a:noAutofit/>
          </a:bodyPr>
          <a:lstStyle/>
          <a:p>
            <a:r>
              <a:rPr lang="en-US" sz="3200" b="1" dirty="0">
                <a:solidFill>
                  <a:schemeClr val="bg1"/>
                </a:solidFill>
                <a:ea typeface="+mn-lt"/>
                <a:cs typeface="+mn-lt"/>
              </a:rPr>
              <a:t>Then you must become more humble!</a:t>
            </a:r>
            <a:r>
              <a:rPr lang="en-US" sz="3200" dirty="0">
                <a:solidFill>
                  <a:schemeClr val="bg1"/>
                </a:solidFill>
                <a:ea typeface="+mn-lt"/>
                <a:cs typeface="+mn-lt"/>
              </a:rPr>
              <a:t> </a:t>
            </a:r>
            <a:endParaRPr lang="en-US" sz="3200">
              <a:solidFill>
                <a:schemeClr val="bg1"/>
              </a:solidFill>
              <a:cs typeface="Calibri" panose="020F0502020204030204"/>
            </a:endParaRPr>
          </a:p>
          <a:p>
            <a:r>
              <a:rPr lang="en-US" sz="3200" b="1" u="sng" dirty="0">
                <a:solidFill>
                  <a:schemeClr val="bg1"/>
                </a:solidFill>
                <a:ea typeface="+mn-lt"/>
                <a:cs typeface="+mn-lt"/>
              </a:rPr>
              <a:t>Grace is given to the humble. More Grace to the servant of all</a:t>
            </a:r>
            <a:r>
              <a:rPr lang="en-US" sz="3200" b="1" dirty="0">
                <a:solidFill>
                  <a:schemeClr val="bg1"/>
                </a:solidFill>
                <a:ea typeface="+mn-lt"/>
                <a:cs typeface="+mn-lt"/>
              </a:rPr>
              <a:t>.</a:t>
            </a:r>
            <a:r>
              <a:rPr lang="en-US" sz="3200" dirty="0">
                <a:solidFill>
                  <a:schemeClr val="bg1"/>
                </a:solidFill>
                <a:ea typeface="+mn-lt"/>
                <a:cs typeface="+mn-lt"/>
              </a:rPr>
              <a:t> </a:t>
            </a:r>
            <a:endParaRPr lang="en-US" sz="3200">
              <a:solidFill>
                <a:schemeClr val="bg1"/>
              </a:solidFill>
              <a:cs typeface="Calibri"/>
            </a:endParaRPr>
          </a:p>
          <a:p>
            <a:r>
              <a:rPr lang="en-US" sz="3200" b="1" dirty="0">
                <a:solidFill>
                  <a:schemeClr val="bg1"/>
                </a:solidFill>
                <a:ea typeface="+mn-lt"/>
                <a:cs typeface="+mn-lt"/>
              </a:rPr>
              <a:t>All of us have to deal with personal insecurities that create an atmosphere that that Satan fills with lies and deceptions that we serve when we don’t embrace the truth of God’s Word.  The Satanic Spirit is Pride!</a:t>
            </a:r>
            <a:r>
              <a:rPr lang="en-US" sz="3200" dirty="0">
                <a:solidFill>
                  <a:schemeClr val="bg1"/>
                </a:solidFill>
                <a:ea typeface="+mn-lt"/>
                <a:cs typeface="+mn-lt"/>
              </a:rPr>
              <a:t> </a:t>
            </a:r>
            <a:endParaRPr lang="en-US" sz="3200" dirty="0">
              <a:solidFill>
                <a:schemeClr val="bg1"/>
              </a:solidFill>
            </a:endParaRPr>
          </a:p>
          <a:p>
            <a:endParaRPr lang="en-US" sz="2400" dirty="0">
              <a:solidFill>
                <a:schemeClr val="bg1"/>
              </a:solidFill>
              <a:cs typeface="Calibri"/>
            </a:endParaRPr>
          </a:p>
        </p:txBody>
      </p:sp>
    </p:spTree>
    <p:extLst>
      <p:ext uri="{BB962C8B-B14F-4D97-AF65-F5344CB8AC3E}">
        <p14:creationId xmlns:p14="http://schemas.microsoft.com/office/powerpoint/2010/main" val="35158458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50C7C-C18D-4D98-84FE-0308C1A246BF}"/>
              </a:ext>
            </a:extLst>
          </p:cNvPr>
          <p:cNvSpPr>
            <a:spLocks noGrp="1"/>
          </p:cNvSpPr>
          <p:nvPr>
            <p:ph type="title"/>
          </p:nvPr>
        </p:nvSpPr>
        <p:spPr>
          <a:xfrm>
            <a:off x="841249" y="365760"/>
            <a:ext cx="9912072" cy="1188404"/>
          </a:xfrm>
        </p:spPr>
        <p:txBody>
          <a:bodyPr>
            <a:normAutofit/>
          </a:bodyPr>
          <a:lstStyle/>
          <a:p>
            <a:r>
              <a:rPr lang="en-US" b="1" dirty="0"/>
              <a:t>Closing: </a:t>
            </a:r>
            <a:endParaRPr lang="en-US" dirty="0"/>
          </a:p>
          <a:p>
            <a:endParaRPr lang="en-US" dirty="0">
              <a:cs typeface="Calibri Light"/>
            </a:endParaRPr>
          </a:p>
        </p:txBody>
      </p:sp>
      <p:sp>
        <p:nvSpPr>
          <p:cNvPr id="8" name="Freeform: Shape 7">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F60B497D-29E6-4070-9CE3-9430C82DD115}"/>
              </a:ext>
            </a:extLst>
          </p:cNvPr>
          <p:cNvSpPr>
            <a:spLocks noGrp="1"/>
          </p:cNvSpPr>
          <p:nvPr>
            <p:ph idx="1"/>
          </p:nvPr>
        </p:nvSpPr>
        <p:spPr>
          <a:xfrm>
            <a:off x="841248" y="2174358"/>
            <a:ext cx="7731642" cy="4422087"/>
          </a:xfrm>
        </p:spPr>
        <p:txBody>
          <a:bodyPr anchor="t">
            <a:normAutofit lnSpcReduction="10000"/>
          </a:bodyPr>
          <a:lstStyle/>
          <a:p>
            <a:r>
              <a:rPr lang="en-US" b="1" dirty="0">
                <a:solidFill>
                  <a:schemeClr val="bg1"/>
                </a:solidFill>
              </a:rPr>
              <a:t>Proverbs 16:18</a:t>
            </a:r>
            <a:r>
              <a:rPr lang="en-US" dirty="0">
                <a:solidFill>
                  <a:schemeClr val="bg1"/>
                </a:solidFill>
              </a:rPr>
              <a:t> </a:t>
            </a:r>
            <a:endParaRPr lang="en-US">
              <a:solidFill>
                <a:schemeClr val="bg1"/>
              </a:solidFill>
              <a:cs typeface="Calibri" panose="020F0502020204030204"/>
            </a:endParaRPr>
          </a:p>
          <a:p>
            <a:r>
              <a:rPr lang="en-US" b="1" dirty="0">
                <a:solidFill>
                  <a:schemeClr val="bg1"/>
                </a:solidFill>
                <a:ea typeface="+mn-lt"/>
                <a:cs typeface="+mn-lt"/>
              </a:rPr>
              <a:t>18 Pride goeth before destruction, and an haughty spirit before a fall.</a:t>
            </a:r>
            <a:r>
              <a:rPr lang="en-US" dirty="0">
                <a:solidFill>
                  <a:schemeClr val="bg1"/>
                </a:solidFill>
                <a:ea typeface="+mn-lt"/>
                <a:cs typeface="+mn-lt"/>
              </a:rPr>
              <a:t> </a:t>
            </a:r>
            <a:endParaRPr lang="en-US" dirty="0">
              <a:solidFill>
                <a:schemeClr val="bg1"/>
              </a:solidFill>
              <a:cs typeface="Calibri"/>
            </a:endParaRPr>
          </a:p>
          <a:p>
            <a:pPr marL="0" indent="0">
              <a:buNone/>
            </a:pPr>
            <a:endParaRPr lang="en-US" dirty="0">
              <a:solidFill>
                <a:schemeClr val="bg1"/>
              </a:solidFill>
              <a:cs typeface="Calibri"/>
            </a:endParaRPr>
          </a:p>
          <a:p>
            <a:r>
              <a:rPr lang="en-US" b="1" dirty="0">
                <a:solidFill>
                  <a:schemeClr val="bg1"/>
                </a:solidFill>
              </a:rPr>
              <a:t>Philippians 2:3-4 King James Version</a:t>
            </a:r>
            <a:r>
              <a:rPr lang="en-US" dirty="0">
                <a:solidFill>
                  <a:schemeClr val="bg1"/>
                </a:solidFill>
              </a:rPr>
              <a:t> </a:t>
            </a:r>
            <a:endParaRPr lang="en-US" dirty="0">
              <a:solidFill>
                <a:schemeClr val="bg1"/>
              </a:solidFill>
              <a:cs typeface="Calibri"/>
            </a:endParaRPr>
          </a:p>
          <a:p>
            <a:r>
              <a:rPr lang="en-US" b="1" dirty="0">
                <a:solidFill>
                  <a:schemeClr val="bg1"/>
                </a:solidFill>
                <a:ea typeface="+mn-lt"/>
                <a:cs typeface="+mn-lt"/>
              </a:rPr>
              <a:t>3 Let nothing be done through strife or vainglory; but in lowliness of mind let each esteem other better than themselves.</a:t>
            </a:r>
            <a:r>
              <a:rPr lang="en-US" dirty="0">
                <a:solidFill>
                  <a:schemeClr val="bg1"/>
                </a:solidFill>
                <a:ea typeface="+mn-lt"/>
                <a:cs typeface="+mn-lt"/>
              </a:rPr>
              <a:t> </a:t>
            </a:r>
            <a:endParaRPr lang="en-US" dirty="0">
              <a:solidFill>
                <a:schemeClr val="bg1"/>
              </a:solidFill>
              <a:cs typeface="Calibri"/>
            </a:endParaRPr>
          </a:p>
          <a:p>
            <a:r>
              <a:rPr lang="en-US" b="1" dirty="0">
                <a:solidFill>
                  <a:schemeClr val="bg1"/>
                </a:solidFill>
                <a:ea typeface="+mn-lt"/>
                <a:cs typeface="+mn-lt"/>
              </a:rPr>
              <a:t>4 Look not every man on his own things, but every man also on the things of others.</a:t>
            </a:r>
            <a:r>
              <a:rPr lang="en-US" dirty="0">
                <a:solidFill>
                  <a:schemeClr val="bg1"/>
                </a:solidFill>
                <a:ea typeface="+mn-lt"/>
                <a:cs typeface="+mn-lt"/>
              </a:rPr>
              <a:t> </a:t>
            </a:r>
            <a:endParaRPr lang="en-US" dirty="0">
              <a:solidFill>
                <a:schemeClr val="bg1"/>
              </a:solidFill>
            </a:endParaRPr>
          </a:p>
          <a:p>
            <a:endParaRPr lang="en-US" sz="2400" dirty="0">
              <a:solidFill>
                <a:schemeClr val="bg1"/>
              </a:solidFill>
              <a:cs typeface="Calibri"/>
            </a:endParaRPr>
          </a:p>
        </p:txBody>
      </p:sp>
    </p:spTree>
    <p:extLst>
      <p:ext uri="{BB962C8B-B14F-4D97-AF65-F5344CB8AC3E}">
        <p14:creationId xmlns:p14="http://schemas.microsoft.com/office/powerpoint/2010/main" val="17368815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50C7C-C18D-4D98-84FE-0308C1A246BF}"/>
              </a:ext>
            </a:extLst>
          </p:cNvPr>
          <p:cNvSpPr>
            <a:spLocks noGrp="1"/>
          </p:cNvSpPr>
          <p:nvPr>
            <p:ph type="title"/>
          </p:nvPr>
        </p:nvSpPr>
        <p:spPr>
          <a:xfrm>
            <a:off x="841249" y="365760"/>
            <a:ext cx="9912072" cy="1188404"/>
          </a:xfrm>
        </p:spPr>
        <p:txBody>
          <a:bodyPr>
            <a:normAutofit/>
          </a:bodyPr>
          <a:lstStyle/>
          <a:p>
            <a:r>
              <a:rPr lang="en-US" b="1" dirty="0">
                <a:ea typeface="+mj-lt"/>
                <a:cs typeface="+mj-lt"/>
              </a:rPr>
              <a:t>Closing: </a:t>
            </a:r>
            <a:endParaRPr lang="en-US" dirty="0"/>
          </a:p>
        </p:txBody>
      </p:sp>
      <p:sp>
        <p:nvSpPr>
          <p:cNvPr id="8" name="Freeform: Shape 7">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F60B497D-29E6-4070-9CE3-9430C82DD115}"/>
              </a:ext>
            </a:extLst>
          </p:cNvPr>
          <p:cNvSpPr>
            <a:spLocks noGrp="1"/>
          </p:cNvSpPr>
          <p:nvPr>
            <p:ph idx="1"/>
          </p:nvPr>
        </p:nvSpPr>
        <p:spPr>
          <a:xfrm>
            <a:off x="841248" y="2174358"/>
            <a:ext cx="7731642" cy="4045467"/>
          </a:xfrm>
        </p:spPr>
        <p:txBody>
          <a:bodyPr anchor="t">
            <a:normAutofit lnSpcReduction="10000"/>
          </a:bodyPr>
          <a:lstStyle/>
          <a:p>
            <a:r>
              <a:rPr lang="en-US" b="1" dirty="0">
                <a:solidFill>
                  <a:schemeClr val="bg1"/>
                </a:solidFill>
              </a:rPr>
              <a:t>Philippians 2:19 King James Version</a:t>
            </a:r>
            <a:r>
              <a:rPr lang="en-US" dirty="0">
                <a:solidFill>
                  <a:schemeClr val="bg1"/>
                </a:solidFill>
              </a:rPr>
              <a:t> </a:t>
            </a:r>
            <a:endParaRPr lang="en-US">
              <a:solidFill>
                <a:schemeClr val="bg1"/>
              </a:solidFill>
              <a:cs typeface="Calibri" panose="020F0502020204030204"/>
            </a:endParaRPr>
          </a:p>
          <a:p>
            <a:r>
              <a:rPr lang="en-US" b="1" dirty="0">
                <a:solidFill>
                  <a:schemeClr val="bg1"/>
                </a:solidFill>
                <a:ea typeface="+mn-lt"/>
                <a:cs typeface="+mn-lt"/>
              </a:rPr>
              <a:t>19 But I trust in the Lord Jesus to send Timotheus shortly unto you, that I also may be of good comfort, when I know your state. </a:t>
            </a:r>
            <a:r>
              <a:rPr lang="en-US" dirty="0">
                <a:solidFill>
                  <a:schemeClr val="bg1"/>
                </a:solidFill>
                <a:ea typeface="+mn-lt"/>
                <a:cs typeface="+mn-lt"/>
              </a:rPr>
              <a:t> </a:t>
            </a:r>
            <a:endParaRPr lang="en-US" dirty="0">
              <a:solidFill>
                <a:schemeClr val="bg1"/>
              </a:solidFill>
              <a:cs typeface="Calibri"/>
            </a:endParaRPr>
          </a:p>
          <a:p>
            <a:r>
              <a:rPr lang="en-US" b="1" dirty="0">
                <a:solidFill>
                  <a:schemeClr val="bg1"/>
                </a:solidFill>
              </a:rPr>
              <a:t>Philippians 2:4-5King James Version</a:t>
            </a:r>
            <a:r>
              <a:rPr lang="en-US" dirty="0">
                <a:solidFill>
                  <a:schemeClr val="bg1"/>
                </a:solidFill>
              </a:rPr>
              <a:t> </a:t>
            </a:r>
            <a:endParaRPr lang="en-US" dirty="0">
              <a:solidFill>
                <a:schemeClr val="bg1"/>
              </a:solidFill>
              <a:cs typeface="Calibri"/>
            </a:endParaRPr>
          </a:p>
          <a:p>
            <a:r>
              <a:rPr lang="en-US" b="1" dirty="0">
                <a:solidFill>
                  <a:schemeClr val="bg1"/>
                </a:solidFill>
                <a:ea typeface="+mn-lt"/>
                <a:cs typeface="+mn-lt"/>
              </a:rPr>
              <a:t>4 Look not every man on his own things, but every man also on the things of others.</a:t>
            </a:r>
            <a:r>
              <a:rPr lang="en-US" dirty="0">
                <a:solidFill>
                  <a:schemeClr val="bg1"/>
                </a:solidFill>
                <a:ea typeface="+mn-lt"/>
                <a:cs typeface="+mn-lt"/>
              </a:rPr>
              <a:t> </a:t>
            </a:r>
            <a:endParaRPr lang="en-US" dirty="0">
              <a:solidFill>
                <a:schemeClr val="bg1"/>
              </a:solidFill>
              <a:cs typeface="Calibri"/>
            </a:endParaRPr>
          </a:p>
          <a:p>
            <a:r>
              <a:rPr lang="en-US" b="1" dirty="0">
                <a:solidFill>
                  <a:schemeClr val="bg1"/>
                </a:solidFill>
                <a:ea typeface="+mn-lt"/>
                <a:cs typeface="+mn-lt"/>
              </a:rPr>
              <a:t>5 Let this mind be in you, which was also in Christ Jesus:</a:t>
            </a:r>
            <a:r>
              <a:rPr lang="en-US" dirty="0">
                <a:solidFill>
                  <a:schemeClr val="bg1"/>
                </a:solidFill>
                <a:ea typeface="+mn-lt"/>
                <a:cs typeface="+mn-lt"/>
              </a:rPr>
              <a:t> </a:t>
            </a:r>
            <a:endParaRPr lang="en-US" dirty="0">
              <a:solidFill>
                <a:schemeClr val="bg1"/>
              </a:solidFill>
            </a:endParaRPr>
          </a:p>
          <a:p>
            <a:endParaRPr lang="en-US" sz="2400" dirty="0">
              <a:solidFill>
                <a:schemeClr val="bg1"/>
              </a:solidFill>
              <a:cs typeface="Calibri"/>
            </a:endParaRPr>
          </a:p>
        </p:txBody>
      </p:sp>
    </p:spTree>
    <p:extLst>
      <p:ext uri="{BB962C8B-B14F-4D97-AF65-F5344CB8AC3E}">
        <p14:creationId xmlns:p14="http://schemas.microsoft.com/office/powerpoint/2010/main" val="750887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50C7C-C18D-4D98-84FE-0308C1A246BF}"/>
              </a:ext>
            </a:extLst>
          </p:cNvPr>
          <p:cNvSpPr>
            <a:spLocks noGrp="1"/>
          </p:cNvSpPr>
          <p:nvPr>
            <p:ph type="title"/>
          </p:nvPr>
        </p:nvSpPr>
        <p:spPr>
          <a:xfrm>
            <a:off x="841249" y="365760"/>
            <a:ext cx="9912072" cy="1188404"/>
          </a:xfrm>
        </p:spPr>
        <p:txBody>
          <a:bodyPr>
            <a:normAutofit/>
          </a:bodyPr>
          <a:lstStyle/>
          <a:p>
            <a:r>
              <a:rPr lang="en-US" b="1" dirty="0">
                <a:ea typeface="+mj-lt"/>
                <a:cs typeface="+mj-lt"/>
              </a:rPr>
              <a:t>Closing: </a:t>
            </a:r>
            <a:endParaRPr lang="en-US" dirty="0"/>
          </a:p>
        </p:txBody>
      </p:sp>
      <p:sp>
        <p:nvSpPr>
          <p:cNvPr id="8" name="Freeform: Shape 7">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F60B497D-29E6-4070-9CE3-9430C82DD115}"/>
              </a:ext>
            </a:extLst>
          </p:cNvPr>
          <p:cNvSpPr>
            <a:spLocks noGrp="1"/>
          </p:cNvSpPr>
          <p:nvPr>
            <p:ph idx="1"/>
          </p:nvPr>
        </p:nvSpPr>
        <p:spPr>
          <a:xfrm>
            <a:off x="841248" y="2174358"/>
            <a:ext cx="7731642" cy="4045467"/>
          </a:xfrm>
        </p:spPr>
        <p:txBody>
          <a:bodyPr anchor="t">
            <a:normAutofit/>
          </a:bodyPr>
          <a:lstStyle/>
          <a:p>
            <a:r>
              <a:rPr lang="en-US" b="1" dirty="0">
                <a:solidFill>
                  <a:schemeClr val="bg1"/>
                </a:solidFill>
              </a:rPr>
              <a:t>Hebrews 5:4-6 King James Version</a:t>
            </a:r>
            <a:r>
              <a:rPr lang="en-US" dirty="0">
                <a:solidFill>
                  <a:schemeClr val="bg1"/>
                </a:solidFill>
              </a:rPr>
              <a:t> </a:t>
            </a:r>
            <a:endParaRPr lang="en-US">
              <a:solidFill>
                <a:schemeClr val="bg1"/>
              </a:solidFill>
              <a:cs typeface="Calibri" panose="020F0502020204030204"/>
            </a:endParaRPr>
          </a:p>
          <a:p>
            <a:r>
              <a:rPr lang="en-US" b="1" dirty="0">
                <a:solidFill>
                  <a:schemeClr val="bg1"/>
                </a:solidFill>
                <a:ea typeface="+mn-lt"/>
                <a:cs typeface="+mn-lt"/>
              </a:rPr>
              <a:t>4 And no man taketh this honor unto himself, but he that is called of God, as was Aaron.</a:t>
            </a:r>
            <a:r>
              <a:rPr lang="en-US" dirty="0">
                <a:solidFill>
                  <a:schemeClr val="bg1"/>
                </a:solidFill>
                <a:ea typeface="+mn-lt"/>
                <a:cs typeface="+mn-lt"/>
              </a:rPr>
              <a:t> </a:t>
            </a:r>
            <a:endParaRPr lang="en-US" dirty="0">
              <a:solidFill>
                <a:schemeClr val="bg1"/>
              </a:solidFill>
              <a:cs typeface="Calibri"/>
            </a:endParaRPr>
          </a:p>
          <a:p>
            <a:r>
              <a:rPr lang="en-US" b="1" dirty="0">
                <a:solidFill>
                  <a:schemeClr val="bg1"/>
                </a:solidFill>
                <a:ea typeface="+mn-lt"/>
                <a:cs typeface="+mn-lt"/>
              </a:rPr>
              <a:t>5 So also Christ glorified not himself to be made an high priest; but he that said unto him, Thou art my Son, today have I begotten thee.</a:t>
            </a:r>
            <a:r>
              <a:rPr lang="en-US" dirty="0">
                <a:solidFill>
                  <a:schemeClr val="bg1"/>
                </a:solidFill>
                <a:ea typeface="+mn-lt"/>
                <a:cs typeface="+mn-lt"/>
              </a:rPr>
              <a:t> </a:t>
            </a:r>
            <a:endParaRPr lang="en-US" dirty="0">
              <a:solidFill>
                <a:schemeClr val="bg1"/>
              </a:solidFill>
              <a:cs typeface="Calibri"/>
            </a:endParaRPr>
          </a:p>
          <a:p>
            <a:r>
              <a:rPr lang="en-US" b="1" dirty="0">
                <a:solidFill>
                  <a:schemeClr val="bg1"/>
                </a:solidFill>
                <a:ea typeface="+mn-lt"/>
                <a:cs typeface="+mn-lt"/>
              </a:rPr>
              <a:t>6 As he saith also in another place, Thou art a priest for ever after the order of Melchisedec.</a:t>
            </a:r>
            <a:r>
              <a:rPr lang="en-US" dirty="0">
                <a:solidFill>
                  <a:schemeClr val="bg1"/>
                </a:solidFill>
                <a:ea typeface="+mn-lt"/>
                <a:cs typeface="+mn-lt"/>
              </a:rPr>
              <a:t> </a:t>
            </a:r>
            <a:endParaRPr lang="en-US" dirty="0">
              <a:solidFill>
                <a:schemeClr val="bg1"/>
              </a:solidFill>
            </a:endParaRPr>
          </a:p>
          <a:p>
            <a:endParaRPr lang="en-US" sz="2400" dirty="0">
              <a:solidFill>
                <a:schemeClr val="bg1"/>
              </a:solidFill>
              <a:cs typeface="Calibri"/>
            </a:endParaRPr>
          </a:p>
        </p:txBody>
      </p:sp>
    </p:spTree>
    <p:extLst>
      <p:ext uri="{BB962C8B-B14F-4D97-AF65-F5344CB8AC3E}">
        <p14:creationId xmlns:p14="http://schemas.microsoft.com/office/powerpoint/2010/main" val="3564456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50C7C-C18D-4D98-84FE-0308C1A246BF}"/>
              </a:ext>
            </a:extLst>
          </p:cNvPr>
          <p:cNvSpPr>
            <a:spLocks noGrp="1"/>
          </p:cNvSpPr>
          <p:nvPr>
            <p:ph type="title"/>
          </p:nvPr>
        </p:nvSpPr>
        <p:spPr>
          <a:xfrm>
            <a:off x="841249" y="365760"/>
            <a:ext cx="9912072" cy="1188404"/>
          </a:xfrm>
        </p:spPr>
        <p:txBody>
          <a:bodyPr>
            <a:normAutofit/>
          </a:bodyPr>
          <a:lstStyle/>
          <a:p>
            <a:r>
              <a:rPr lang="en-US" b="1" dirty="0"/>
              <a:t>Let’s Pray</a:t>
            </a:r>
            <a:r>
              <a:rPr lang="en-US" dirty="0"/>
              <a:t> </a:t>
            </a:r>
          </a:p>
          <a:p>
            <a:endParaRPr lang="en-US" dirty="0">
              <a:cs typeface="Calibri Light"/>
            </a:endParaRPr>
          </a:p>
        </p:txBody>
      </p:sp>
      <p:sp>
        <p:nvSpPr>
          <p:cNvPr id="8" name="Freeform: Shape 7">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F60B497D-29E6-4070-9CE3-9430C82DD115}"/>
              </a:ext>
            </a:extLst>
          </p:cNvPr>
          <p:cNvSpPr>
            <a:spLocks noGrp="1"/>
          </p:cNvSpPr>
          <p:nvPr>
            <p:ph idx="1"/>
          </p:nvPr>
        </p:nvSpPr>
        <p:spPr>
          <a:xfrm>
            <a:off x="841248" y="2174358"/>
            <a:ext cx="7731642" cy="4045467"/>
          </a:xfrm>
        </p:spPr>
        <p:txBody>
          <a:bodyPr anchor="t">
            <a:normAutofit lnSpcReduction="10000"/>
          </a:bodyPr>
          <a:lstStyle/>
          <a:p>
            <a:r>
              <a:rPr lang="en-US" b="1" u="sng" dirty="0">
                <a:solidFill>
                  <a:schemeClr val="bg1"/>
                </a:solidFill>
                <a:ea typeface="+mn-lt"/>
                <a:cs typeface="+mn-lt"/>
              </a:rPr>
              <a:t>Say this out Loud:</a:t>
            </a:r>
            <a:r>
              <a:rPr lang="en-US" u="sng" dirty="0">
                <a:solidFill>
                  <a:schemeClr val="bg1"/>
                </a:solidFill>
                <a:ea typeface="+mn-lt"/>
                <a:cs typeface="+mn-lt"/>
              </a:rPr>
              <a:t> </a:t>
            </a:r>
          </a:p>
          <a:p>
            <a:r>
              <a:rPr lang="en-US" u="sng" dirty="0">
                <a:solidFill>
                  <a:schemeClr val="bg1"/>
                </a:solidFill>
                <a:ea typeface="+mn-lt"/>
                <a:cs typeface="+mn-lt"/>
              </a:rPr>
              <a:t>FATHER</a:t>
            </a:r>
            <a:endParaRPr lang="en-US" u="sng" dirty="0">
              <a:solidFill>
                <a:schemeClr val="bg1"/>
              </a:solidFill>
              <a:cs typeface="Calibri" panose="020F0502020204030204"/>
            </a:endParaRPr>
          </a:p>
          <a:p>
            <a:r>
              <a:rPr lang="en-US" b="1" u="sng" dirty="0">
                <a:solidFill>
                  <a:schemeClr val="bg1"/>
                </a:solidFill>
                <a:ea typeface="+mn-lt"/>
                <a:cs typeface="+mn-lt"/>
              </a:rPr>
              <a:t>I receive the mind of Christ,</a:t>
            </a:r>
            <a:r>
              <a:rPr lang="en-US" b="1" dirty="0">
                <a:solidFill>
                  <a:schemeClr val="bg1"/>
                </a:solidFill>
                <a:ea typeface="+mn-lt"/>
                <a:cs typeface="+mn-lt"/>
              </a:rPr>
              <a:t> </a:t>
            </a:r>
            <a:endParaRPr lang="en-US">
              <a:solidFill>
                <a:schemeClr val="bg1"/>
              </a:solidFill>
              <a:cs typeface="Calibri"/>
            </a:endParaRPr>
          </a:p>
          <a:p>
            <a:r>
              <a:rPr lang="en-US" b="1" u="sng" dirty="0">
                <a:solidFill>
                  <a:schemeClr val="bg1"/>
                </a:solidFill>
                <a:ea typeface="+mn-lt"/>
                <a:cs typeface="+mn-lt"/>
              </a:rPr>
              <a:t>to see as He sees, to think like He thinks,</a:t>
            </a:r>
            <a:r>
              <a:rPr lang="en-US" b="1" dirty="0">
                <a:solidFill>
                  <a:schemeClr val="bg1"/>
                </a:solidFill>
                <a:ea typeface="+mn-lt"/>
                <a:cs typeface="+mn-lt"/>
              </a:rPr>
              <a:t> </a:t>
            </a:r>
            <a:endParaRPr lang="en-US">
              <a:solidFill>
                <a:schemeClr val="bg1"/>
              </a:solidFill>
              <a:cs typeface="Calibri"/>
            </a:endParaRPr>
          </a:p>
          <a:p>
            <a:r>
              <a:rPr lang="en-US" b="1" u="sng" dirty="0">
                <a:solidFill>
                  <a:schemeClr val="bg1"/>
                </a:solidFill>
                <a:ea typeface="+mn-lt"/>
                <a:cs typeface="+mn-lt"/>
              </a:rPr>
              <a:t>I desire it, and I receive it by faith today.</a:t>
            </a:r>
            <a:r>
              <a:rPr lang="en-US" b="1" dirty="0">
                <a:solidFill>
                  <a:schemeClr val="bg1"/>
                </a:solidFill>
                <a:ea typeface="+mn-lt"/>
                <a:cs typeface="+mn-lt"/>
              </a:rPr>
              <a:t> </a:t>
            </a:r>
            <a:endParaRPr lang="en-US">
              <a:solidFill>
                <a:schemeClr val="bg1"/>
              </a:solidFill>
              <a:cs typeface="Calibri"/>
            </a:endParaRPr>
          </a:p>
          <a:p>
            <a:r>
              <a:rPr lang="en-US" b="1" u="sng" dirty="0">
                <a:solidFill>
                  <a:schemeClr val="bg1"/>
                </a:solidFill>
                <a:ea typeface="+mn-lt"/>
                <a:cs typeface="+mn-lt"/>
              </a:rPr>
              <a:t>In Jesus holy name. Amen</a:t>
            </a:r>
            <a:r>
              <a:rPr lang="en-US" dirty="0">
                <a:solidFill>
                  <a:schemeClr val="bg1"/>
                </a:solidFill>
                <a:ea typeface="+mn-lt"/>
                <a:cs typeface="+mn-lt"/>
              </a:rPr>
              <a:t> </a:t>
            </a:r>
            <a:endParaRPr lang="en-US">
              <a:solidFill>
                <a:schemeClr val="bg1"/>
              </a:solidFill>
              <a:cs typeface="Calibri"/>
            </a:endParaRPr>
          </a:p>
          <a:p>
            <a:pPr marL="0" indent="0">
              <a:buNone/>
            </a:pPr>
            <a:endParaRPr lang="en-US" dirty="0">
              <a:solidFill>
                <a:schemeClr val="bg1"/>
              </a:solidFill>
              <a:cs typeface="Calibri" panose="020F0502020204030204"/>
            </a:endParaRPr>
          </a:p>
          <a:p>
            <a:r>
              <a:rPr lang="en-US" b="1" u="sng" dirty="0">
                <a:solidFill>
                  <a:schemeClr val="bg1"/>
                </a:solidFill>
              </a:rPr>
              <a:t>In God’s Kingdom the way up is down. (Humility)</a:t>
            </a:r>
            <a:r>
              <a:rPr lang="en-US" dirty="0"/>
              <a:t> </a:t>
            </a:r>
            <a:endParaRPr lang="en-US" dirty="0">
              <a:cs typeface="Calibri"/>
            </a:endParaRPr>
          </a:p>
          <a:p>
            <a:endParaRPr lang="en-US" sz="2400" dirty="0">
              <a:solidFill>
                <a:schemeClr val="bg1"/>
              </a:solidFill>
              <a:cs typeface="Calibri"/>
            </a:endParaRPr>
          </a:p>
        </p:txBody>
      </p:sp>
    </p:spTree>
    <p:extLst>
      <p:ext uri="{BB962C8B-B14F-4D97-AF65-F5344CB8AC3E}">
        <p14:creationId xmlns:p14="http://schemas.microsoft.com/office/powerpoint/2010/main" val="3042014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386B1-DD81-4770-B378-E2A0E1DCA0C1}"/>
              </a:ext>
            </a:extLst>
          </p:cNvPr>
          <p:cNvSpPr>
            <a:spLocks noGrp="1"/>
          </p:cNvSpPr>
          <p:nvPr>
            <p:ph type="title"/>
          </p:nvPr>
        </p:nvSpPr>
        <p:spPr>
          <a:xfrm>
            <a:off x="1653363" y="365760"/>
            <a:ext cx="9367203" cy="1188720"/>
          </a:xfrm>
        </p:spPr>
        <p:txBody>
          <a:bodyPr>
            <a:normAutofit fontScale="90000"/>
          </a:bodyPr>
          <a:lstStyle/>
          <a:p>
            <a:br>
              <a:rPr lang="en-US" b="1" dirty="0">
                <a:ea typeface="+mj-lt"/>
                <a:cs typeface="+mj-lt"/>
              </a:rPr>
            </a:br>
            <a:r>
              <a:rPr lang="en-US" b="1" dirty="0">
                <a:ea typeface="+mj-lt"/>
                <a:cs typeface="+mj-lt"/>
              </a:rPr>
              <a:t>Philippians 2:5-11 King James Version </a:t>
            </a:r>
            <a:endParaRPr lang="en-US" dirty="0">
              <a:ea typeface="+mj-lt"/>
              <a:cs typeface="+mj-lt"/>
            </a:endParaRPr>
          </a:p>
          <a:p>
            <a:endParaRPr lang="en-US" dirty="0">
              <a:cs typeface="Calibri Light"/>
            </a:endParaRP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CEA66896-D566-4A7E-A74C-BE20C858876D}"/>
              </a:ext>
            </a:extLst>
          </p:cNvPr>
          <p:cNvSpPr>
            <a:spLocks noGrp="1"/>
          </p:cNvSpPr>
          <p:nvPr>
            <p:ph idx="1"/>
          </p:nvPr>
        </p:nvSpPr>
        <p:spPr>
          <a:xfrm>
            <a:off x="1653363" y="2176272"/>
            <a:ext cx="9367204" cy="4041648"/>
          </a:xfrm>
        </p:spPr>
        <p:txBody>
          <a:bodyPr anchor="t">
            <a:normAutofit/>
          </a:bodyPr>
          <a:lstStyle/>
          <a:p>
            <a:r>
              <a:rPr lang="en-US" b="1" dirty="0">
                <a:ea typeface="+mn-lt"/>
                <a:cs typeface="+mn-lt"/>
              </a:rPr>
              <a:t>9 Wherefore </a:t>
            </a:r>
            <a:r>
              <a:rPr lang="en-US" b="1" u="sng" dirty="0">
                <a:ea typeface="+mn-lt"/>
                <a:cs typeface="+mn-lt"/>
              </a:rPr>
              <a:t>God also hath highly exalted him</a:t>
            </a:r>
            <a:r>
              <a:rPr lang="en-US" b="1" dirty="0">
                <a:ea typeface="+mn-lt"/>
                <a:cs typeface="+mn-lt"/>
              </a:rPr>
              <a:t>, and </a:t>
            </a:r>
            <a:r>
              <a:rPr lang="en-US" b="1" u="sng" dirty="0">
                <a:ea typeface="+mn-lt"/>
                <a:cs typeface="+mn-lt"/>
              </a:rPr>
              <a:t>given him a name which is above every name</a:t>
            </a:r>
            <a:r>
              <a:rPr lang="en-US" b="1" dirty="0">
                <a:ea typeface="+mn-lt"/>
                <a:cs typeface="+mn-lt"/>
              </a:rPr>
              <a:t>:</a:t>
            </a:r>
            <a:r>
              <a:rPr lang="en-US" dirty="0">
                <a:ea typeface="+mn-lt"/>
                <a:cs typeface="+mn-lt"/>
              </a:rPr>
              <a:t> </a:t>
            </a:r>
            <a:endParaRPr lang="en-US" dirty="0">
              <a:cs typeface="Calibri" panose="020F0502020204030204"/>
            </a:endParaRPr>
          </a:p>
          <a:p>
            <a:r>
              <a:rPr lang="en-US" b="1" dirty="0">
                <a:ea typeface="+mn-lt"/>
                <a:cs typeface="+mn-lt"/>
              </a:rPr>
              <a:t>10 That at the name of Jesus every knee should bow, of things in heaven, and things in earth, and things under the earth;</a:t>
            </a:r>
            <a:r>
              <a:rPr lang="en-US" dirty="0">
                <a:ea typeface="+mn-lt"/>
                <a:cs typeface="+mn-lt"/>
              </a:rPr>
              <a:t> </a:t>
            </a:r>
            <a:endParaRPr lang="en-US" dirty="0">
              <a:cs typeface="Calibri"/>
            </a:endParaRPr>
          </a:p>
          <a:p>
            <a:r>
              <a:rPr lang="en-US" b="1" dirty="0">
                <a:ea typeface="+mn-lt"/>
                <a:cs typeface="+mn-lt"/>
              </a:rPr>
              <a:t>11 And that every tongue should confess that </a:t>
            </a:r>
            <a:r>
              <a:rPr lang="en-US" b="1" u="sng" dirty="0">
                <a:ea typeface="+mn-lt"/>
                <a:cs typeface="+mn-lt"/>
              </a:rPr>
              <a:t>Jesus Christ is Lord</a:t>
            </a:r>
            <a:r>
              <a:rPr lang="en-US" b="1" dirty="0">
                <a:ea typeface="+mn-lt"/>
                <a:cs typeface="+mn-lt"/>
              </a:rPr>
              <a:t>, </a:t>
            </a:r>
            <a:r>
              <a:rPr lang="en-US" b="1" u="sng" dirty="0">
                <a:ea typeface="+mn-lt"/>
                <a:cs typeface="+mn-lt"/>
              </a:rPr>
              <a:t>to the glory of God the Father</a:t>
            </a:r>
            <a:r>
              <a:rPr lang="en-US" b="1" dirty="0">
                <a:ea typeface="+mn-lt"/>
                <a:cs typeface="+mn-lt"/>
              </a:rPr>
              <a:t>.</a:t>
            </a:r>
            <a:r>
              <a:rPr lang="en-US" dirty="0">
                <a:ea typeface="+mn-lt"/>
                <a:cs typeface="+mn-lt"/>
              </a:rPr>
              <a:t> </a:t>
            </a:r>
            <a:endParaRPr lang="en-US" dirty="0"/>
          </a:p>
          <a:p>
            <a:endParaRPr lang="en-US" sz="2400" dirty="0">
              <a:cs typeface="Calibri"/>
            </a:endParaRPr>
          </a:p>
        </p:txBody>
      </p:sp>
    </p:spTree>
    <p:extLst>
      <p:ext uri="{BB962C8B-B14F-4D97-AF65-F5344CB8AC3E}">
        <p14:creationId xmlns:p14="http://schemas.microsoft.com/office/powerpoint/2010/main" val="3684932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E1FB0-3A50-4879-881B-A7325C272986}"/>
              </a:ext>
            </a:extLst>
          </p:cNvPr>
          <p:cNvSpPr>
            <a:spLocks noGrp="1"/>
          </p:cNvSpPr>
          <p:nvPr>
            <p:ph type="title"/>
          </p:nvPr>
        </p:nvSpPr>
        <p:spPr>
          <a:xfrm>
            <a:off x="841249" y="365760"/>
            <a:ext cx="9912072" cy="1188404"/>
          </a:xfrm>
        </p:spPr>
        <p:txBody>
          <a:bodyPr>
            <a:normAutofit fontScale="90000"/>
          </a:bodyPr>
          <a:lstStyle/>
          <a:p>
            <a:r>
              <a:rPr lang="en-US" dirty="0"/>
              <a:t> </a:t>
            </a:r>
            <a:br>
              <a:rPr lang="en-US" dirty="0"/>
            </a:br>
            <a:r>
              <a:rPr lang="en-US" b="1" dirty="0"/>
              <a:t>James 4: 6-10 King James Version</a:t>
            </a:r>
            <a:r>
              <a:rPr lang="en-US" dirty="0"/>
              <a:t> </a:t>
            </a:r>
          </a:p>
          <a:p>
            <a:endParaRPr lang="en-US" dirty="0">
              <a:cs typeface="Calibri Light"/>
            </a:endParaRPr>
          </a:p>
        </p:txBody>
      </p:sp>
      <p:sp>
        <p:nvSpPr>
          <p:cNvPr id="8" name="Freeform: Shape 7">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24D37ED3-AE69-4A3B-A7FC-010AE6850DC4}"/>
              </a:ext>
            </a:extLst>
          </p:cNvPr>
          <p:cNvSpPr>
            <a:spLocks noGrp="1"/>
          </p:cNvSpPr>
          <p:nvPr>
            <p:ph idx="1"/>
          </p:nvPr>
        </p:nvSpPr>
        <p:spPr>
          <a:xfrm>
            <a:off x="498348" y="1983858"/>
            <a:ext cx="8074542" cy="4588392"/>
          </a:xfrm>
        </p:spPr>
        <p:txBody>
          <a:bodyPr vert="horz" lIns="91440" tIns="45720" rIns="91440" bIns="45720" rtlCol="0" anchor="t">
            <a:noAutofit/>
          </a:bodyPr>
          <a:lstStyle/>
          <a:p>
            <a:r>
              <a:rPr lang="en-US" sz="2400" b="1" dirty="0">
                <a:solidFill>
                  <a:schemeClr val="bg1"/>
                </a:solidFill>
                <a:ea typeface="+mn-lt"/>
                <a:cs typeface="+mn-lt"/>
              </a:rPr>
              <a:t>6 But he giveth more</a:t>
            </a:r>
            <a:r>
              <a:rPr lang="en-US" sz="2400" dirty="0">
                <a:solidFill>
                  <a:schemeClr val="bg1"/>
                </a:solidFill>
                <a:ea typeface="+mn-lt"/>
                <a:cs typeface="+mn-lt"/>
              </a:rPr>
              <a:t> </a:t>
            </a:r>
            <a:r>
              <a:rPr lang="en-US" sz="2400" b="1" dirty="0">
                <a:solidFill>
                  <a:schemeClr val="bg1"/>
                </a:solidFill>
                <a:ea typeface="+mn-lt"/>
                <a:cs typeface="+mn-lt"/>
              </a:rPr>
              <a:t>grace. Wherefore he saith, God resisteth the proud, but giveth grace unto the humble.</a:t>
            </a:r>
            <a:r>
              <a:rPr lang="en-US" sz="2400" dirty="0">
                <a:solidFill>
                  <a:schemeClr val="bg1"/>
                </a:solidFill>
                <a:ea typeface="+mn-lt"/>
                <a:cs typeface="+mn-lt"/>
              </a:rPr>
              <a:t> </a:t>
            </a:r>
            <a:endParaRPr lang="en-US" sz="2400">
              <a:solidFill>
                <a:schemeClr val="bg1"/>
              </a:solidFill>
              <a:cs typeface="Calibri" panose="020F0502020204030204"/>
            </a:endParaRPr>
          </a:p>
          <a:p>
            <a:r>
              <a:rPr lang="en-US" sz="2400" b="1" dirty="0">
                <a:solidFill>
                  <a:schemeClr val="bg1"/>
                </a:solidFill>
                <a:ea typeface="+mn-lt"/>
                <a:cs typeface="+mn-lt"/>
              </a:rPr>
              <a:t>7 Submit yourselves therefore to God. Resist the devil, and he will flee from you.</a:t>
            </a:r>
            <a:r>
              <a:rPr lang="en-US" sz="2400" dirty="0">
                <a:solidFill>
                  <a:schemeClr val="bg1"/>
                </a:solidFill>
                <a:ea typeface="+mn-lt"/>
                <a:cs typeface="+mn-lt"/>
              </a:rPr>
              <a:t> </a:t>
            </a:r>
            <a:endParaRPr lang="en-US" sz="2400">
              <a:solidFill>
                <a:schemeClr val="bg1"/>
              </a:solidFill>
              <a:cs typeface="Calibri"/>
            </a:endParaRPr>
          </a:p>
          <a:p>
            <a:r>
              <a:rPr lang="en-US" sz="2400" b="1" dirty="0">
                <a:solidFill>
                  <a:schemeClr val="bg1"/>
                </a:solidFill>
                <a:ea typeface="+mn-lt"/>
                <a:cs typeface="+mn-lt"/>
              </a:rPr>
              <a:t>8 Draw nigh to God, and he will draw nigh to you. Cleanse your hands, ye sinners; and purify your hearts, ye double minded.</a:t>
            </a:r>
            <a:r>
              <a:rPr lang="en-US" sz="2400" dirty="0">
                <a:solidFill>
                  <a:schemeClr val="bg1"/>
                </a:solidFill>
                <a:ea typeface="+mn-lt"/>
                <a:cs typeface="+mn-lt"/>
              </a:rPr>
              <a:t> </a:t>
            </a:r>
            <a:endParaRPr lang="en-US" sz="2400">
              <a:solidFill>
                <a:schemeClr val="bg1"/>
              </a:solidFill>
              <a:cs typeface="Calibri"/>
            </a:endParaRPr>
          </a:p>
          <a:p>
            <a:r>
              <a:rPr lang="en-US" sz="2400" b="1" dirty="0">
                <a:solidFill>
                  <a:schemeClr val="bg1"/>
                </a:solidFill>
                <a:ea typeface="+mn-lt"/>
                <a:cs typeface="+mn-lt"/>
              </a:rPr>
              <a:t>9 Be afflicted, and mourn, and weep: let your laughter be turned to mourning, and your joy to heaviness.</a:t>
            </a:r>
            <a:r>
              <a:rPr lang="en-US" sz="2400" dirty="0">
                <a:solidFill>
                  <a:schemeClr val="bg1"/>
                </a:solidFill>
                <a:ea typeface="+mn-lt"/>
                <a:cs typeface="+mn-lt"/>
              </a:rPr>
              <a:t> </a:t>
            </a:r>
            <a:endParaRPr lang="en-US" sz="2400">
              <a:solidFill>
                <a:schemeClr val="bg1"/>
              </a:solidFill>
              <a:cs typeface="Calibri"/>
            </a:endParaRPr>
          </a:p>
          <a:p>
            <a:r>
              <a:rPr lang="en-US" sz="2400" b="1" dirty="0">
                <a:solidFill>
                  <a:schemeClr val="bg1"/>
                </a:solidFill>
                <a:ea typeface="+mn-lt"/>
                <a:cs typeface="+mn-lt"/>
              </a:rPr>
              <a:t>10 Humble yourselves in the sight of the Lord, and he shall lift you up.</a:t>
            </a:r>
            <a:r>
              <a:rPr lang="en-US" sz="2400" dirty="0">
                <a:solidFill>
                  <a:schemeClr val="bg1"/>
                </a:solidFill>
                <a:ea typeface="+mn-lt"/>
                <a:cs typeface="+mn-lt"/>
              </a:rPr>
              <a:t> </a:t>
            </a:r>
            <a:endParaRPr lang="en-US" sz="2400" dirty="0">
              <a:solidFill>
                <a:schemeClr val="bg1"/>
              </a:solidFill>
            </a:endParaRPr>
          </a:p>
          <a:p>
            <a:endParaRPr lang="en-US" sz="2400" dirty="0">
              <a:solidFill>
                <a:schemeClr val="bg1"/>
              </a:solidFill>
              <a:cs typeface="Calibri"/>
            </a:endParaRPr>
          </a:p>
        </p:txBody>
      </p:sp>
    </p:spTree>
    <p:extLst>
      <p:ext uri="{BB962C8B-B14F-4D97-AF65-F5344CB8AC3E}">
        <p14:creationId xmlns:p14="http://schemas.microsoft.com/office/powerpoint/2010/main" val="2494667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E1FB0-3A50-4879-881B-A7325C272986}"/>
              </a:ext>
            </a:extLst>
          </p:cNvPr>
          <p:cNvSpPr>
            <a:spLocks noGrp="1"/>
          </p:cNvSpPr>
          <p:nvPr>
            <p:ph type="title"/>
          </p:nvPr>
        </p:nvSpPr>
        <p:spPr>
          <a:xfrm>
            <a:off x="841249" y="365760"/>
            <a:ext cx="9912072" cy="1188404"/>
          </a:xfrm>
        </p:spPr>
        <p:txBody>
          <a:bodyPr>
            <a:normAutofit fontScale="90000"/>
          </a:bodyPr>
          <a:lstStyle/>
          <a:p>
            <a:r>
              <a:rPr lang="en-US" dirty="0"/>
              <a:t> </a:t>
            </a:r>
            <a:br>
              <a:rPr lang="en-US" dirty="0"/>
            </a:br>
            <a:r>
              <a:rPr lang="en-US" b="1" dirty="0"/>
              <a:t>1 Peter 5:5-6 King James Version</a:t>
            </a:r>
            <a:r>
              <a:rPr lang="en-US" dirty="0"/>
              <a:t> </a:t>
            </a:r>
          </a:p>
          <a:p>
            <a:endParaRPr lang="en-US" dirty="0">
              <a:cs typeface="Calibri Light"/>
            </a:endParaRPr>
          </a:p>
        </p:txBody>
      </p:sp>
      <p:sp>
        <p:nvSpPr>
          <p:cNvPr id="8" name="Freeform: Shape 7">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24D37ED3-AE69-4A3B-A7FC-010AE6850DC4}"/>
              </a:ext>
            </a:extLst>
          </p:cNvPr>
          <p:cNvSpPr>
            <a:spLocks noGrp="1"/>
          </p:cNvSpPr>
          <p:nvPr>
            <p:ph idx="1"/>
          </p:nvPr>
        </p:nvSpPr>
        <p:spPr>
          <a:xfrm>
            <a:off x="841248" y="2174358"/>
            <a:ext cx="7731642" cy="4045467"/>
          </a:xfrm>
        </p:spPr>
        <p:txBody>
          <a:bodyPr anchor="t">
            <a:normAutofit/>
          </a:bodyPr>
          <a:lstStyle/>
          <a:p>
            <a:r>
              <a:rPr lang="en-US" b="1" dirty="0">
                <a:solidFill>
                  <a:schemeClr val="bg1"/>
                </a:solidFill>
                <a:ea typeface="+mn-lt"/>
                <a:cs typeface="+mn-lt"/>
              </a:rPr>
              <a:t>5 Likewise, ye younger, </a:t>
            </a:r>
            <a:r>
              <a:rPr lang="en-US" b="1" u="sng" dirty="0">
                <a:solidFill>
                  <a:schemeClr val="bg1"/>
                </a:solidFill>
                <a:ea typeface="+mn-lt"/>
                <a:cs typeface="+mn-lt"/>
              </a:rPr>
              <a:t>submit</a:t>
            </a:r>
            <a:r>
              <a:rPr lang="en-US" b="1" dirty="0">
                <a:solidFill>
                  <a:schemeClr val="bg1"/>
                </a:solidFill>
                <a:ea typeface="+mn-lt"/>
                <a:cs typeface="+mn-lt"/>
              </a:rPr>
              <a:t> yourselves unto the elder. Yea, all of you be subject one to another, and </a:t>
            </a:r>
            <a:r>
              <a:rPr lang="en-US" b="1" u="sng" dirty="0">
                <a:solidFill>
                  <a:schemeClr val="bg1"/>
                </a:solidFill>
                <a:ea typeface="+mn-lt"/>
                <a:cs typeface="+mn-lt"/>
              </a:rPr>
              <a:t>be clothed with humility</a:t>
            </a:r>
            <a:r>
              <a:rPr lang="en-US" b="1" dirty="0">
                <a:solidFill>
                  <a:schemeClr val="bg1"/>
                </a:solidFill>
                <a:ea typeface="+mn-lt"/>
                <a:cs typeface="+mn-lt"/>
              </a:rPr>
              <a:t>: for </a:t>
            </a:r>
            <a:r>
              <a:rPr lang="en-US" b="1" u="sng" dirty="0">
                <a:solidFill>
                  <a:schemeClr val="bg1"/>
                </a:solidFill>
                <a:ea typeface="+mn-lt"/>
                <a:cs typeface="+mn-lt"/>
              </a:rPr>
              <a:t>God resisteth the proud, and giveth grace to the humble</a:t>
            </a:r>
            <a:r>
              <a:rPr lang="en-US" b="1" dirty="0">
                <a:solidFill>
                  <a:schemeClr val="bg1"/>
                </a:solidFill>
                <a:ea typeface="+mn-lt"/>
                <a:cs typeface="+mn-lt"/>
              </a:rPr>
              <a:t>.</a:t>
            </a:r>
            <a:r>
              <a:rPr lang="en-US" dirty="0">
                <a:solidFill>
                  <a:schemeClr val="bg1"/>
                </a:solidFill>
                <a:ea typeface="+mn-lt"/>
                <a:cs typeface="+mn-lt"/>
              </a:rPr>
              <a:t> </a:t>
            </a:r>
            <a:endParaRPr lang="en-US" dirty="0">
              <a:solidFill>
                <a:schemeClr val="bg1"/>
              </a:solidFill>
              <a:cs typeface="Calibri" panose="020F0502020204030204"/>
            </a:endParaRPr>
          </a:p>
          <a:p>
            <a:r>
              <a:rPr lang="en-US" b="1" dirty="0">
                <a:solidFill>
                  <a:schemeClr val="bg1"/>
                </a:solidFill>
                <a:ea typeface="+mn-lt"/>
                <a:cs typeface="+mn-lt"/>
              </a:rPr>
              <a:t>6 </a:t>
            </a:r>
            <a:r>
              <a:rPr lang="en-US" b="1" u="sng" dirty="0">
                <a:solidFill>
                  <a:schemeClr val="bg1"/>
                </a:solidFill>
                <a:ea typeface="+mn-lt"/>
                <a:cs typeface="+mn-lt"/>
              </a:rPr>
              <a:t>Humble yourselves</a:t>
            </a:r>
            <a:r>
              <a:rPr lang="en-US" b="1" dirty="0">
                <a:solidFill>
                  <a:schemeClr val="bg1"/>
                </a:solidFill>
                <a:ea typeface="+mn-lt"/>
                <a:cs typeface="+mn-lt"/>
              </a:rPr>
              <a:t> therefore under the mighty hand of God, </a:t>
            </a:r>
            <a:r>
              <a:rPr lang="en-US" b="1" u="sng" dirty="0">
                <a:solidFill>
                  <a:schemeClr val="bg1"/>
                </a:solidFill>
                <a:ea typeface="+mn-lt"/>
                <a:cs typeface="+mn-lt"/>
              </a:rPr>
              <a:t>that he may exalt you in due time</a:t>
            </a:r>
            <a:r>
              <a:rPr lang="en-US" b="1" dirty="0">
                <a:solidFill>
                  <a:schemeClr val="bg1"/>
                </a:solidFill>
                <a:ea typeface="+mn-lt"/>
                <a:cs typeface="+mn-lt"/>
              </a:rPr>
              <a:t>:</a:t>
            </a:r>
            <a:r>
              <a:rPr lang="en-US" dirty="0">
                <a:solidFill>
                  <a:schemeClr val="bg1"/>
                </a:solidFill>
                <a:ea typeface="+mn-lt"/>
                <a:cs typeface="+mn-lt"/>
              </a:rPr>
              <a:t> </a:t>
            </a:r>
            <a:endParaRPr lang="en-US" dirty="0">
              <a:solidFill>
                <a:schemeClr val="bg1"/>
              </a:solidFill>
            </a:endParaRPr>
          </a:p>
          <a:p>
            <a:pPr marL="0" indent="0">
              <a:buNone/>
            </a:pPr>
            <a:endParaRPr lang="en-US" sz="2400" dirty="0">
              <a:solidFill>
                <a:schemeClr val="bg1"/>
              </a:solidFill>
              <a:cs typeface="Calibri"/>
            </a:endParaRPr>
          </a:p>
        </p:txBody>
      </p:sp>
    </p:spTree>
    <p:extLst>
      <p:ext uri="{BB962C8B-B14F-4D97-AF65-F5344CB8AC3E}">
        <p14:creationId xmlns:p14="http://schemas.microsoft.com/office/powerpoint/2010/main" val="3363306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E1FB0-3A50-4879-881B-A7325C272986}"/>
              </a:ext>
            </a:extLst>
          </p:cNvPr>
          <p:cNvSpPr>
            <a:spLocks noGrp="1"/>
          </p:cNvSpPr>
          <p:nvPr>
            <p:ph type="title"/>
          </p:nvPr>
        </p:nvSpPr>
        <p:spPr>
          <a:xfrm>
            <a:off x="841249" y="365760"/>
            <a:ext cx="9912072" cy="1188404"/>
          </a:xfrm>
        </p:spPr>
        <p:txBody>
          <a:bodyPr>
            <a:normAutofit fontScale="90000"/>
          </a:bodyPr>
          <a:lstStyle/>
          <a:p>
            <a:br>
              <a:rPr lang="en-US" b="1" dirty="0"/>
            </a:br>
            <a:r>
              <a:rPr lang="en-US" b="1" dirty="0"/>
              <a:t>Our Flesh Profits nothing / Flesh is self-promoting</a:t>
            </a:r>
            <a:r>
              <a:rPr lang="en-US" dirty="0"/>
              <a:t> </a:t>
            </a:r>
          </a:p>
          <a:p>
            <a:endParaRPr lang="en-US" dirty="0">
              <a:cs typeface="Calibri Light"/>
            </a:endParaRPr>
          </a:p>
        </p:txBody>
      </p:sp>
      <p:sp>
        <p:nvSpPr>
          <p:cNvPr id="8" name="Freeform: Shape 7">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24D37ED3-AE69-4A3B-A7FC-010AE6850DC4}"/>
              </a:ext>
            </a:extLst>
          </p:cNvPr>
          <p:cNvSpPr>
            <a:spLocks noGrp="1"/>
          </p:cNvSpPr>
          <p:nvPr>
            <p:ph idx="1"/>
          </p:nvPr>
        </p:nvSpPr>
        <p:spPr>
          <a:xfrm>
            <a:off x="841248" y="2174358"/>
            <a:ext cx="7731642" cy="4045467"/>
          </a:xfrm>
        </p:spPr>
        <p:txBody>
          <a:bodyPr vert="horz" lIns="91440" tIns="45720" rIns="91440" bIns="45720" rtlCol="0" anchor="t">
            <a:noAutofit/>
          </a:bodyPr>
          <a:lstStyle/>
          <a:p>
            <a:r>
              <a:rPr lang="en-US" dirty="0">
                <a:solidFill>
                  <a:schemeClr val="bg1"/>
                </a:solidFill>
                <a:ea typeface="+mn-lt"/>
                <a:cs typeface="+mn-lt"/>
              </a:rPr>
              <a:t> </a:t>
            </a:r>
            <a:r>
              <a:rPr lang="en-US" b="1" dirty="0">
                <a:solidFill>
                  <a:schemeClr val="bg1"/>
                </a:solidFill>
                <a:ea typeface="+mn-lt"/>
                <a:cs typeface="+mn-lt"/>
              </a:rPr>
              <a:t>But when we want to be approved of God, we must humble ourselves.</a:t>
            </a:r>
            <a:r>
              <a:rPr lang="en-US" dirty="0">
                <a:solidFill>
                  <a:schemeClr val="bg1"/>
                </a:solidFill>
                <a:ea typeface="+mn-lt"/>
                <a:cs typeface="+mn-lt"/>
              </a:rPr>
              <a:t> </a:t>
            </a:r>
            <a:endParaRPr lang="en-US" dirty="0">
              <a:solidFill>
                <a:schemeClr val="bg1"/>
              </a:solidFill>
              <a:cs typeface="Calibri" panose="020F0502020204030204"/>
            </a:endParaRPr>
          </a:p>
          <a:p>
            <a:endParaRPr lang="en-US" dirty="0">
              <a:solidFill>
                <a:schemeClr val="bg1"/>
              </a:solidFill>
              <a:cs typeface="Calibri" panose="020F0502020204030204"/>
            </a:endParaRPr>
          </a:p>
          <a:p>
            <a:r>
              <a:rPr lang="en-US" b="1" u="sng" dirty="0">
                <a:solidFill>
                  <a:schemeClr val="bg1"/>
                </a:solidFill>
                <a:ea typeface="+mn-lt"/>
                <a:cs typeface="+mn-lt"/>
              </a:rPr>
              <a:t>Promotion only comes from the Lord</a:t>
            </a:r>
            <a:r>
              <a:rPr lang="en-US" dirty="0">
                <a:solidFill>
                  <a:schemeClr val="bg1"/>
                </a:solidFill>
                <a:ea typeface="+mn-lt"/>
                <a:cs typeface="+mn-lt"/>
              </a:rPr>
              <a:t> </a:t>
            </a:r>
            <a:endParaRPr lang="en-US" dirty="0">
              <a:solidFill>
                <a:schemeClr val="bg1"/>
              </a:solidFill>
              <a:cs typeface="Calibri"/>
            </a:endParaRPr>
          </a:p>
          <a:p>
            <a:r>
              <a:rPr lang="en-US" b="1" u="sng" dirty="0">
                <a:solidFill>
                  <a:schemeClr val="bg1"/>
                </a:solidFill>
                <a:ea typeface="+mn-lt"/>
                <a:cs typeface="+mn-lt"/>
              </a:rPr>
              <a:t>Test comes before promotion</a:t>
            </a:r>
            <a:r>
              <a:rPr lang="en-US" b="1" dirty="0">
                <a:solidFill>
                  <a:schemeClr val="bg1"/>
                </a:solidFill>
                <a:ea typeface="+mn-lt"/>
                <a:cs typeface="+mn-lt"/>
              </a:rPr>
              <a:t>. If you fail the test in the first grade you will stay in the first grade till you pass the test.</a:t>
            </a:r>
            <a:r>
              <a:rPr lang="en-US" dirty="0">
                <a:solidFill>
                  <a:schemeClr val="bg1"/>
                </a:solidFill>
                <a:ea typeface="+mn-lt"/>
                <a:cs typeface="+mn-lt"/>
              </a:rPr>
              <a:t> </a:t>
            </a:r>
            <a:endParaRPr lang="en-US" dirty="0">
              <a:solidFill>
                <a:schemeClr val="bg1"/>
              </a:solidFill>
              <a:cs typeface="Calibri"/>
            </a:endParaRPr>
          </a:p>
          <a:p>
            <a:r>
              <a:rPr lang="en-US" b="1" dirty="0">
                <a:solidFill>
                  <a:schemeClr val="bg1"/>
                </a:solidFill>
                <a:ea typeface="+mn-lt"/>
                <a:cs typeface="+mn-lt"/>
              </a:rPr>
              <a:t>When you have been faithful/ humble promotion comes </a:t>
            </a:r>
            <a:r>
              <a:rPr lang="en-US" b="1" u="sng" dirty="0">
                <a:solidFill>
                  <a:schemeClr val="bg1"/>
                </a:solidFill>
                <a:ea typeface="+mn-lt"/>
                <a:cs typeface="+mn-lt"/>
              </a:rPr>
              <a:t>in due season</a:t>
            </a:r>
            <a:r>
              <a:rPr lang="en-US" dirty="0">
                <a:solidFill>
                  <a:schemeClr val="bg1"/>
                </a:solidFill>
                <a:ea typeface="+mn-lt"/>
                <a:cs typeface="+mn-lt"/>
              </a:rPr>
              <a:t> </a:t>
            </a:r>
            <a:endParaRPr lang="en-US" dirty="0">
              <a:solidFill>
                <a:schemeClr val="bg1"/>
              </a:solidFill>
            </a:endParaRPr>
          </a:p>
          <a:p>
            <a:endParaRPr lang="en-US" sz="2400" dirty="0">
              <a:solidFill>
                <a:schemeClr val="bg1"/>
              </a:solidFill>
              <a:cs typeface="Calibri"/>
            </a:endParaRPr>
          </a:p>
        </p:txBody>
      </p:sp>
    </p:spTree>
    <p:extLst>
      <p:ext uri="{BB962C8B-B14F-4D97-AF65-F5344CB8AC3E}">
        <p14:creationId xmlns:p14="http://schemas.microsoft.com/office/powerpoint/2010/main" val="1776322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E1FB0-3A50-4879-881B-A7325C272986}"/>
              </a:ext>
            </a:extLst>
          </p:cNvPr>
          <p:cNvSpPr>
            <a:spLocks noGrp="1"/>
          </p:cNvSpPr>
          <p:nvPr>
            <p:ph type="title"/>
          </p:nvPr>
        </p:nvSpPr>
        <p:spPr>
          <a:xfrm>
            <a:off x="841249" y="365760"/>
            <a:ext cx="9912072" cy="1188404"/>
          </a:xfrm>
        </p:spPr>
        <p:txBody>
          <a:bodyPr>
            <a:normAutofit fontScale="90000"/>
          </a:bodyPr>
          <a:lstStyle/>
          <a:p>
            <a:br>
              <a:rPr lang="en-US" b="1" dirty="0"/>
            </a:br>
            <a:r>
              <a:rPr lang="en-US" b="1" dirty="0"/>
              <a:t>Matthew 11:29 NIV</a:t>
            </a:r>
            <a:r>
              <a:rPr lang="en-US" dirty="0"/>
              <a:t> </a:t>
            </a:r>
          </a:p>
          <a:p>
            <a:endParaRPr lang="en-US" dirty="0">
              <a:cs typeface="Calibri Light"/>
            </a:endParaRPr>
          </a:p>
        </p:txBody>
      </p:sp>
      <p:sp>
        <p:nvSpPr>
          <p:cNvPr id="8" name="Freeform: Shape 7">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24D37ED3-AE69-4A3B-A7FC-010AE6850DC4}"/>
              </a:ext>
            </a:extLst>
          </p:cNvPr>
          <p:cNvSpPr>
            <a:spLocks noGrp="1"/>
          </p:cNvSpPr>
          <p:nvPr>
            <p:ph idx="1"/>
          </p:nvPr>
        </p:nvSpPr>
        <p:spPr>
          <a:xfrm>
            <a:off x="841248" y="2174358"/>
            <a:ext cx="7731642" cy="4045467"/>
          </a:xfrm>
        </p:spPr>
        <p:txBody>
          <a:bodyPr anchor="t">
            <a:normAutofit/>
          </a:bodyPr>
          <a:lstStyle/>
          <a:p>
            <a:r>
              <a:rPr lang="en-US" b="1" dirty="0">
                <a:solidFill>
                  <a:schemeClr val="bg1"/>
                </a:solidFill>
                <a:ea typeface="+mn-lt"/>
                <a:cs typeface="+mn-lt"/>
              </a:rPr>
              <a:t>29 Take my yoke upon you and learn from me, for I am gentle and humble in heart, and you will find rest for your souls.</a:t>
            </a:r>
            <a:r>
              <a:rPr lang="en-US" dirty="0">
                <a:solidFill>
                  <a:schemeClr val="bg1"/>
                </a:solidFill>
                <a:ea typeface="+mn-lt"/>
                <a:cs typeface="+mn-lt"/>
              </a:rPr>
              <a:t> </a:t>
            </a:r>
            <a:endParaRPr lang="en-US" dirty="0">
              <a:solidFill>
                <a:schemeClr val="bg1"/>
              </a:solidFill>
              <a:cs typeface="Calibri" panose="020F0502020204030204"/>
            </a:endParaRPr>
          </a:p>
          <a:p>
            <a:pPr marL="0" indent="0">
              <a:buNone/>
            </a:pPr>
            <a:endParaRPr lang="en-US" dirty="0">
              <a:solidFill>
                <a:schemeClr val="bg1"/>
              </a:solidFill>
              <a:cs typeface="Calibri" panose="020F0502020204030204"/>
            </a:endParaRPr>
          </a:p>
          <a:p>
            <a:r>
              <a:rPr lang="en-US" dirty="0">
                <a:solidFill>
                  <a:schemeClr val="bg1"/>
                </a:solidFill>
              </a:rPr>
              <a:t> </a:t>
            </a:r>
            <a:r>
              <a:rPr lang="en-US" b="1" dirty="0">
                <a:solidFill>
                  <a:schemeClr val="bg1"/>
                </a:solidFill>
              </a:rPr>
              <a:t>Matthew 11:29 BBE</a:t>
            </a:r>
            <a:r>
              <a:rPr lang="en-US" dirty="0">
                <a:solidFill>
                  <a:schemeClr val="bg1"/>
                </a:solidFill>
              </a:rPr>
              <a:t> </a:t>
            </a:r>
            <a:endParaRPr lang="en-US" dirty="0">
              <a:solidFill>
                <a:schemeClr val="bg1"/>
              </a:solidFill>
              <a:cs typeface="Calibri"/>
            </a:endParaRPr>
          </a:p>
          <a:p>
            <a:r>
              <a:rPr lang="en-US" b="1" dirty="0">
                <a:solidFill>
                  <a:schemeClr val="bg1"/>
                </a:solidFill>
                <a:ea typeface="+mn-lt"/>
                <a:cs typeface="+mn-lt"/>
              </a:rPr>
              <a:t>29</a:t>
            </a:r>
            <a:r>
              <a:rPr lang="en-US" dirty="0">
                <a:solidFill>
                  <a:schemeClr val="bg1"/>
                </a:solidFill>
                <a:ea typeface="+mn-lt"/>
                <a:cs typeface="+mn-lt"/>
              </a:rPr>
              <a:t> </a:t>
            </a:r>
            <a:r>
              <a:rPr lang="en-US" b="1" dirty="0">
                <a:solidFill>
                  <a:schemeClr val="bg1"/>
                </a:solidFill>
                <a:ea typeface="+mn-lt"/>
                <a:cs typeface="+mn-lt"/>
              </a:rPr>
              <a:t>Take my yoke on you and become like me, for I am gentle and without pride, and you will have rest for your souls;</a:t>
            </a:r>
            <a:r>
              <a:rPr lang="en-US" dirty="0">
                <a:solidFill>
                  <a:schemeClr val="bg1"/>
                </a:solidFill>
                <a:ea typeface="+mn-lt"/>
                <a:cs typeface="+mn-lt"/>
              </a:rPr>
              <a:t> </a:t>
            </a:r>
            <a:endParaRPr lang="en-US" dirty="0">
              <a:solidFill>
                <a:schemeClr val="bg1"/>
              </a:solidFill>
            </a:endParaRPr>
          </a:p>
          <a:p>
            <a:endParaRPr lang="en-US" sz="2400" dirty="0">
              <a:solidFill>
                <a:schemeClr val="bg1"/>
              </a:solidFill>
              <a:cs typeface="Calibri"/>
            </a:endParaRPr>
          </a:p>
        </p:txBody>
      </p:sp>
    </p:spTree>
    <p:extLst>
      <p:ext uri="{BB962C8B-B14F-4D97-AF65-F5344CB8AC3E}">
        <p14:creationId xmlns:p14="http://schemas.microsoft.com/office/powerpoint/2010/main" val="1003171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E1FB0-3A50-4879-881B-A7325C272986}"/>
              </a:ext>
            </a:extLst>
          </p:cNvPr>
          <p:cNvSpPr>
            <a:spLocks noGrp="1"/>
          </p:cNvSpPr>
          <p:nvPr>
            <p:ph type="title"/>
          </p:nvPr>
        </p:nvSpPr>
        <p:spPr>
          <a:xfrm>
            <a:off x="841249" y="365760"/>
            <a:ext cx="9912072" cy="1188404"/>
          </a:xfrm>
        </p:spPr>
        <p:txBody>
          <a:bodyPr>
            <a:normAutofit fontScale="90000"/>
          </a:bodyPr>
          <a:lstStyle/>
          <a:p>
            <a:br>
              <a:rPr lang="en-US" b="1" dirty="0"/>
            </a:br>
            <a:r>
              <a:rPr lang="en-US" b="1" dirty="0"/>
              <a:t>PRIDE WILL WEAR YOU OUT</a:t>
            </a:r>
            <a:r>
              <a:rPr lang="en-US" dirty="0"/>
              <a:t> </a:t>
            </a:r>
          </a:p>
          <a:p>
            <a:endParaRPr lang="en-US" dirty="0">
              <a:cs typeface="Calibri Light"/>
            </a:endParaRPr>
          </a:p>
        </p:txBody>
      </p:sp>
      <p:sp>
        <p:nvSpPr>
          <p:cNvPr id="8" name="Freeform: Shape 7">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24D37ED3-AE69-4A3B-A7FC-010AE6850DC4}"/>
              </a:ext>
            </a:extLst>
          </p:cNvPr>
          <p:cNvSpPr>
            <a:spLocks noGrp="1"/>
          </p:cNvSpPr>
          <p:nvPr>
            <p:ph idx="1"/>
          </p:nvPr>
        </p:nvSpPr>
        <p:spPr>
          <a:xfrm>
            <a:off x="841248" y="2174358"/>
            <a:ext cx="7731642" cy="4045467"/>
          </a:xfrm>
        </p:spPr>
        <p:txBody>
          <a:bodyPr anchor="t">
            <a:normAutofit/>
          </a:bodyPr>
          <a:lstStyle/>
          <a:p>
            <a:r>
              <a:rPr lang="en-US" b="1" dirty="0">
                <a:solidFill>
                  <a:schemeClr val="bg1"/>
                </a:solidFill>
                <a:ea typeface="+mn-lt"/>
                <a:cs typeface="+mn-lt"/>
              </a:rPr>
              <a:t>Trying to maintain a facade</a:t>
            </a:r>
            <a:r>
              <a:rPr lang="en-US" dirty="0">
                <a:solidFill>
                  <a:schemeClr val="bg1"/>
                </a:solidFill>
                <a:ea typeface="+mn-lt"/>
                <a:cs typeface="+mn-lt"/>
              </a:rPr>
              <a:t> </a:t>
            </a:r>
            <a:endParaRPr lang="en-US" dirty="0">
              <a:solidFill>
                <a:schemeClr val="bg1"/>
              </a:solidFill>
              <a:cs typeface="Calibri" panose="020F0502020204030204"/>
            </a:endParaRPr>
          </a:p>
          <a:p>
            <a:r>
              <a:rPr lang="en-US" b="1" dirty="0">
                <a:solidFill>
                  <a:schemeClr val="bg1"/>
                </a:solidFill>
                <a:ea typeface="+mn-lt"/>
                <a:cs typeface="+mn-lt"/>
              </a:rPr>
              <a:t>Be Honest and Humble</a:t>
            </a:r>
            <a:r>
              <a:rPr lang="en-US" dirty="0">
                <a:solidFill>
                  <a:schemeClr val="bg1"/>
                </a:solidFill>
                <a:ea typeface="+mn-lt"/>
                <a:cs typeface="+mn-lt"/>
              </a:rPr>
              <a:t> </a:t>
            </a:r>
            <a:endParaRPr lang="en-US">
              <a:solidFill>
                <a:schemeClr val="bg1"/>
              </a:solidFill>
              <a:cs typeface="Calibri"/>
            </a:endParaRPr>
          </a:p>
          <a:p>
            <a:r>
              <a:rPr lang="en-US" b="1" dirty="0">
                <a:solidFill>
                  <a:schemeClr val="bg1"/>
                </a:solidFill>
                <a:ea typeface="+mn-lt"/>
                <a:cs typeface="+mn-lt"/>
              </a:rPr>
              <a:t>Humility and Honesty is freedom from the Lies which are birth in Satanic insecurity.</a:t>
            </a:r>
            <a:r>
              <a:rPr lang="en-US" dirty="0">
                <a:solidFill>
                  <a:schemeClr val="bg1"/>
                </a:solidFill>
                <a:ea typeface="+mn-lt"/>
                <a:cs typeface="+mn-lt"/>
              </a:rPr>
              <a:t> </a:t>
            </a:r>
            <a:endParaRPr lang="en-US" dirty="0">
              <a:solidFill>
                <a:schemeClr val="bg1"/>
              </a:solidFill>
            </a:endParaRPr>
          </a:p>
          <a:p>
            <a:endParaRPr lang="en-US" sz="2400" dirty="0">
              <a:solidFill>
                <a:schemeClr val="bg1"/>
              </a:solidFill>
              <a:cs typeface="Calibri"/>
            </a:endParaRPr>
          </a:p>
        </p:txBody>
      </p:sp>
    </p:spTree>
    <p:extLst>
      <p:ext uri="{BB962C8B-B14F-4D97-AF65-F5344CB8AC3E}">
        <p14:creationId xmlns:p14="http://schemas.microsoft.com/office/powerpoint/2010/main" val="2857724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E1FB0-3A50-4879-881B-A7325C272986}"/>
              </a:ext>
            </a:extLst>
          </p:cNvPr>
          <p:cNvSpPr>
            <a:spLocks noGrp="1"/>
          </p:cNvSpPr>
          <p:nvPr>
            <p:ph type="title"/>
          </p:nvPr>
        </p:nvSpPr>
        <p:spPr>
          <a:xfrm>
            <a:off x="841249" y="365760"/>
            <a:ext cx="9912072" cy="1188404"/>
          </a:xfrm>
        </p:spPr>
        <p:txBody>
          <a:bodyPr>
            <a:normAutofit fontScale="90000"/>
          </a:bodyPr>
          <a:lstStyle/>
          <a:p>
            <a:br>
              <a:rPr lang="en-US" b="1" dirty="0"/>
            </a:br>
            <a:r>
              <a:rPr lang="en-US" b="1" dirty="0"/>
              <a:t>Matthew 20:25-26 King James Version</a:t>
            </a:r>
            <a:r>
              <a:rPr lang="en-US" dirty="0"/>
              <a:t> </a:t>
            </a:r>
          </a:p>
          <a:p>
            <a:endParaRPr lang="en-US" dirty="0">
              <a:cs typeface="Calibri Light"/>
            </a:endParaRPr>
          </a:p>
        </p:txBody>
      </p:sp>
      <p:sp>
        <p:nvSpPr>
          <p:cNvPr id="8" name="Freeform: Shape 7">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0670" y="2"/>
            <a:ext cx="1191330"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986" y="1690688"/>
            <a:ext cx="3668014"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1075332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24D37ED3-AE69-4A3B-A7FC-010AE6850DC4}"/>
              </a:ext>
            </a:extLst>
          </p:cNvPr>
          <p:cNvSpPr>
            <a:spLocks noGrp="1"/>
          </p:cNvSpPr>
          <p:nvPr>
            <p:ph idx="1"/>
          </p:nvPr>
        </p:nvSpPr>
        <p:spPr>
          <a:xfrm>
            <a:off x="841248" y="2174358"/>
            <a:ext cx="7731642" cy="4045467"/>
          </a:xfrm>
        </p:spPr>
        <p:txBody>
          <a:bodyPr anchor="t">
            <a:normAutofit/>
          </a:bodyPr>
          <a:lstStyle/>
          <a:p>
            <a:r>
              <a:rPr lang="en-US" b="1" dirty="0">
                <a:solidFill>
                  <a:schemeClr val="bg1"/>
                </a:solidFill>
                <a:ea typeface="+mn-lt"/>
                <a:cs typeface="+mn-lt"/>
              </a:rPr>
              <a:t>25 But Jesus called them unto him, and said, Ye know that t</a:t>
            </a:r>
            <a:r>
              <a:rPr lang="en-US" b="1" u="sng" dirty="0">
                <a:solidFill>
                  <a:schemeClr val="bg1"/>
                </a:solidFill>
                <a:ea typeface="+mn-lt"/>
                <a:cs typeface="+mn-lt"/>
              </a:rPr>
              <a:t>he princes of the Gentiles exercise dominion over them</a:t>
            </a:r>
            <a:r>
              <a:rPr lang="en-US" b="1" dirty="0">
                <a:solidFill>
                  <a:schemeClr val="bg1"/>
                </a:solidFill>
                <a:ea typeface="+mn-lt"/>
                <a:cs typeface="+mn-lt"/>
              </a:rPr>
              <a:t>, and t</a:t>
            </a:r>
            <a:r>
              <a:rPr lang="en-US" b="1" u="sng" dirty="0">
                <a:solidFill>
                  <a:schemeClr val="bg1"/>
                </a:solidFill>
                <a:ea typeface="+mn-lt"/>
                <a:cs typeface="+mn-lt"/>
              </a:rPr>
              <a:t>hey that are great exercise authority upon them</a:t>
            </a:r>
            <a:r>
              <a:rPr lang="en-US" b="1" dirty="0">
                <a:solidFill>
                  <a:schemeClr val="bg1"/>
                </a:solidFill>
                <a:ea typeface="+mn-lt"/>
                <a:cs typeface="+mn-lt"/>
              </a:rPr>
              <a:t>.</a:t>
            </a:r>
            <a:r>
              <a:rPr lang="en-US" dirty="0">
                <a:solidFill>
                  <a:schemeClr val="bg1"/>
                </a:solidFill>
                <a:ea typeface="+mn-lt"/>
                <a:cs typeface="+mn-lt"/>
              </a:rPr>
              <a:t> </a:t>
            </a:r>
            <a:endParaRPr lang="en-US" dirty="0">
              <a:solidFill>
                <a:schemeClr val="bg1"/>
              </a:solidFill>
              <a:cs typeface="Calibri" panose="020F0502020204030204"/>
            </a:endParaRPr>
          </a:p>
          <a:p>
            <a:r>
              <a:rPr lang="en-US" b="1" dirty="0">
                <a:solidFill>
                  <a:schemeClr val="bg1"/>
                </a:solidFill>
                <a:ea typeface="+mn-lt"/>
                <a:cs typeface="+mn-lt"/>
              </a:rPr>
              <a:t>26 </a:t>
            </a:r>
            <a:r>
              <a:rPr lang="en-US" b="1" u="sng" dirty="0">
                <a:solidFill>
                  <a:schemeClr val="bg1"/>
                </a:solidFill>
                <a:ea typeface="+mn-lt"/>
                <a:cs typeface="+mn-lt"/>
              </a:rPr>
              <a:t>But it shall not be so among you</a:t>
            </a:r>
            <a:r>
              <a:rPr lang="en-US" b="1" dirty="0">
                <a:solidFill>
                  <a:schemeClr val="bg1"/>
                </a:solidFill>
                <a:ea typeface="+mn-lt"/>
                <a:cs typeface="+mn-lt"/>
              </a:rPr>
              <a:t>: but </a:t>
            </a:r>
            <a:r>
              <a:rPr lang="en-US" b="1" u="sng" dirty="0">
                <a:solidFill>
                  <a:schemeClr val="bg1"/>
                </a:solidFill>
                <a:ea typeface="+mn-lt"/>
                <a:cs typeface="+mn-lt"/>
              </a:rPr>
              <a:t>whosoever will be great among you, let him be your minister</a:t>
            </a:r>
            <a:r>
              <a:rPr lang="en-US" b="1" dirty="0">
                <a:solidFill>
                  <a:schemeClr val="bg1"/>
                </a:solidFill>
                <a:ea typeface="+mn-lt"/>
                <a:cs typeface="+mn-lt"/>
              </a:rPr>
              <a:t>;(Servant)</a:t>
            </a:r>
            <a:r>
              <a:rPr lang="en-US" dirty="0">
                <a:solidFill>
                  <a:schemeClr val="bg1"/>
                </a:solidFill>
                <a:ea typeface="+mn-lt"/>
                <a:cs typeface="+mn-lt"/>
              </a:rPr>
              <a:t> </a:t>
            </a:r>
            <a:endParaRPr lang="en-US" dirty="0">
              <a:solidFill>
                <a:schemeClr val="bg1"/>
              </a:solidFill>
            </a:endParaRPr>
          </a:p>
          <a:p>
            <a:endParaRPr lang="en-US" sz="2400" dirty="0">
              <a:solidFill>
                <a:schemeClr val="bg1"/>
              </a:solidFill>
              <a:cs typeface="Calibri"/>
            </a:endParaRPr>
          </a:p>
        </p:txBody>
      </p:sp>
    </p:spTree>
    <p:extLst>
      <p:ext uri="{BB962C8B-B14F-4D97-AF65-F5344CB8AC3E}">
        <p14:creationId xmlns:p14="http://schemas.microsoft.com/office/powerpoint/2010/main" val="36423011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TotalTime>
  <Words>1990</Words>
  <Application>Microsoft Office PowerPoint</Application>
  <PresentationFormat>Widescreen</PresentationFormat>
  <Paragraphs>135</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Humility:  The key to the mind of Christ  </vt:lpstr>
      <vt:lpstr> Philippians 2:5-11 King James Version  </vt:lpstr>
      <vt:lpstr> Philippians 2:5-11 King James Version  </vt:lpstr>
      <vt:lpstr>  James 4: 6-10 King James Version  </vt:lpstr>
      <vt:lpstr>  1 Peter 5:5-6 King James Version  </vt:lpstr>
      <vt:lpstr> Our Flesh Profits nothing / Flesh is self-promoting  </vt:lpstr>
      <vt:lpstr> Matthew 11:29 NIV  </vt:lpstr>
      <vt:lpstr> PRIDE WILL WEAR YOU OUT  </vt:lpstr>
      <vt:lpstr> Matthew 20:25-26 King James Version  </vt:lpstr>
      <vt:lpstr> THE DEVILS CHARACTER -   </vt:lpstr>
      <vt:lpstr> Christians are not to be Domineering:  Forcing people to do things!  </vt:lpstr>
      <vt:lpstr> What did Jesus do?  </vt:lpstr>
      <vt:lpstr>  Did Jesus Serve?  </vt:lpstr>
      <vt:lpstr>  LOVE SERVES:  </vt:lpstr>
      <vt:lpstr> GOD GAVE ME THESE PHRASES YEARS AGO  </vt:lpstr>
      <vt:lpstr> Fear: if they don’t make you do it you won’t do it!  </vt:lpstr>
      <vt:lpstr> Think about it:  Fear forces and Love leads!   </vt:lpstr>
      <vt:lpstr>   Philippians 2:1-11 King James Version    </vt:lpstr>
      <vt:lpstr>  Philippians 2:1-11 King James Version    </vt:lpstr>
      <vt:lpstr> Numbers 12: 3-8 </vt:lpstr>
      <vt:lpstr> Your Humility determines your usefulness to God!  </vt:lpstr>
      <vt:lpstr>Do you want to be more useful to God?  </vt:lpstr>
      <vt:lpstr>Closing:  </vt:lpstr>
      <vt:lpstr>Closing: </vt:lpstr>
      <vt:lpstr>Closing: </vt:lpstr>
      <vt:lpstr>Let’s Pray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dc:creator>
  <cp:lastModifiedBy>Ronald Powell</cp:lastModifiedBy>
  <cp:revision>528</cp:revision>
  <dcterms:created xsi:type="dcterms:W3CDTF">2020-12-06T13:20:25Z</dcterms:created>
  <dcterms:modified xsi:type="dcterms:W3CDTF">2020-12-06T15:19:42Z</dcterms:modified>
</cp:coreProperties>
</file>