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56" r:id="rId2"/>
    <p:sldId id="278" r:id="rId3"/>
    <p:sldId id="279" r:id="rId4"/>
    <p:sldId id="280" r:id="rId5"/>
    <p:sldId id="303" r:id="rId6"/>
    <p:sldId id="302" r:id="rId7"/>
    <p:sldId id="287" r:id="rId8"/>
    <p:sldId id="286" r:id="rId9"/>
    <p:sldId id="288" r:id="rId10"/>
    <p:sldId id="290" r:id="rId11"/>
    <p:sldId id="291" r:id="rId12"/>
    <p:sldId id="305" r:id="rId13"/>
    <p:sldId id="304" r:id="rId14"/>
    <p:sldId id="289" r:id="rId15"/>
    <p:sldId id="306" r:id="rId16"/>
    <p:sldId id="281" r:id="rId17"/>
    <p:sldId id="285" r:id="rId18"/>
    <p:sldId id="284" r:id="rId19"/>
    <p:sldId id="282" r:id="rId20"/>
    <p:sldId id="283" r:id="rId21"/>
    <p:sldId id="292" r:id="rId22"/>
    <p:sldId id="293" r:id="rId23"/>
    <p:sldId id="294" r:id="rId24"/>
    <p:sldId id="295" r:id="rId25"/>
    <p:sldId id="299" r:id="rId26"/>
    <p:sldId id="300" r:id="rId27"/>
    <p:sldId id="307" r:id="rId28"/>
    <p:sldId id="296" r:id="rId29"/>
    <p:sldId id="298"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3F60"/>
    <a:srgbClr val="E44494"/>
    <a:srgbClr val="FF5050"/>
    <a:srgbClr val="CB4949"/>
    <a:srgbClr val="C54F74"/>
    <a:srgbClr val="C85A7C"/>
    <a:srgbClr val="EA6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84382" autoAdjust="0"/>
  </p:normalViewPr>
  <p:slideViewPr>
    <p:cSldViewPr snapToGrid="0">
      <p:cViewPr varScale="1">
        <p:scale>
          <a:sx n="100" d="100"/>
          <a:sy n="100"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B0C9E-B83C-4E6E-80FF-AE06A397625F}"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FB02A-1198-43FE-82A6-30F2591734D7}" type="slidenum">
              <a:rPr lang="en-US" smtClean="0"/>
              <a:t>‹#›</a:t>
            </a:fld>
            <a:endParaRPr lang="en-US"/>
          </a:p>
        </p:txBody>
      </p:sp>
    </p:spTree>
    <p:extLst>
      <p:ext uri="{BB962C8B-B14F-4D97-AF65-F5344CB8AC3E}">
        <p14:creationId xmlns:p14="http://schemas.microsoft.com/office/powerpoint/2010/main" val="9188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FB02A-1198-43FE-82A6-30F2591734D7}" type="slidenum">
              <a:rPr lang="en-US" smtClean="0"/>
              <a:t>2</a:t>
            </a:fld>
            <a:endParaRPr lang="en-US"/>
          </a:p>
        </p:txBody>
      </p:sp>
    </p:spTree>
    <p:extLst>
      <p:ext uri="{BB962C8B-B14F-4D97-AF65-F5344CB8AC3E}">
        <p14:creationId xmlns:p14="http://schemas.microsoft.com/office/powerpoint/2010/main" val="328630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Behold, what manner of love the Father hath bestowed upon us,</a:t>
            </a:r>
            <a:br>
              <a:rPr lang="en-US" b="1" dirty="0"/>
            </a:br>
            <a:r>
              <a:rPr lang="en-US" b="1" dirty="0"/>
              <a:t>that we should be called the sons of God: therefore the world</a:t>
            </a:r>
            <a:br>
              <a:rPr lang="en-US" b="1" dirty="0"/>
            </a:br>
            <a:r>
              <a:rPr lang="en-US" b="1" dirty="0"/>
              <a:t>knoweth us not, because it knew him not.</a:t>
            </a:r>
            <a:br>
              <a:rPr lang="en-US" b="1" dirty="0"/>
            </a:br>
            <a:r>
              <a:rPr lang="en-US" b="1" dirty="0"/>
              <a:t>2 Beloved, now are we the sons of God, and it doth not yet appear</a:t>
            </a:r>
            <a:br>
              <a:rPr lang="en-US" b="1" dirty="0"/>
            </a:br>
            <a:r>
              <a:rPr lang="en-US" b="1" dirty="0"/>
              <a:t>what we shall be: but we know that, when he shall appear, we shall</a:t>
            </a:r>
            <a:br>
              <a:rPr lang="en-US" b="1" dirty="0"/>
            </a:br>
            <a:r>
              <a:rPr lang="en-US" b="1" dirty="0"/>
              <a:t>be like him; for we shall see him as he is.</a:t>
            </a:r>
            <a:br>
              <a:rPr lang="en-US" b="1" dirty="0"/>
            </a:br>
            <a:r>
              <a:rPr lang="en-US" b="1" dirty="0"/>
              <a:t>3 And every man that hath this hope in him purifieth himself, even as</a:t>
            </a:r>
            <a:br>
              <a:rPr lang="en-US" b="1" dirty="0"/>
            </a:br>
            <a:r>
              <a:rPr lang="en-US" b="1" dirty="0"/>
              <a:t>he is pure.</a:t>
            </a:r>
            <a:br>
              <a:rPr lang="en-US" b="1" dirty="0"/>
            </a:br>
            <a:r>
              <a:rPr lang="en-US" b="1" dirty="0"/>
              <a:t>4 Whosoever committeth sin </a:t>
            </a:r>
            <a:r>
              <a:rPr lang="en-US" b="1" dirty="0" err="1"/>
              <a:t>transgresseth</a:t>
            </a:r>
            <a:r>
              <a:rPr lang="en-US" b="1" dirty="0"/>
              <a:t> also the law: for sin is</a:t>
            </a:r>
            <a:br>
              <a:rPr lang="en-US" b="1" dirty="0"/>
            </a:br>
            <a:r>
              <a:rPr lang="en-US" b="1" dirty="0"/>
              <a:t>the transgression of the law.</a:t>
            </a:r>
            <a:br>
              <a:rPr lang="en-US" b="1" dirty="0"/>
            </a:br>
            <a:r>
              <a:rPr lang="en-US" b="1" dirty="0"/>
              <a:t>5 And ye know that he was manifested to take away our sins; and</a:t>
            </a:r>
            <a:br>
              <a:rPr lang="en-US" b="1" dirty="0"/>
            </a:br>
            <a:r>
              <a:rPr lang="en-US" b="1" dirty="0"/>
              <a:t>in him is no sin.</a:t>
            </a:r>
            <a:br>
              <a:rPr lang="en-US" b="1" dirty="0"/>
            </a:br>
            <a:r>
              <a:rPr lang="en-US" b="1" dirty="0"/>
              <a:t>6 Whosoever abideth in him </a:t>
            </a:r>
            <a:r>
              <a:rPr lang="en-US" b="1" dirty="0" err="1"/>
              <a:t>sinneth</a:t>
            </a:r>
            <a:r>
              <a:rPr lang="en-US" b="1" dirty="0"/>
              <a:t> not: whosoever </a:t>
            </a:r>
            <a:r>
              <a:rPr lang="en-US" b="1" dirty="0" err="1"/>
              <a:t>sinneth</a:t>
            </a:r>
            <a:r>
              <a:rPr lang="en-US" b="1" dirty="0"/>
              <a:t> hath</a:t>
            </a:r>
            <a:br>
              <a:rPr lang="en-US" b="1" dirty="0"/>
            </a:br>
            <a:r>
              <a:rPr lang="en-US" b="1" dirty="0"/>
              <a:t>not seen him, neither known him.</a:t>
            </a:r>
            <a:br>
              <a:rPr lang="en-US" b="1" dirty="0"/>
            </a:br>
            <a:r>
              <a:rPr lang="en-US" b="1" dirty="0"/>
              <a:t>7 Little children, let no man deceive you: he that doeth</a:t>
            </a:r>
            <a:br>
              <a:rPr lang="en-US" b="1" dirty="0"/>
            </a:br>
            <a:r>
              <a:rPr lang="en-US" b="1" dirty="0"/>
              <a:t>righteousness is righteous, even as he is righteous.</a:t>
            </a:r>
            <a:br>
              <a:rPr lang="en-US" b="1" dirty="0"/>
            </a:br>
            <a:r>
              <a:rPr lang="en-US" b="1" dirty="0"/>
              <a:t>8 He that committeth sin is of the devil; for the devil </a:t>
            </a:r>
            <a:r>
              <a:rPr lang="en-US" b="1" dirty="0" err="1"/>
              <a:t>sinneth</a:t>
            </a:r>
            <a:r>
              <a:rPr lang="en-US" b="1" dirty="0"/>
              <a:t> from</a:t>
            </a:r>
            <a:br>
              <a:rPr lang="en-US" b="1" dirty="0"/>
            </a:br>
            <a:r>
              <a:rPr lang="en-US" b="1" dirty="0"/>
              <a:t>the beginning. For this purpose the Son of God was manifested,</a:t>
            </a:r>
            <a:br>
              <a:rPr lang="en-US" b="1" dirty="0"/>
            </a:br>
            <a:r>
              <a:rPr lang="en-US" b="1" dirty="0"/>
              <a:t>that he might destroy the works of the devil.</a:t>
            </a:r>
            <a:br>
              <a:rPr lang="en-US" b="1" dirty="0"/>
            </a:br>
            <a:r>
              <a:rPr lang="en-US" b="1" dirty="0"/>
              <a:t>9 Whosoever is born of God doth not commit sin; for his seed</a:t>
            </a:r>
            <a:br>
              <a:rPr lang="en-US" b="1" dirty="0"/>
            </a:br>
            <a:r>
              <a:rPr lang="en-US" b="1" dirty="0"/>
              <a:t>remaineth in him: and he cannot sin, because he is born of God.</a:t>
            </a:r>
            <a:br>
              <a:rPr lang="en-US" b="1" dirty="0"/>
            </a:br>
            <a:r>
              <a:rPr lang="en-US" b="1" dirty="0"/>
              <a:t>10 In this the children of God are manifest, and the children of the</a:t>
            </a:r>
            <a:br>
              <a:rPr lang="en-US" b="1" dirty="0"/>
            </a:br>
            <a:r>
              <a:rPr lang="en-US" b="1" dirty="0"/>
              <a:t>devil: whosoever doeth not righteousness is not of God, neither he</a:t>
            </a:r>
            <a:br>
              <a:rPr lang="en-US" b="1" dirty="0"/>
            </a:br>
            <a:r>
              <a:rPr lang="en-US" b="1" dirty="0"/>
              <a:t>that loveth not his brother.</a:t>
            </a:r>
            <a:br>
              <a:rPr lang="en-US" b="1" dirty="0"/>
            </a:br>
            <a:r>
              <a:rPr lang="en-US" b="1" dirty="0"/>
              <a:t>11 For this is the message that ye heard from the beginning, that we</a:t>
            </a:r>
            <a:br>
              <a:rPr lang="en-US" b="1" dirty="0"/>
            </a:br>
            <a:r>
              <a:rPr lang="en-US" b="1" dirty="0"/>
              <a:t>should love one another.</a:t>
            </a:r>
            <a:br>
              <a:rPr lang="en-US" b="1" dirty="0"/>
            </a:br>
            <a:r>
              <a:rPr lang="en-US" b="1" dirty="0"/>
              <a:t>12 Not as Cain, who was of that wicked one, and slew his brother.</a:t>
            </a:r>
            <a:br>
              <a:rPr lang="en-US" b="1" dirty="0"/>
            </a:br>
            <a:r>
              <a:rPr lang="en-US" b="1" dirty="0"/>
              <a:t>And wherefore slew he him? Because his own works were evil,</a:t>
            </a:r>
            <a:br>
              <a:rPr lang="en-US" b="1" dirty="0"/>
            </a:br>
            <a:r>
              <a:rPr lang="en-US" b="1" dirty="0"/>
              <a:t>and his brother's righteous.</a:t>
            </a:r>
            <a:br>
              <a:rPr lang="en-US" b="1" dirty="0"/>
            </a:br>
            <a:r>
              <a:rPr lang="en-US" b="1" dirty="0"/>
              <a:t>13 Marvel not, my brethren, if the world hate you.</a:t>
            </a:r>
            <a:br>
              <a:rPr lang="en-US" b="1" dirty="0"/>
            </a:br>
            <a:r>
              <a:rPr lang="en-US" b="1" dirty="0"/>
              <a:t>14 We know that we have passed from death unto life, because we</a:t>
            </a:r>
            <a:br>
              <a:rPr lang="en-US" b="1" dirty="0"/>
            </a:br>
            <a:r>
              <a:rPr lang="en-US" b="1" dirty="0"/>
              <a:t>love the brethren. He that loveth not his brother abideth in death.</a:t>
            </a:r>
            <a:br>
              <a:rPr lang="en-US" b="1" dirty="0"/>
            </a:br>
            <a:r>
              <a:rPr lang="en-US" b="1" dirty="0"/>
              <a:t>15 Whosoever hateth his brother is a murderer: and ye know that</a:t>
            </a:r>
            <a:br>
              <a:rPr lang="en-US" b="1" dirty="0"/>
            </a:br>
            <a:r>
              <a:rPr lang="en-US" b="1" dirty="0"/>
              <a:t>no murderer hath eternal life abiding in him.</a:t>
            </a:r>
            <a:br>
              <a:rPr lang="en-US" b="1" dirty="0"/>
            </a:br>
            <a:r>
              <a:rPr lang="en-US" b="1" dirty="0"/>
              <a:t>16 Hereby perceive we the love of God, because he laid down his</a:t>
            </a:r>
            <a:br>
              <a:rPr lang="en-US" b="1" dirty="0"/>
            </a:br>
            <a:r>
              <a:rPr lang="en-US" b="1" dirty="0"/>
              <a:t>life for us: and we ought to lay down our lives for the brethren.</a:t>
            </a:r>
            <a:br>
              <a:rPr lang="en-US" b="1" dirty="0"/>
            </a:br>
            <a:r>
              <a:rPr lang="en-US" b="1" dirty="0"/>
              <a:t>17 But whoso hath this world's good, and seeth his brother have</a:t>
            </a:r>
            <a:br>
              <a:rPr lang="en-US" b="1" dirty="0"/>
            </a:br>
            <a:r>
              <a:rPr lang="en-US" b="1" dirty="0"/>
              <a:t>need, and </a:t>
            </a:r>
            <a:r>
              <a:rPr lang="en-US" b="1" dirty="0" err="1"/>
              <a:t>shutteth</a:t>
            </a:r>
            <a:r>
              <a:rPr lang="en-US" b="1" dirty="0"/>
              <a:t> up his bowels of compassion from him, how</a:t>
            </a:r>
            <a:br>
              <a:rPr lang="en-US" b="1" dirty="0"/>
            </a:br>
            <a:r>
              <a:rPr lang="en-US" b="1" dirty="0"/>
              <a:t>dwelleth the love of God in him?</a:t>
            </a:r>
            <a:br>
              <a:rPr lang="en-US" b="1" dirty="0"/>
            </a:br>
            <a:r>
              <a:rPr lang="en-US" b="1" dirty="0"/>
              <a:t>18 My little children, let us not love in word, neither in tongue; but in</a:t>
            </a:r>
            <a:br>
              <a:rPr lang="en-US" b="1" dirty="0"/>
            </a:br>
            <a:r>
              <a:rPr lang="en-US" b="1" dirty="0"/>
              <a:t>deed and in truth.</a:t>
            </a:r>
            <a:br>
              <a:rPr lang="en-US" b="1" dirty="0"/>
            </a:br>
            <a:r>
              <a:rPr lang="en-US" b="1" dirty="0"/>
              <a:t>19 And hereby we know that we are of the truth, and shall assure</a:t>
            </a:r>
            <a:br>
              <a:rPr lang="en-US" b="1" dirty="0"/>
            </a:br>
            <a:r>
              <a:rPr lang="en-US" b="1" dirty="0"/>
              <a:t>our hearts before him.</a:t>
            </a:r>
            <a:br>
              <a:rPr lang="en-US" b="1" dirty="0"/>
            </a:br>
            <a:r>
              <a:rPr lang="en-US" b="1" dirty="0"/>
              <a:t>20 For if our heart condemn us, God is greater than our heart, and</a:t>
            </a:r>
            <a:br>
              <a:rPr lang="en-US" b="1" dirty="0"/>
            </a:br>
            <a:r>
              <a:rPr lang="en-US" b="1" dirty="0"/>
              <a:t>knoweth all things.</a:t>
            </a:r>
            <a:br>
              <a:rPr lang="en-US" b="1" dirty="0"/>
            </a:br>
            <a:r>
              <a:rPr lang="en-US" b="1" dirty="0"/>
              <a:t>21 Beloved, if our heart condemn us not, then have we confidence</a:t>
            </a:r>
            <a:br>
              <a:rPr lang="en-US" b="1" dirty="0"/>
            </a:br>
            <a:r>
              <a:rPr lang="en-US" b="1" dirty="0"/>
              <a:t>toward God.</a:t>
            </a:r>
            <a:br>
              <a:rPr lang="en-US" b="1" dirty="0"/>
            </a:br>
            <a:r>
              <a:rPr lang="en-US" b="1" dirty="0"/>
              <a:t>22 And whatsoever we ask, we receive of him, because we keep</a:t>
            </a:r>
            <a:br>
              <a:rPr lang="en-US" b="1" dirty="0"/>
            </a:br>
            <a:r>
              <a:rPr lang="en-US" b="1" dirty="0"/>
              <a:t>his commandments, and do those things that are pleasing in his</a:t>
            </a:r>
            <a:br>
              <a:rPr lang="en-US" b="1" dirty="0"/>
            </a:br>
            <a:r>
              <a:rPr lang="en-US" b="1" dirty="0"/>
              <a:t>sight.</a:t>
            </a:r>
            <a:br>
              <a:rPr lang="en-US" b="1" dirty="0"/>
            </a:br>
            <a:r>
              <a:rPr lang="en-US" b="1" dirty="0"/>
              <a:t>23 And this is his commandment, That we should believe on the</a:t>
            </a:r>
            <a:br>
              <a:rPr lang="en-US" b="1" dirty="0"/>
            </a:br>
            <a:r>
              <a:rPr lang="en-US" b="1" dirty="0"/>
              <a:t>name of his Son Jesus Christ, and love one another, as he gave us</a:t>
            </a:r>
            <a:br>
              <a:rPr lang="en-US" b="1" dirty="0"/>
            </a:br>
            <a:r>
              <a:rPr lang="en-US" b="1" dirty="0"/>
              <a:t>commandment.</a:t>
            </a:r>
            <a:br>
              <a:rPr lang="en-US" b="1" dirty="0"/>
            </a:br>
            <a:r>
              <a:rPr lang="en-US" b="1" dirty="0"/>
              <a:t>24 And he that keepeth his commandments dwelleth in him, and he</a:t>
            </a:r>
            <a:br>
              <a:rPr lang="en-US" b="1" dirty="0"/>
            </a:br>
            <a:r>
              <a:rPr lang="en-US" b="1" dirty="0"/>
              <a:t>in him. And hereby we know that he abideth in us, by the Spirit</a:t>
            </a:r>
            <a:br>
              <a:rPr lang="en-US" b="1" dirty="0"/>
            </a:br>
            <a:r>
              <a:rPr lang="en-US" b="1" dirty="0"/>
              <a:t>which he hath given us.</a:t>
            </a:r>
          </a:p>
        </p:txBody>
      </p:sp>
      <p:sp>
        <p:nvSpPr>
          <p:cNvPr id="4" name="Slide Number Placeholder 3"/>
          <p:cNvSpPr>
            <a:spLocks noGrp="1"/>
          </p:cNvSpPr>
          <p:nvPr>
            <p:ph type="sldNum" sz="quarter" idx="5"/>
          </p:nvPr>
        </p:nvSpPr>
        <p:spPr/>
        <p:txBody>
          <a:bodyPr/>
          <a:lstStyle/>
          <a:p>
            <a:fld id="{91AFB02A-1198-43FE-82A6-30F2591734D7}" type="slidenum">
              <a:rPr lang="en-US" smtClean="0"/>
              <a:t>3</a:t>
            </a:fld>
            <a:endParaRPr lang="en-US"/>
          </a:p>
        </p:txBody>
      </p:sp>
    </p:spTree>
    <p:extLst>
      <p:ext uri="{BB962C8B-B14F-4D97-AF65-F5344CB8AC3E}">
        <p14:creationId xmlns:p14="http://schemas.microsoft.com/office/powerpoint/2010/main" val="155718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211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843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31988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6078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394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528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048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1934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477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470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6012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12/10/2020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896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3F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12/10/2020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421860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86" r:id="rId6"/>
    <p:sldLayoutId id="2147483681" r:id="rId7"/>
    <p:sldLayoutId id="2147483682" r:id="rId8"/>
    <p:sldLayoutId id="2147483683" r:id="rId9"/>
    <p:sldLayoutId id="2147483684" r:id="rId10"/>
    <p:sldLayoutId id="2147483685" r:id="rId11"/>
    <p:sldLayoutId id="214748368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289825-1504-48D4-A490-887956442970}"/>
              </a:ext>
            </a:extLst>
          </p:cNvPr>
          <p:cNvSpPr>
            <a:spLocks noGrp="1"/>
          </p:cNvSpPr>
          <p:nvPr>
            <p:ph type="subTitle" idx="4294967295"/>
          </p:nvPr>
        </p:nvSpPr>
        <p:spPr>
          <a:xfrm>
            <a:off x="7043738" y="5678905"/>
            <a:ext cx="5148262" cy="559970"/>
          </a:xfrm>
        </p:spPr>
        <p:txBody>
          <a:bodyPr>
            <a:normAutofit/>
          </a:bodyPr>
          <a:lstStyle/>
          <a:p>
            <a:r>
              <a:rPr lang="en-US" sz="2000" b="1" dirty="0"/>
              <a:t>With Bishop Ronald K. Powell</a:t>
            </a:r>
          </a:p>
        </p:txBody>
      </p:sp>
    </p:spTree>
    <p:extLst>
      <p:ext uri="{BB962C8B-B14F-4D97-AF65-F5344CB8AC3E}">
        <p14:creationId xmlns:p14="http://schemas.microsoft.com/office/powerpoint/2010/main" val="370407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lstStyle/>
          <a:p>
            <a:r>
              <a:rPr lang="en-US" b="1" dirty="0">
                <a:solidFill>
                  <a:schemeClr val="bg1"/>
                </a:solidFill>
                <a:effectLst>
                  <a:outerShdw blurRad="38100" dist="38100" dir="2700000" algn="tl">
                    <a:srgbClr val="000000">
                      <a:alpha val="43137"/>
                    </a:srgbClr>
                  </a:outerShdw>
                </a:effectLst>
              </a:rPr>
              <a:t>3:5 And ye know that he was manifested to take away our sins; and in him is no sin.</a:t>
            </a:r>
          </a:p>
          <a:p>
            <a:r>
              <a:rPr lang="en-US" b="1" dirty="0">
                <a:solidFill>
                  <a:schemeClr val="bg1"/>
                </a:solidFill>
                <a:effectLst>
                  <a:outerShdw blurRad="38100" dist="38100" dir="2700000" algn="tl">
                    <a:srgbClr val="000000">
                      <a:alpha val="43137"/>
                    </a:srgbClr>
                  </a:outerShdw>
                </a:effectLst>
              </a:rPr>
              <a:t>8 He that committeth sin is of the devil; for the devil </a:t>
            </a:r>
            <a:r>
              <a:rPr lang="en-US" b="1" dirty="0" err="1">
                <a:solidFill>
                  <a:schemeClr val="bg1"/>
                </a:solidFill>
                <a:effectLst>
                  <a:outerShdw blurRad="38100" dist="38100" dir="2700000" algn="tl">
                    <a:srgbClr val="000000">
                      <a:alpha val="43137"/>
                    </a:srgbClr>
                  </a:outerShdw>
                </a:effectLst>
              </a:rPr>
              <a:t>sinneth</a:t>
            </a:r>
            <a:r>
              <a:rPr lang="en-US" b="1" dirty="0">
                <a:solidFill>
                  <a:schemeClr val="bg1"/>
                </a:solidFill>
                <a:effectLst>
                  <a:outerShdw blurRad="38100" dist="38100" dir="2700000" algn="tl">
                    <a:srgbClr val="000000">
                      <a:alpha val="43137"/>
                    </a:srgbClr>
                  </a:outerShdw>
                </a:effectLst>
              </a:rPr>
              <a:t> from the </a:t>
            </a:r>
            <a:r>
              <a:rPr lang="en-US" b="1" dirty="0" err="1">
                <a:solidFill>
                  <a:schemeClr val="bg1"/>
                </a:solidFill>
                <a:effectLst>
                  <a:outerShdw blurRad="38100" dist="38100" dir="2700000" algn="tl">
                    <a:srgbClr val="000000">
                      <a:alpha val="43137"/>
                    </a:srgbClr>
                  </a:outerShdw>
                </a:effectLst>
              </a:rPr>
              <a:t>beginning.For</a:t>
            </a:r>
            <a:r>
              <a:rPr lang="en-US" b="1" dirty="0">
                <a:solidFill>
                  <a:schemeClr val="bg1"/>
                </a:solidFill>
                <a:effectLst>
                  <a:outerShdw blurRad="38100" dist="38100" dir="2700000" algn="tl">
                    <a:srgbClr val="000000">
                      <a:alpha val="43137"/>
                    </a:srgbClr>
                  </a:outerShdw>
                </a:effectLst>
              </a:rPr>
              <a:t> this purpose the Son of God was manifested, that he might destroy the works of the devil.</a:t>
            </a:r>
          </a:p>
        </p:txBody>
      </p:sp>
    </p:spTree>
    <p:extLst>
      <p:ext uri="{BB962C8B-B14F-4D97-AF65-F5344CB8AC3E}">
        <p14:creationId xmlns:p14="http://schemas.microsoft.com/office/powerpoint/2010/main" val="273562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rPr>
              <a:t>2:28 And now, little children, abide in him; that, when he shall appear, we may have confidence, and not be ashamed before him at his coming.</a:t>
            </a:r>
          </a:p>
          <a:p>
            <a:r>
              <a:rPr lang="en-US" sz="3200" b="1" dirty="0">
                <a:solidFill>
                  <a:schemeClr val="bg1"/>
                </a:solidFill>
              </a:rPr>
              <a:t>3:3 And every man that hath this hope in him purifieth himself, even as he is pure.</a:t>
            </a:r>
          </a:p>
        </p:txBody>
      </p:sp>
    </p:spTree>
    <p:extLst>
      <p:ext uri="{BB962C8B-B14F-4D97-AF65-F5344CB8AC3E}">
        <p14:creationId xmlns:p14="http://schemas.microsoft.com/office/powerpoint/2010/main" val="100697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Clearly, in all this discussion, attention should be focused not on our efforts to become pure or to attain a state of sinlessness, but on what has been done for us to purify us, to transfer us to the realm where righteousness, and not sin, holds sway.</a:t>
            </a:r>
          </a:p>
        </p:txBody>
      </p:sp>
    </p:spTree>
    <p:extLst>
      <p:ext uri="{BB962C8B-B14F-4D97-AF65-F5344CB8AC3E}">
        <p14:creationId xmlns:p14="http://schemas.microsoft.com/office/powerpoint/2010/main" val="262444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God's work through Christ has created a realm where the purifying and transforming power of righteousness, truth and love are operative. </a:t>
            </a:r>
          </a:p>
          <a:p>
            <a:r>
              <a:rPr lang="en-US" sz="3200" b="1" dirty="0">
                <a:solidFill>
                  <a:schemeClr val="bg1"/>
                </a:solidFill>
                <a:effectLst>
                  <a:outerShdw blurRad="38100" dist="38100" dir="2700000" algn="tl">
                    <a:srgbClr val="000000">
                      <a:alpha val="43137"/>
                    </a:srgbClr>
                  </a:outerShdw>
                </a:effectLst>
              </a:rPr>
              <a:t>And if now we are children of God by virtue of that power, what we will be has not yet been made known.</a:t>
            </a:r>
          </a:p>
        </p:txBody>
      </p:sp>
    </p:spTree>
    <p:extLst>
      <p:ext uri="{BB962C8B-B14F-4D97-AF65-F5344CB8AC3E}">
        <p14:creationId xmlns:p14="http://schemas.microsoft.com/office/powerpoint/2010/main" val="378277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From beginning to end of our life with Christ, the power at work within and among us is the power of righteousness. That is the privilege and promise that is ours.</a:t>
            </a:r>
          </a:p>
        </p:txBody>
      </p:sp>
    </p:spTree>
    <p:extLst>
      <p:ext uri="{BB962C8B-B14F-4D97-AF65-F5344CB8AC3E}">
        <p14:creationId xmlns:p14="http://schemas.microsoft.com/office/powerpoint/2010/main" val="278734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Inherent in that promise is an exhortation to righteous conduct. Those born of God no longer live without acknowledging God ,but are fully aware of the responsibility incumbent upon them as God's children</a:t>
            </a:r>
            <a:r>
              <a:rPr lang="en-US" sz="3200" dirty="0">
                <a:solidFill>
                  <a:schemeClr val="bg1"/>
                </a:solidFill>
              </a:rPr>
              <a:t>.</a:t>
            </a:r>
          </a:p>
        </p:txBody>
      </p:sp>
    </p:spTree>
    <p:extLst>
      <p:ext uri="{BB962C8B-B14F-4D97-AF65-F5344CB8AC3E}">
        <p14:creationId xmlns:p14="http://schemas.microsoft.com/office/powerpoint/2010/main" val="405163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endParaRPr lang="en-US" dirty="0">
              <a:solidFill>
                <a:schemeClr val="bg1"/>
              </a:solidFill>
            </a:endParaRP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rPr>
              <a:t>Their orientation is toward the God who is light (1:5). Their direction in life derives from the character of God.</a:t>
            </a:r>
          </a:p>
          <a:p>
            <a:r>
              <a:rPr lang="en-US" sz="3200" b="1" dirty="0">
                <a:solidFill>
                  <a:schemeClr val="bg1"/>
                </a:solidFill>
              </a:rPr>
              <a:t>1:5 This then is the message which we have heard of him, and declare unto you, that God is light, and in him is no darkness at all.</a:t>
            </a:r>
          </a:p>
        </p:txBody>
      </p:sp>
    </p:spTree>
    <p:extLst>
      <p:ext uri="{BB962C8B-B14F-4D97-AF65-F5344CB8AC3E}">
        <p14:creationId xmlns:p14="http://schemas.microsoft.com/office/powerpoint/2010/main" val="418590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endParaRPr lang="en-US" dirty="0">
              <a:solidFill>
                <a:schemeClr val="bg1"/>
              </a:solidFill>
            </a:endParaRP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Their responsibility is to live as Jesus did (2:6), in conformity with the character of a God who is righteous, loving and just.2:6 He that saith he abideth in him ought himself also so to walk, even as he walked.</a:t>
            </a:r>
          </a:p>
        </p:txBody>
      </p:sp>
    </p:spTree>
    <p:extLst>
      <p:ext uri="{BB962C8B-B14F-4D97-AF65-F5344CB8AC3E}">
        <p14:creationId xmlns:p14="http://schemas.microsoft.com/office/powerpoint/2010/main" val="117524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Those who say yes to God, whose orientation derives from the will of God, open themselves to God's transforming power. Although God's purifying work is yet to be completed, that transforming power is even now at work among and in those who have been called the children of God.</a:t>
            </a:r>
          </a:p>
        </p:txBody>
      </p:sp>
    </p:spTree>
    <p:extLst>
      <p:ext uri="{BB962C8B-B14F-4D97-AF65-F5344CB8AC3E}">
        <p14:creationId xmlns:p14="http://schemas.microsoft.com/office/powerpoint/2010/main" val="395410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endParaRPr lang="en-US" dirty="0">
              <a:solidFill>
                <a:schemeClr val="bg1"/>
              </a:solidFill>
            </a:endParaRP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In short, the statement No one who is born of God will continue to sin, and others like it, ought to be heard simultaneously at several levels:</a:t>
            </a:r>
          </a:p>
          <a:p>
            <a:r>
              <a:rPr lang="en-US" sz="3200" b="1" u="sng" dirty="0">
                <a:solidFill>
                  <a:schemeClr val="bg1"/>
                </a:solidFill>
                <a:effectLst>
                  <a:outerShdw blurRad="38100" dist="38100" dir="2700000" algn="tl">
                    <a:srgbClr val="000000">
                      <a:alpha val="43137"/>
                    </a:srgbClr>
                  </a:outerShdw>
                </a:effectLst>
              </a:rPr>
              <a:t>First</a:t>
            </a:r>
            <a:r>
              <a:rPr lang="en-US" sz="3200" b="1" dirty="0">
                <a:solidFill>
                  <a:schemeClr val="bg1"/>
                </a:solidFill>
                <a:effectLst>
                  <a:outerShdw blurRad="38100" dist="38100" dir="2700000" algn="tl">
                    <a:srgbClr val="000000">
                      <a:alpha val="43137"/>
                    </a:srgbClr>
                  </a:outerShdw>
                </a:effectLst>
              </a:rPr>
              <a:t>, it orients us to our future hope, a hope that as the children of God we shall yet become more like God.</a:t>
            </a:r>
          </a:p>
        </p:txBody>
      </p:sp>
    </p:spTree>
    <p:extLst>
      <p:ext uri="{BB962C8B-B14F-4D97-AF65-F5344CB8AC3E}">
        <p14:creationId xmlns:p14="http://schemas.microsoft.com/office/powerpoint/2010/main" val="257376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3"/>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Primary Text:</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1 John 3;23 And this is His commandment, That we should believe on the name of his Son Jesus Christ, and love one another, as he gave us commandment.</a:t>
            </a:r>
          </a:p>
        </p:txBody>
      </p:sp>
    </p:spTree>
    <p:extLst>
      <p:ext uri="{BB962C8B-B14F-4D97-AF65-F5344CB8AC3E}">
        <p14:creationId xmlns:p14="http://schemas.microsoft.com/office/powerpoint/2010/main" val="215083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u="sng" dirty="0">
                <a:solidFill>
                  <a:schemeClr val="bg1"/>
                </a:solidFill>
                <a:effectLst>
                  <a:outerShdw blurRad="38100" dist="38100" dir="2700000" algn="tl">
                    <a:srgbClr val="000000">
                      <a:alpha val="43137"/>
                    </a:srgbClr>
                  </a:outerShdw>
                </a:effectLst>
              </a:rPr>
              <a:t>Second</a:t>
            </a:r>
            <a:r>
              <a:rPr lang="en-US" sz="3200" b="1" dirty="0">
                <a:solidFill>
                  <a:schemeClr val="bg1"/>
                </a:solidFill>
                <a:effectLst>
                  <a:outerShdw blurRad="38100" dist="38100" dir="2700000" algn="tl">
                    <a:srgbClr val="000000">
                      <a:alpha val="43137"/>
                    </a:srgbClr>
                  </a:outerShdw>
                </a:effectLst>
              </a:rPr>
              <a:t>, in directing our gaze to our future hope, the statement also assumes that the same power that will remake us at that time is already at work in us.</a:t>
            </a:r>
          </a:p>
        </p:txBody>
      </p:sp>
    </p:spTree>
    <p:extLst>
      <p:ext uri="{BB962C8B-B14F-4D97-AF65-F5344CB8AC3E}">
        <p14:creationId xmlns:p14="http://schemas.microsoft.com/office/powerpoint/2010/main" val="22180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u="sng" dirty="0">
                <a:solidFill>
                  <a:schemeClr val="bg1"/>
                </a:solidFill>
                <a:effectLst>
                  <a:outerShdw blurRad="38100" dist="38100" dir="2700000" algn="tl">
                    <a:srgbClr val="000000">
                      <a:alpha val="43137"/>
                    </a:srgbClr>
                  </a:outerShdw>
                </a:effectLst>
              </a:rPr>
              <a:t>Third</a:t>
            </a:r>
            <a:r>
              <a:rPr lang="en-US" sz="3200" b="1" dirty="0">
                <a:solidFill>
                  <a:schemeClr val="bg1"/>
                </a:solidFill>
                <a:effectLst>
                  <a:outerShdw blurRad="38100" dist="38100" dir="2700000" algn="tl">
                    <a:srgbClr val="000000">
                      <a:alpha val="43137"/>
                    </a:srgbClr>
                  </a:outerShdw>
                </a:effectLst>
              </a:rPr>
              <a:t>, that power is now active in the world because it was manifested by Jesus himself in his work of breaking the grip of sin on us. </a:t>
            </a:r>
          </a:p>
          <a:p>
            <a:r>
              <a:rPr lang="en-US" sz="3200" b="1" dirty="0">
                <a:solidFill>
                  <a:schemeClr val="bg1"/>
                </a:solidFill>
                <a:effectLst>
                  <a:outerShdw blurRad="38100" dist="38100" dir="2700000" algn="tl">
                    <a:srgbClr val="000000">
                      <a:alpha val="43137"/>
                    </a:srgbClr>
                  </a:outerShdw>
                </a:effectLst>
              </a:rPr>
              <a:t>And finally, in his own life, Jesus exemplified the self-giving love and obedience to God that is the responsibility of God's children as well.</a:t>
            </a:r>
          </a:p>
        </p:txBody>
      </p:sp>
    </p:spTree>
    <p:extLst>
      <p:ext uri="{BB962C8B-B14F-4D97-AF65-F5344CB8AC3E}">
        <p14:creationId xmlns:p14="http://schemas.microsoft.com/office/powerpoint/2010/main" val="350399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If John's statement seems exaggerated, it is because of his eager anticipation of the blessings of the future age, now being realized through the ministry of Jesus among his followers.</a:t>
            </a:r>
          </a:p>
        </p:txBody>
      </p:sp>
    </p:spTree>
    <p:extLst>
      <p:ext uri="{BB962C8B-B14F-4D97-AF65-F5344CB8AC3E}">
        <p14:creationId xmlns:p14="http://schemas.microsoft.com/office/powerpoint/2010/main" val="63495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Born of the Spirit</a:t>
            </a:r>
          </a:p>
          <a:p>
            <a:r>
              <a:rPr lang="en-US" sz="3200" b="1" dirty="0">
                <a:solidFill>
                  <a:schemeClr val="bg1"/>
                </a:solidFill>
                <a:effectLst>
                  <a:outerShdw blurRad="38100" dist="38100" dir="2700000" algn="tl">
                    <a:srgbClr val="000000">
                      <a:alpha val="43137"/>
                    </a:srgbClr>
                  </a:outerShdw>
                </a:effectLst>
              </a:rPr>
              <a:t>John 3:6 That which is born of the flesh is flesh; and that which is born of the Spirit is spirit. 7Marvel not that I said unto thee, Ye must be born again.</a:t>
            </a:r>
          </a:p>
        </p:txBody>
      </p:sp>
    </p:spTree>
    <p:extLst>
      <p:ext uri="{BB962C8B-B14F-4D97-AF65-F5344CB8AC3E}">
        <p14:creationId xmlns:p14="http://schemas.microsoft.com/office/powerpoint/2010/main" val="328073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Closing</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Those Born of the Spirit have two Commands of God:1 John 3;23 And this is His commandment, That we should believe on the name of his Son Jesus Christ, and love one another, as he gave us commandment.</a:t>
            </a:r>
          </a:p>
        </p:txBody>
      </p:sp>
    </p:spTree>
    <p:extLst>
      <p:ext uri="{BB962C8B-B14F-4D97-AF65-F5344CB8AC3E}">
        <p14:creationId xmlns:p14="http://schemas.microsoft.com/office/powerpoint/2010/main" val="420839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Are you Like Him in Character?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For God So Loved</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838200" y="2011679"/>
            <a:ext cx="10515600" cy="4570095"/>
          </a:xfrm>
        </p:spPr>
        <p:txBody>
          <a:bodyPr>
            <a:normAutofit fontScale="92500" lnSpcReduction="10000"/>
          </a:bodyPr>
          <a:lstStyle/>
          <a:p>
            <a:r>
              <a:rPr lang="en-US" b="1" dirty="0">
                <a:solidFill>
                  <a:schemeClr val="bg1"/>
                </a:solidFill>
                <a:effectLst>
                  <a:outerShdw blurRad="38100" dist="38100" dir="2700000" algn="tl">
                    <a:srgbClr val="000000">
                      <a:alpha val="43137"/>
                    </a:srgbClr>
                  </a:outerShdw>
                </a:effectLst>
              </a:rPr>
              <a:t>(Genesis 22:1-10)</a:t>
            </a:r>
          </a:p>
          <a:p>
            <a:r>
              <a:rPr lang="en-US" b="1" dirty="0">
                <a:solidFill>
                  <a:schemeClr val="bg1"/>
                </a:solidFill>
                <a:effectLst>
                  <a:outerShdw blurRad="38100" dist="38100" dir="2700000" algn="tl">
                    <a:srgbClr val="000000">
                      <a:alpha val="43137"/>
                    </a:srgbClr>
                  </a:outerShdw>
                </a:effectLst>
              </a:rPr>
              <a:t>22:1-10 And it came to pass after these things, that God did tempt Abraham, and said unto him, Abraham: and he said, Behold, here I am.2 And he said, Take now thy son, thine only son Isaac, whom thou lovest, and get thee into the land of </a:t>
            </a:r>
            <a:r>
              <a:rPr lang="en-US" b="1" dirty="0" err="1">
                <a:solidFill>
                  <a:schemeClr val="bg1"/>
                </a:solidFill>
                <a:effectLst>
                  <a:outerShdw blurRad="38100" dist="38100" dir="2700000" algn="tl">
                    <a:srgbClr val="000000">
                      <a:alpha val="43137"/>
                    </a:srgbClr>
                  </a:outerShdw>
                </a:effectLst>
              </a:rPr>
              <a:t>Moriah;and</a:t>
            </a:r>
            <a:r>
              <a:rPr lang="en-US" b="1" dirty="0">
                <a:solidFill>
                  <a:schemeClr val="bg1"/>
                </a:solidFill>
                <a:effectLst>
                  <a:outerShdw blurRad="38100" dist="38100" dir="2700000" algn="tl">
                    <a:srgbClr val="000000">
                      <a:alpha val="43137"/>
                    </a:srgbClr>
                  </a:outerShdw>
                </a:effectLst>
              </a:rPr>
              <a:t> offer him there for a burnt offering upon one of the mountains which I will tell thee of.3 And Abraham rose up early in the morning, and saddled his ass, and took two of his young men with </a:t>
            </a:r>
            <a:r>
              <a:rPr lang="en-US" b="1" dirty="0" err="1">
                <a:solidFill>
                  <a:schemeClr val="bg1"/>
                </a:solidFill>
                <a:effectLst>
                  <a:outerShdw blurRad="38100" dist="38100" dir="2700000" algn="tl">
                    <a:srgbClr val="000000">
                      <a:alpha val="43137"/>
                    </a:srgbClr>
                  </a:outerShdw>
                </a:effectLst>
              </a:rPr>
              <a:t>him,and</a:t>
            </a:r>
            <a:r>
              <a:rPr lang="en-US" b="1" dirty="0">
                <a:solidFill>
                  <a:schemeClr val="bg1"/>
                </a:solidFill>
                <a:effectLst>
                  <a:outerShdw blurRad="38100" dist="38100" dir="2700000" algn="tl">
                    <a:srgbClr val="000000">
                      <a:alpha val="43137"/>
                    </a:srgbClr>
                  </a:outerShdw>
                </a:effectLst>
              </a:rPr>
              <a:t> Isaac his son, and clave the wood for the burnt offering, and rose up, and went unto the place of which God had told him.</a:t>
            </a:r>
          </a:p>
        </p:txBody>
      </p:sp>
    </p:spTree>
    <p:extLst>
      <p:ext uri="{BB962C8B-B14F-4D97-AF65-F5344CB8AC3E}">
        <p14:creationId xmlns:p14="http://schemas.microsoft.com/office/powerpoint/2010/main" val="362054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normAutofit fontScale="90000"/>
          </a:bodyPr>
          <a:lstStyle/>
          <a:p>
            <a:br>
              <a:rPr lang="en-US" dirty="0">
                <a:solidFill>
                  <a:schemeClr val="bg1"/>
                </a:solidFill>
              </a:rPr>
            </a:br>
            <a:r>
              <a:rPr lang="en-US" b="1" dirty="0">
                <a:solidFill>
                  <a:schemeClr val="bg1"/>
                </a:solidFill>
                <a:effectLst>
                  <a:outerShdw blurRad="38100" dist="38100" dir="2700000" algn="tl">
                    <a:srgbClr val="000000">
                      <a:alpha val="43137"/>
                    </a:srgbClr>
                  </a:outerShdw>
                </a:effectLst>
              </a:rPr>
              <a:t>(Genesis 22:1-10)</a:t>
            </a:r>
            <a:br>
              <a:rPr lang="en-US" dirty="0">
                <a:solidFill>
                  <a:schemeClr val="bg1"/>
                </a:solidFill>
              </a:rPr>
            </a:br>
            <a:endParaRPr lang="en-US" dirty="0">
              <a:solidFill>
                <a:schemeClr val="bg1"/>
              </a:solidFill>
            </a:endParaRP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4 Then on the third day Abraham lifted up his eyes, and saw the place afar off.5 And Abraham said unto his young men, Abide ye here with the ass; and I and the lad will go yonder and worship, and come again to you.6 And Abraham took the wood of the burnt offering, and laid it upon Isaac his son; and he took the fire in his hand, and a knife; and they went both of them together.</a:t>
            </a:r>
          </a:p>
        </p:txBody>
      </p:sp>
    </p:spTree>
    <p:extLst>
      <p:ext uri="{BB962C8B-B14F-4D97-AF65-F5344CB8AC3E}">
        <p14:creationId xmlns:p14="http://schemas.microsoft.com/office/powerpoint/2010/main" val="270671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normAutofit fontScale="90000"/>
          </a:bodyPr>
          <a:lstStyle/>
          <a:p>
            <a:br>
              <a:rPr lang="en-US" dirty="0">
                <a:solidFill>
                  <a:schemeClr val="bg1"/>
                </a:solidFill>
              </a:rPr>
            </a:br>
            <a:r>
              <a:rPr lang="en-US" b="1" dirty="0">
                <a:solidFill>
                  <a:schemeClr val="bg1"/>
                </a:solidFill>
                <a:effectLst>
                  <a:outerShdw blurRad="38100" dist="38100" dir="2700000" algn="tl">
                    <a:srgbClr val="000000">
                      <a:alpha val="43137"/>
                    </a:srgbClr>
                  </a:outerShdw>
                </a:effectLst>
              </a:rPr>
              <a:t>(Genesis 22:1-10)</a:t>
            </a:r>
            <a:br>
              <a:rPr lang="en-US" dirty="0">
                <a:solidFill>
                  <a:schemeClr val="bg1"/>
                </a:solidFill>
              </a:rPr>
            </a:br>
            <a:endParaRPr lang="en-US" dirty="0">
              <a:solidFill>
                <a:schemeClr val="bg1"/>
              </a:solidFill>
            </a:endParaRP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838200" y="1690687"/>
            <a:ext cx="10515600" cy="4802187"/>
          </a:xfrm>
        </p:spPr>
        <p:txBody>
          <a:bodyPr>
            <a:normAutofit fontScale="92500" lnSpcReduction="10000"/>
          </a:bodyPr>
          <a:lstStyle/>
          <a:p>
            <a:r>
              <a:rPr lang="en-US" sz="3200" b="1" dirty="0">
                <a:solidFill>
                  <a:schemeClr val="bg1"/>
                </a:solidFill>
                <a:effectLst>
                  <a:outerShdw blurRad="38100" dist="38100" dir="2700000" algn="tl">
                    <a:srgbClr val="000000">
                      <a:alpha val="43137"/>
                    </a:srgbClr>
                  </a:outerShdw>
                </a:effectLst>
              </a:rPr>
              <a:t>7 And Isaac spake unto Abraham his father, and said, My father: and he said, Here am I, my </a:t>
            </a:r>
            <a:r>
              <a:rPr lang="en-US" sz="3200" b="1" dirty="0" err="1">
                <a:solidFill>
                  <a:schemeClr val="bg1"/>
                </a:solidFill>
                <a:effectLst>
                  <a:outerShdw blurRad="38100" dist="38100" dir="2700000" algn="tl">
                    <a:srgbClr val="000000">
                      <a:alpha val="43137"/>
                    </a:srgbClr>
                  </a:outerShdw>
                </a:effectLst>
              </a:rPr>
              <a:t>son.And</a:t>
            </a:r>
            <a:r>
              <a:rPr lang="en-US" sz="3200" b="1" dirty="0">
                <a:solidFill>
                  <a:schemeClr val="bg1"/>
                </a:solidFill>
                <a:effectLst>
                  <a:outerShdw blurRad="38100" dist="38100" dir="2700000" algn="tl">
                    <a:srgbClr val="000000">
                      <a:alpha val="43137"/>
                    </a:srgbClr>
                  </a:outerShdw>
                </a:effectLst>
              </a:rPr>
              <a:t> he said, Behold the fire and the wood: but where is the lamb for a burnt offering?8 And Abraham said, My son, God will provide himself a lamb for a burnt offering: so they went both of them together.9 And they came to the place which God had told him of; and Abraham built an altar there, and laid the wood in order, and bound Isaac his son, and laid him on the altar upon the wood.10 And Abraham stretched forth his hand, and took the knife to slay his son.</a:t>
            </a:r>
          </a:p>
        </p:txBody>
      </p:sp>
    </p:spTree>
    <p:extLst>
      <p:ext uri="{BB962C8B-B14F-4D97-AF65-F5344CB8AC3E}">
        <p14:creationId xmlns:p14="http://schemas.microsoft.com/office/powerpoint/2010/main" val="326316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 Romans 5:6-11)</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838200" y="1619249"/>
            <a:ext cx="10515600" cy="5019675"/>
          </a:xfrm>
        </p:spPr>
        <p:txBody>
          <a:bodyPr>
            <a:normAutofit lnSpcReduction="10000"/>
          </a:bodyPr>
          <a:lstStyle/>
          <a:p>
            <a:r>
              <a:rPr lang="en-US" b="1" dirty="0">
                <a:solidFill>
                  <a:schemeClr val="bg1"/>
                </a:solidFill>
                <a:effectLst>
                  <a:outerShdw blurRad="38100" dist="38100" dir="2700000" algn="tl">
                    <a:srgbClr val="000000">
                      <a:alpha val="43137"/>
                    </a:srgbClr>
                  </a:outerShdw>
                </a:effectLst>
              </a:rPr>
              <a:t>5:6-11 </a:t>
            </a:r>
            <a:r>
              <a:rPr lang="en-US" b="1" u="sng" dirty="0">
                <a:solidFill>
                  <a:schemeClr val="bg1"/>
                </a:solidFill>
                <a:effectLst>
                  <a:outerShdw blurRad="38100" dist="38100" dir="2700000" algn="tl">
                    <a:srgbClr val="000000">
                      <a:alpha val="43137"/>
                    </a:srgbClr>
                  </a:outerShdw>
                </a:effectLst>
              </a:rPr>
              <a:t>For when we were yet without strength</a:t>
            </a:r>
            <a:r>
              <a:rPr lang="en-US" b="1" dirty="0">
                <a:solidFill>
                  <a:schemeClr val="bg1"/>
                </a:solidFill>
                <a:effectLst>
                  <a:outerShdw blurRad="38100" dist="38100" dir="2700000" algn="tl">
                    <a:srgbClr val="000000">
                      <a:alpha val="43137"/>
                    </a:srgbClr>
                  </a:outerShdw>
                </a:effectLst>
              </a:rPr>
              <a:t>, in due time Christ died for the ungodly.7 </a:t>
            </a:r>
            <a:r>
              <a:rPr lang="en-US" b="1" u="sng" dirty="0">
                <a:solidFill>
                  <a:schemeClr val="bg1"/>
                </a:solidFill>
                <a:effectLst>
                  <a:outerShdw blurRad="38100" dist="38100" dir="2700000" algn="tl">
                    <a:srgbClr val="000000">
                      <a:alpha val="43137"/>
                    </a:srgbClr>
                  </a:outerShdw>
                </a:effectLst>
              </a:rPr>
              <a:t>For scarcely for a righteous man will one die: yet peradventure for a good man some would even dare to die</a:t>
            </a:r>
            <a:r>
              <a:rPr lang="en-US" b="1" dirty="0">
                <a:solidFill>
                  <a:schemeClr val="bg1"/>
                </a:solidFill>
                <a:effectLst>
                  <a:outerShdw blurRad="38100" dist="38100" dir="2700000" algn="tl">
                    <a:srgbClr val="000000">
                      <a:alpha val="43137"/>
                    </a:srgbClr>
                  </a:outerShdw>
                </a:effectLst>
              </a:rPr>
              <a:t>.8 But God commendeth his love toward us, in that, while we were yet sinners, Christ died for us.9 Much more then, being now justified by his blood, we shall be saved from wrath through him.10 For if, when we were enemies, we were reconciled to God by the death of his Son, much more, being reconciled, we shall be saved by his life.11 And not only so, but we also joy in God through our Lord Jesus Christ, by whom we have now received the atonement.</a:t>
            </a:r>
          </a:p>
        </p:txBody>
      </p:sp>
    </p:spTree>
    <p:extLst>
      <p:ext uri="{BB962C8B-B14F-4D97-AF65-F5344CB8AC3E}">
        <p14:creationId xmlns:p14="http://schemas.microsoft.com/office/powerpoint/2010/main" val="230352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a:xfrm>
            <a:off x="838200" y="365126"/>
            <a:ext cx="10515600" cy="1035050"/>
          </a:xfrm>
        </p:spPr>
        <p:txBody>
          <a:bodyPr/>
          <a:lstStyle/>
          <a:p>
            <a:r>
              <a:rPr lang="en-US" dirty="0">
                <a:solidFill>
                  <a:schemeClr val="bg1"/>
                </a:solidFill>
              </a:rPr>
              <a:t>JOHN 3:16 </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552450" y="1690688"/>
            <a:ext cx="10801350" cy="4802186"/>
          </a:xfrm>
        </p:spPr>
        <p:txBody>
          <a:bodyPr>
            <a:normAutofit fontScale="92500" lnSpcReduction="10000"/>
          </a:bodyPr>
          <a:lstStyle/>
          <a:p>
            <a:r>
              <a:rPr lang="en-US" b="1" dirty="0">
                <a:solidFill>
                  <a:schemeClr val="bg1"/>
                </a:solidFill>
                <a:effectLst>
                  <a:outerShdw blurRad="38100" dist="38100" dir="2700000" algn="tl">
                    <a:srgbClr val="000000">
                      <a:alpha val="43137"/>
                    </a:srgbClr>
                  </a:outerShdw>
                </a:effectLst>
              </a:rPr>
              <a:t>For God so loved the world, that he gave his only begotten Son, that whosoever believeth in him should not perish, but have everlasting life. 17For God sent not his Son into the world to condemn the world; but that the world through him might be saved. 18He that believeth on him is not condemned: but he that believeth not is condemned already, because he hath not believed in the name of the only begotten Son of God. 19And this is the condemnation, that light is come into the world, and men loved darkness rather than light, because their deeds were evil. 20Forevery one that doeth evil hateth the light, neither cometh to the light, lest his deeds should be reproved. 21But he that doeth truth cometh to the light, that his deeds may be made manifest, that they are wrought in God.</a:t>
            </a:r>
          </a:p>
        </p:txBody>
      </p:sp>
    </p:spTree>
    <p:extLst>
      <p:ext uri="{BB962C8B-B14F-4D97-AF65-F5344CB8AC3E}">
        <p14:creationId xmlns:p14="http://schemas.microsoft.com/office/powerpoint/2010/main" val="132102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3"/>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Message Text:1 John 3 King James Version</a:t>
            </a:r>
          </a:p>
        </p:txBody>
      </p:sp>
    </p:spTree>
    <p:extLst>
      <p:ext uri="{BB962C8B-B14F-4D97-AF65-F5344CB8AC3E}">
        <p14:creationId xmlns:p14="http://schemas.microsoft.com/office/powerpoint/2010/main" val="23625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Amen / Let's Pray</a:t>
            </a:r>
          </a:p>
        </p:txBody>
      </p:sp>
    </p:spTree>
    <p:extLst>
      <p:ext uri="{BB962C8B-B14F-4D97-AF65-F5344CB8AC3E}">
        <p14:creationId xmlns:p14="http://schemas.microsoft.com/office/powerpoint/2010/main" val="288410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Family Likeness</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One of the first questions we ask when we hear of the birth of a baby is, "Who does he/she look like?" Features such as physical appearance, including the color of hair and eyes, facial characteristics, the shape of the mouth or nose, height and build, are given at birth.</a:t>
            </a:r>
          </a:p>
        </p:txBody>
      </p:sp>
    </p:spTree>
    <p:extLst>
      <p:ext uri="{BB962C8B-B14F-4D97-AF65-F5344CB8AC3E}">
        <p14:creationId xmlns:p14="http://schemas.microsoft.com/office/powerpoint/2010/main" val="209330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Family Likeness</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lnSpcReduction="10000"/>
          </a:bodyPr>
          <a:lstStyle/>
          <a:p>
            <a:r>
              <a:rPr lang="en-US" sz="3600" b="1" dirty="0">
                <a:solidFill>
                  <a:schemeClr val="bg1"/>
                </a:solidFill>
                <a:effectLst>
                  <a:outerShdw blurRad="38100" dist="38100" dir="2700000" algn="tl">
                    <a:srgbClr val="000000">
                      <a:alpha val="43137"/>
                    </a:srgbClr>
                  </a:outerShdw>
                </a:effectLst>
              </a:rPr>
              <a:t>Later on, as the child grows and begins to reflect its parents' habits of action, speech or attitude, we may speak of a child as "a chip </a:t>
            </a:r>
            <a:r>
              <a:rPr lang="en-US" sz="3600" b="1" dirty="0" err="1">
                <a:solidFill>
                  <a:schemeClr val="bg1"/>
                </a:solidFill>
                <a:effectLst>
                  <a:outerShdw blurRad="38100" dist="38100" dir="2700000" algn="tl">
                    <a:srgbClr val="000000">
                      <a:alpha val="43137"/>
                    </a:srgbClr>
                  </a:outerShdw>
                </a:effectLst>
              </a:rPr>
              <a:t>offthe</a:t>
            </a:r>
            <a:r>
              <a:rPr lang="en-US" sz="3600" b="1" dirty="0">
                <a:solidFill>
                  <a:schemeClr val="bg1"/>
                </a:solidFill>
                <a:effectLst>
                  <a:outerShdw blurRad="38100" dist="38100" dir="2700000" algn="tl">
                    <a:srgbClr val="000000">
                      <a:alpha val="43137"/>
                    </a:srgbClr>
                  </a:outerShdw>
                </a:effectLst>
              </a:rPr>
              <a:t> old block." Although not all children are simply smaller versions of their parents, it is unusual if there is not something in the physical, emotional or moral makeup of the child that reflects its birth or upbringing.</a:t>
            </a:r>
          </a:p>
        </p:txBody>
      </p:sp>
    </p:spTree>
    <p:extLst>
      <p:ext uri="{BB962C8B-B14F-4D97-AF65-F5344CB8AC3E}">
        <p14:creationId xmlns:p14="http://schemas.microsoft.com/office/powerpoint/2010/main" val="271141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4" name="Title 3">
            <a:extLst>
              <a:ext uri="{FF2B5EF4-FFF2-40B4-BE49-F238E27FC236}">
                <a16:creationId xmlns:a16="http://schemas.microsoft.com/office/drawing/2014/main" id="{B62A5FF7-80C2-4F94-B010-20B08E297A7F}"/>
              </a:ext>
            </a:extLst>
          </p:cNvPr>
          <p:cNvSpPr>
            <a:spLocks noGrp="1"/>
          </p:cNvSpPr>
          <p:nvPr>
            <p:ph type="title"/>
          </p:nvPr>
        </p:nvSpPr>
        <p:spPr>
          <a:xfrm>
            <a:off x="838200" y="365126"/>
            <a:ext cx="10515600" cy="1011288"/>
          </a:xfrm>
        </p:spPr>
        <p:txBody>
          <a:bodyPr/>
          <a:lstStyle/>
          <a:p>
            <a:r>
              <a:rPr lang="en-US" b="1" dirty="0">
                <a:solidFill>
                  <a:schemeClr val="bg1"/>
                </a:solidFill>
                <a:effectLst>
                  <a:outerShdw blurRad="38100" dist="38100" dir="2700000" algn="tl">
                    <a:srgbClr val="000000">
                      <a:alpha val="43137"/>
                    </a:srgbClr>
                  </a:outerShdw>
                </a:effectLst>
              </a:rPr>
              <a:t>Family Likeness</a:t>
            </a:r>
          </a:p>
        </p:txBody>
      </p:sp>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741145" y="1530417"/>
            <a:ext cx="10612655" cy="4962456"/>
          </a:xfrm>
        </p:spPr>
        <p:txBody>
          <a:bodyPr>
            <a:noAutofit/>
          </a:bodyPr>
          <a:lstStyle/>
          <a:p>
            <a:r>
              <a:rPr lang="en-US" b="1" dirty="0">
                <a:solidFill>
                  <a:schemeClr val="bg1"/>
                </a:solidFill>
                <a:effectLst>
                  <a:outerShdw blurRad="38100" dist="38100" dir="2700000" algn="tl">
                    <a:srgbClr val="000000">
                      <a:alpha val="43137"/>
                    </a:srgbClr>
                  </a:outerShdw>
                </a:effectLst>
              </a:rPr>
              <a:t>In this section of the epistle the author develops at greater length the responsibility that falls on the children of God.</a:t>
            </a:r>
          </a:p>
          <a:p>
            <a:r>
              <a:rPr lang="en-US" b="1" dirty="0">
                <a:solidFill>
                  <a:schemeClr val="bg1"/>
                </a:solidFill>
                <a:effectLst>
                  <a:outerShdw blurRad="38100" dist="38100" dir="2700000" algn="tl">
                    <a:srgbClr val="000000">
                      <a:alpha val="43137"/>
                    </a:srgbClr>
                  </a:outerShdw>
                </a:effectLst>
              </a:rPr>
              <a:t> Quite clearly he expects that the children of God will bear an undeniable resemblance to one whom they claim as their spiritual parent. That resemblance comes in the sphere of conduct, in the way the child lives out the responsibility summarized in the descriptive phrase does what is right (3:7).</a:t>
            </a:r>
          </a:p>
          <a:p>
            <a:r>
              <a:rPr lang="en-US" b="1" dirty="0">
                <a:solidFill>
                  <a:schemeClr val="bg1"/>
                </a:solidFill>
                <a:effectLst>
                  <a:outerShdw blurRad="38100" dist="38100" dir="2700000" algn="tl">
                    <a:srgbClr val="000000">
                      <a:alpha val="43137"/>
                    </a:srgbClr>
                  </a:outerShdw>
                </a:effectLst>
              </a:rPr>
              <a:t>3:7 Little children, let no man deceive you: he that doeth</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righteousness is righteous, even as he is righteous.</a:t>
            </a:r>
          </a:p>
        </p:txBody>
      </p:sp>
    </p:spTree>
    <p:extLst>
      <p:ext uri="{BB962C8B-B14F-4D97-AF65-F5344CB8AC3E}">
        <p14:creationId xmlns:p14="http://schemas.microsoft.com/office/powerpoint/2010/main" val="195548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a:xfrm>
            <a:off x="838200" y="1501541"/>
            <a:ext cx="10515600" cy="4937760"/>
          </a:xfrm>
        </p:spPr>
        <p:txBody>
          <a:bodyPr>
            <a:noAutofit/>
          </a:bodyPr>
          <a:lstStyle/>
          <a:p>
            <a:r>
              <a:rPr lang="en-US" sz="3200" b="1" dirty="0">
                <a:solidFill>
                  <a:schemeClr val="bg1"/>
                </a:solidFill>
                <a:effectLst>
                  <a:outerShdw blurRad="38100" dist="38100" dir="2700000" algn="tl">
                    <a:srgbClr val="000000">
                      <a:alpha val="43137"/>
                    </a:srgbClr>
                  </a:outerShdw>
                </a:effectLst>
              </a:rPr>
              <a:t>He destroys the unrighteous works of sin and the devil.</a:t>
            </a:r>
          </a:p>
          <a:p>
            <a:r>
              <a:rPr lang="en-US" sz="3200" b="1" dirty="0">
                <a:solidFill>
                  <a:schemeClr val="bg1"/>
                </a:solidFill>
                <a:effectLst>
                  <a:outerShdw blurRad="38100" dist="38100" dir="2700000" algn="tl">
                    <a:srgbClr val="000000">
                      <a:alpha val="43137"/>
                    </a:srgbClr>
                  </a:outerShdw>
                </a:effectLst>
              </a:rPr>
              <a:t>He provides a model of conduct for the believer (2:6; 3:5)</a:t>
            </a:r>
          </a:p>
          <a:p>
            <a:pPr marL="0" indent="0">
              <a:buNone/>
            </a:pPr>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 3:5He that saith he abideth in him ought himself also so to walk, even as he walked. </a:t>
            </a:r>
          </a:p>
          <a:p>
            <a:r>
              <a:rPr lang="en-US" sz="3200" b="1" dirty="0">
                <a:solidFill>
                  <a:schemeClr val="bg1"/>
                </a:solidFill>
                <a:effectLst>
                  <a:outerShdw blurRad="38100" dist="38100" dir="2700000" algn="tl">
                    <a:srgbClr val="000000">
                      <a:alpha val="43137"/>
                    </a:srgbClr>
                  </a:outerShdw>
                </a:effectLst>
              </a:rPr>
              <a:t>2:6 And ye know that he was manifested to take away our sins; and in him is no sin.</a:t>
            </a:r>
          </a:p>
        </p:txBody>
      </p:sp>
    </p:spTree>
    <p:extLst>
      <p:ext uri="{BB962C8B-B14F-4D97-AF65-F5344CB8AC3E}">
        <p14:creationId xmlns:p14="http://schemas.microsoft.com/office/powerpoint/2010/main" val="57850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Jesus will return to complete the work he has begun--to transform us into the image of the God who is pure (3:3).</a:t>
            </a:r>
          </a:p>
          <a:p>
            <a:r>
              <a:rPr lang="en-US" sz="3200" b="1" dirty="0">
                <a:solidFill>
                  <a:schemeClr val="bg1"/>
                </a:solidFill>
                <a:effectLst>
                  <a:outerShdw blurRad="38100" dist="38100" dir="2700000" algn="tl">
                    <a:srgbClr val="000000">
                      <a:alpha val="43137"/>
                    </a:srgbClr>
                  </a:outerShdw>
                </a:effectLst>
              </a:rPr>
              <a:t>3 And every man that hath this hope in him purifieth himself, even as he is pure.</a:t>
            </a:r>
          </a:p>
        </p:txBody>
      </p:sp>
    </p:spTree>
    <p:extLst>
      <p:ext uri="{BB962C8B-B14F-4D97-AF65-F5344CB8AC3E}">
        <p14:creationId xmlns:p14="http://schemas.microsoft.com/office/powerpoint/2010/main" val="177152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E1071-0545-46B1-8B2B-73257C37DC2F}"/>
              </a:ext>
            </a:extLst>
          </p:cNvPr>
          <p:cNvPicPr>
            <a:picLocks noChangeAspect="1"/>
          </p:cNvPicPr>
          <p:nvPr/>
        </p:nvPicPr>
        <p:blipFill rotWithShape="1">
          <a:blip r:embed="rId2"/>
          <a:srcRect l="-3801" r="51901" b="41680"/>
          <a:stretch/>
        </p:blipFill>
        <p:spPr>
          <a:xfrm>
            <a:off x="9169667" y="1"/>
            <a:ext cx="3022333" cy="1690687"/>
          </a:xfrm>
          <a:prstGeom prst="rect">
            <a:avLst/>
          </a:prstGeom>
        </p:spPr>
      </p:pic>
      <p:sp>
        <p:nvSpPr>
          <p:cNvPr id="5" name="Content Placeholder 4">
            <a:extLst>
              <a:ext uri="{FF2B5EF4-FFF2-40B4-BE49-F238E27FC236}">
                <a16:creationId xmlns:a16="http://schemas.microsoft.com/office/drawing/2014/main" id="{107020E2-FA3E-40EC-969F-40990D5F15EA}"/>
              </a:ext>
            </a:extLst>
          </p:cNvPr>
          <p:cNvSpPr>
            <a:spLocks noGrp="1"/>
          </p:cNvSpPr>
          <p:nvPr>
            <p:ph idx="1"/>
          </p:nvPr>
        </p:nvSpPr>
        <p:spPr/>
        <p:txBody>
          <a:bodyPr>
            <a:normAutofit/>
          </a:bodyPr>
          <a:lstStyle/>
          <a:p>
            <a:r>
              <a:rPr lang="en-US" sz="3200" b="1" dirty="0">
                <a:solidFill>
                  <a:schemeClr val="bg1"/>
                </a:solidFill>
                <a:effectLst>
                  <a:outerShdw blurRad="38100" dist="38100" dir="2700000" algn="tl">
                    <a:srgbClr val="000000">
                      <a:alpha val="43137"/>
                    </a:srgbClr>
                  </a:outerShdw>
                </a:effectLst>
              </a:rPr>
              <a:t>Both the initial manifestation of Christ and his return are spoken of in terms of the effect his work had on sin:</a:t>
            </a:r>
          </a:p>
          <a:p>
            <a:r>
              <a:rPr lang="en-US" sz="3200" b="1" dirty="0">
                <a:solidFill>
                  <a:schemeClr val="bg1"/>
                </a:solidFill>
                <a:effectLst>
                  <a:outerShdw blurRad="38100" dist="38100" dir="2700000" algn="tl">
                    <a:srgbClr val="000000">
                      <a:alpha val="43137"/>
                    </a:srgbClr>
                  </a:outerShdw>
                </a:effectLst>
              </a:rPr>
              <a:t>In his first coming he took away sin (3:5, 8); in his return (2:28;3:3) he purifies us.</a:t>
            </a:r>
          </a:p>
        </p:txBody>
      </p:sp>
    </p:spTree>
    <p:extLst>
      <p:ext uri="{BB962C8B-B14F-4D97-AF65-F5344CB8AC3E}">
        <p14:creationId xmlns:p14="http://schemas.microsoft.com/office/powerpoint/2010/main" val="1249911463"/>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4261D"/>
      </a:dk2>
      <a:lt2>
        <a:srgbClr val="E6E2E8"/>
      </a:lt2>
      <a:accent1>
        <a:srgbClr val="59B420"/>
      </a:accent1>
      <a:accent2>
        <a:srgbClr val="8EAD13"/>
      </a:accent2>
      <a:accent3>
        <a:srgbClr val="BF9D22"/>
      </a:accent3>
      <a:accent4>
        <a:srgbClr val="D55D17"/>
      </a:accent4>
      <a:accent5>
        <a:srgbClr val="E72933"/>
      </a:accent5>
      <a:accent6>
        <a:srgbClr val="D51770"/>
      </a:accent6>
      <a:hlink>
        <a:srgbClr val="BF4E3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2565</Words>
  <Application>Microsoft Office PowerPoint</Application>
  <PresentationFormat>Widescreen</PresentationFormat>
  <Paragraphs>58</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BrushVTI</vt:lpstr>
      <vt:lpstr>PowerPoint Presentation</vt:lpstr>
      <vt:lpstr>PowerPoint Presentation</vt:lpstr>
      <vt:lpstr>PowerPoint Presentation</vt:lpstr>
      <vt:lpstr>Family Likeness</vt:lpstr>
      <vt:lpstr>Family Likeness</vt:lpstr>
      <vt:lpstr>Family Likeness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Are you Like Him in Character?  For God So Loved</vt:lpstr>
      <vt:lpstr> (Genesis 22:1-10) </vt:lpstr>
      <vt:lpstr> (Genesis 22:1-10) </vt:lpstr>
      <vt:lpstr>( Romans 5:6-11)</vt:lpstr>
      <vt:lpstr>JOHN 3:16 </vt:lpstr>
      <vt:lpstr>Amen / 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Powell</dc:creator>
  <cp:lastModifiedBy>Ronald Powell</cp:lastModifiedBy>
  <cp:revision>14</cp:revision>
  <dcterms:created xsi:type="dcterms:W3CDTF">2020-12-10T17:38:21Z</dcterms:created>
  <dcterms:modified xsi:type="dcterms:W3CDTF">2020-12-10T22:05:31Z</dcterms:modified>
</cp:coreProperties>
</file>