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6" r:id="rId5"/>
    <p:sldId id="258" r:id="rId6"/>
    <p:sldId id="259" r:id="rId7"/>
    <p:sldId id="265" r:id="rId8"/>
    <p:sldId id="264" r:id="rId9"/>
    <p:sldId id="263" r:id="rId10"/>
    <p:sldId id="276" r:id="rId11"/>
    <p:sldId id="262" r:id="rId12"/>
    <p:sldId id="272" r:id="rId13"/>
    <p:sldId id="273" r:id="rId14"/>
    <p:sldId id="271" r:id="rId15"/>
    <p:sldId id="269" r:id="rId16"/>
    <p:sldId id="270" r:id="rId17"/>
    <p:sldId id="261" r:id="rId18"/>
    <p:sldId id="268" r:id="rId19"/>
    <p:sldId id="277" r:id="rId20"/>
    <p:sldId id="275" r:id="rId21"/>
    <p:sldId id="274"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7" autoAdjust="0"/>
    <p:restoredTop sz="94660"/>
  </p:normalViewPr>
  <p:slideViewPr>
    <p:cSldViewPr snapToGrid="0">
      <p:cViewPr varScale="1">
        <p:scale>
          <a:sx n="99" d="100"/>
          <a:sy n="99" d="100"/>
        </p:scale>
        <p:origin x="102"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F2833-578B-4C5B-85E1-EBEBBF0279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307C10-FFE1-4FCB-AA29-2C8C2463B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F8C6AA-206A-45A5-B1DF-0EE5E043C2AB}"/>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8387B004-2200-4F4C-9EFA-8D0DD26D1D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E7D40-6AB7-4F0B-9DB6-ED74B1390986}"/>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405410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0AF1C-E81D-44B8-8A5C-8683DE43D3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19C62E8-18B9-4C51-98B0-E1B4CC9DB7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9B46BA-2EB4-4D9D-BE61-EC2050440F92}"/>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C68419A9-1412-4167-9E8D-7D8F34C4EA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01DDD-EAC0-4388-A8D0-EBEC0705BCF5}"/>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426392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F2D96C-E47D-40E5-8846-D83AD885BE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9888FB-1743-46E5-9F17-6286F82F32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F0364F-AE03-4604-99F3-C98AD90195F2}"/>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BD1ECF8F-F136-4974-ADE8-0873ADE1F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7373E-6BA2-4B73-B444-5BF61E414B16}"/>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213376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3067-C24B-4F81-86B4-22FADBE110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EFE167-A09F-4C6C-8827-E86E0D2275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EC193E-B92E-457F-8C59-595790732A40}"/>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D6CC74C8-F9A0-4A87-8882-613E0283BC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A77BE2-1F92-42F4-8351-A0088FE0BD22}"/>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3029684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8404B-2983-41A4-9F77-2C890E79C2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46B295-D434-43AD-B32E-78CD450D6C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2B1315-F5FE-494E-A48B-91BB3A5B583C}"/>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C5E630F5-C452-40A4-8C08-A26D1A9D4D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6FF96D-C635-40D9-AA92-94BD46B260CB}"/>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2683565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4164-D2F3-4E29-B2E1-F23EFB8394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FE3402-8355-4C0B-807B-06A29D9ABB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F7D530-869B-45D3-8DD3-A6CE57555A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46E598-9ABC-47D7-BF89-C40FDEB9D0C9}"/>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6" name="Footer Placeholder 5">
            <a:extLst>
              <a:ext uri="{FF2B5EF4-FFF2-40B4-BE49-F238E27FC236}">
                <a16:creationId xmlns:a16="http://schemas.microsoft.com/office/drawing/2014/main" id="{52DCC9D7-61D3-4176-B4FD-C7CE2BF054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D8FB68-F3F8-4CD4-BBB6-734E8244C764}"/>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219159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F82FE-A24E-4090-9C6C-6F7D2C284C3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02865E-F4FD-4D14-BA38-B460F4921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7D8C7D4-6901-41CB-A856-219A23F878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CF0CA8-6B4F-4942-835A-940E1F5A81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C2E7D3-9EC0-4110-B21F-664F386CEE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C324C2-EA6E-4295-827E-910F1FFBE8B9}"/>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8" name="Footer Placeholder 7">
            <a:extLst>
              <a:ext uri="{FF2B5EF4-FFF2-40B4-BE49-F238E27FC236}">
                <a16:creationId xmlns:a16="http://schemas.microsoft.com/office/drawing/2014/main" id="{F78C31CC-8303-45D4-B5B1-F5269C48F1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CCDA1E-70D7-48F5-B2B7-2419FF5006E2}"/>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3793902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792F-ED4D-4BBB-97FD-8EEEB08D83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072F60-BB42-42CD-BC96-4ED214082733}"/>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4" name="Footer Placeholder 3">
            <a:extLst>
              <a:ext uri="{FF2B5EF4-FFF2-40B4-BE49-F238E27FC236}">
                <a16:creationId xmlns:a16="http://schemas.microsoft.com/office/drawing/2014/main" id="{CAD4864E-657F-4EED-A45A-DCDA64FB40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7AE221A-14D2-4AA8-8B7E-2BC0DDA1B699}"/>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40995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568694-4A62-4778-BB23-C3FA89609FD0}"/>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3" name="Footer Placeholder 2">
            <a:extLst>
              <a:ext uri="{FF2B5EF4-FFF2-40B4-BE49-F238E27FC236}">
                <a16:creationId xmlns:a16="http://schemas.microsoft.com/office/drawing/2014/main" id="{AA117E8E-F0E1-4160-A84E-66037403968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15CBF6-37E3-4998-9C5F-F4F5D0847E58}"/>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416628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6B87E-6B96-4553-A0AF-F5A0F2F0BB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86212D-C077-4D57-92D6-4BACE4B23F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6A2462-CF9A-4ED5-9F85-36B403D92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764A9C-AD6A-43A5-A11F-970B495D6C89}"/>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6" name="Footer Placeholder 5">
            <a:extLst>
              <a:ext uri="{FF2B5EF4-FFF2-40B4-BE49-F238E27FC236}">
                <a16:creationId xmlns:a16="http://schemas.microsoft.com/office/drawing/2014/main" id="{4BAEB6F4-9DEA-40C7-88D4-F7DE2ED593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F7B588-1CB6-47B9-A214-F6C527EB2854}"/>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3925058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A55FC-ECF7-45C1-A27F-412314706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38A5FC-6C23-41DC-A763-7AC6D260E2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AE3A3B-FF2F-4211-9D5E-7D9707AD1A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233A74-9112-44C4-B31B-159BBC3C1AC4}"/>
              </a:ext>
            </a:extLst>
          </p:cNvPr>
          <p:cNvSpPr>
            <a:spLocks noGrp="1"/>
          </p:cNvSpPr>
          <p:nvPr>
            <p:ph type="dt" sz="half" idx="10"/>
          </p:nvPr>
        </p:nvSpPr>
        <p:spPr/>
        <p:txBody>
          <a:bodyPr/>
          <a:lstStyle/>
          <a:p>
            <a:fld id="{AC178E08-30A6-4C32-A015-D598C6C113F7}" type="datetimeFigureOut">
              <a:rPr lang="en-US" smtClean="0"/>
              <a:t>2/6/2021</a:t>
            </a:fld>
            <a:endParaRPr lang="en-US"/>
          </a:p>
        </p:txBody>
      </p:sp>
      <p:sp>
        <p:nvSpPr>
          <p:cNvPr id="6" name="Footer Placeholder 5">
            <a:extLst>
              <a:ext uri="{FF2B5EF4-FFF2-40B4-BE49-F238E27FC236}">
                <a16:creationId xmlns:a16="http://schemas.microsoft.com/office/drawing/2014/main" id="{DE64A8AC-3D59-4009-9217-83DE796722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0E661-8F87-41DB-B45F-E97F64B4B20A}"/>
              </a:ext>
            </a:extLst>
          </p:cNvPr>
          <p:cNvSpPr>
            <a:spLocks noGrp="1"/>
          </p:cNvSpPr>
          <p:nvPr>
            <p:ph type="sldNum" sz="quarter" idx="12"/>
          </p:nvPr>
        </p:nvSpPr>
        <p:spPr/>
        <p:txBody>
          <a:bodyPr/>
          <a:lstStyle/>
          <a:p>
            <a:fld id="{6C8968FC-E2DB-48AC-838D-EAF0871D91E8}" type="slidenum">
              <a:rPr lang="en-US" smtClean="0"/>
              <a:t>‹#›</a:t>
            </a:fld>
            <a:endParaRPr lang="en-US"/>
          </a:p>
        </p:txBody>
      </p:sp>
    </p:spTree>
    <p:extLst>
      <p:ext uri="{BB962C8B-B14F-4D97-AF65-F5344CB8AC3E}">
        <p14:creationId xmlns:p14="http://schemas.microsoft.com/office/powerpoint/2010/main" val="190525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90644-A6F0-45CB-9CE8-4D0793760A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6915E8-1A37-4868-956D-EE85DF06A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D3F292-B150-46C5-9C07-0A0A0C698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78E08-30A6-4C32-A015-D598C6C113F7}" type="datetimeFigureOut">
              <a:rPr lang="en-US" smtClean="0"/>
              <a:t>2/6/2021</a:t>
            </a:fld>
            <a:endParaRPr lang="en-US"/>
          </a:p>
        </p:txBody>
      </p:sp>
      <p:sp>
        <p:nvSpPr>
          <p:cNvPr id="5" name="Footer Placeholder 4">
            <a:extLst>
              <a:ext uri="{FF2B5EF4-FFF2-40B4-BE49-F238E27FC236}">
                <a16:creationId xmlns:a16="http://schemas.microsoft.com/office/drawing/2014/main" id="{78F51834-9267-4D9E-85A1-08C9EC805D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A84B36-9DE7-4F96-B754-0D6942D2AB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968FC-E2DB-48AC-838D-EAF0871D91E8}" type="slidenum">
              <a:rPr lang="en-US" smtClean="0"/>
              <a:t>‹#›</a:t>
            </a:fld>
            <a:endParaRPr lang="en-US"/>
          </a:p>
        </p:txBody>
      </p:sp>
    </p:spTree>
    <p:extLst>
      <p:ext uri="{BB962C8B-B14F-4D97-AF65-F5344CB8AC3E}">
        <p14:creationId xmlns:p14="http://schemas.microsoft.com/office/powerpoint/2010/main" val="3678362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93EA2BF-D206-4BE4-87D2-5DB636DFA8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6062" y="0"/>
            <a:ext cx="10299875" cy="685799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a:extLst>
              <a:ext uri="{FF2B5EF4-FFF2-40B4-BE49-F238E27FC236}">
                <a16:creationId xmlns:a16="http://schemas.microsoft.com/office/drawing/2014/main" id="{BDF2659D-ACD1-4762-92AD-7703A3F501B4}"/>
              </a:ext>
            </a:extLst>
          </p:cNvPr>
          <p:cNvSpPr>
            <a:spLocks noGrp="1"/>
          </p:cNvSpPr>
          <p:nvPr>
            <p:ph type="ctrTitle"/>
          </p:nvPr>
        </p:nvSpPr>
        <p:spPr>
          <a:xfrm>
            <a:off x="1524000" y="1"/>
            <a:ext cx="9144000" cy="1010652"/>
          </a:xfrm>
        </p:spPr>
        <p:txBody>
          <a:bodyPr>
            <a:normAutofit fontScale="90000"/>
          </a:bodyPr>
          <a:lstStyle/>
          <a:p>
            <a:r>
              <a:rPr lang="en-US" b="1" dirty="0">
                <a:solidFill>
                  <a:schemeClr val="bg1"/>
                </a:solidFill>
              </a:rPr>
              <a:t>The High Calling / Servant hood</a:t>
            </a:r>
          </a:p>
        </p:txBody>
      </p:sp>
      <p:sp>
        <p:nvSpPr>
          <p:cNvPr id="3" name="Subtitle 2">
            <a:extLst>
              <a:ext uri="{FF2B5EF4-FFF2-40B4-BE49-F238E27FC236}">
                <a16:creationId xmlns:a16="http://schemas.microsoft.com/office/drawing/2014/main" id="{FAE843B2-E615-41FD-B965-5A41F8BD78F0}"/>
              </a:ext>
            </a:extLst>
          </p:cNvPr>
          <p:cNvSpPr>
            <a:spLocks noGrp="1"/>
          </p:cNvSpPr>
          <p:nvPr>
            <p:ph type="subTitle" idx="1"/>
          </p:nvPr>
        </p:nvSpPr>
        <p:spPr>
          <a:xfrm>
            <a:off x="0" y="6160168"/>
            <a:ext cx="4138863" cy="606392"/>
          </a:xfrm>
        </p:spPr>
        <p:txBody>
          <a:bodyPr>
            <a:normAutofit/>
          </a:bodyPr>
          <a:lstStyle/>
          <a:p>
            <a:r>
              <a:rPr lang="en-US" b="1" dirty="0">
                <a:solidFill>
                  <a:schemeClr val="bg1"/>
                </a:solidFill>
                <a:effectLst>
                  <a:outerShdw blurRad="38100" dist="38100" dir="2700000" algn="tl">
                    <a:srgbClr val="000000">
                      <a:alpha val="43137"/>
                    </a:srgbClr>
                  </a:outerShdw>
                </a:effectLst>
              </a:rPr>
              <a:t>With Bishop Ronald K. Powell</a:t>
            </a:r>
          </a:p>
        </p:txBody>
      </p:sp>
    </p:spTree>
    <p:extLst>
      <p:ext uri="{BB962C8B-B14F-4D97-AF65-F5344CB8AC3E}">
        <p14:creationId xmlns:p14="http://schemas.microsoft.com/office/powerpoint/2010/main" val="69027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a:xfrm>
            <a:off x="838200" y="365126"/>
            <a:ext cx="10515600" cy="1011288"/>
          </a:xfrm>
        </p:spPr>
        <p:txBody>
          <a:bodyPr/>
          <a:lstStyle/>
          <a:p>
            <a:r>
              <a:rPr lang="en-US" b="1" dirty="0">
                <a:solidFill>
                  <a:schemeClr val="bg1"/>
                </a:solidFill>
                <a:effectLst>
                  <a:outerShdw blurRad="38100" dist="38100" dir="2700000" algn="tl">
                    <a:srgbClr val="000000">
                      <a:alpha val="43137"/>
                    </a:srgbClr>
                  </a:outerShdw>
                </a:effectLst>
              </a:rPr>
              <a:t>C. Essential to spiritual growth. </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a:xfrm>
            <a:off x="838200" y="1594619"/>
            <a:ext cx="10515600" cy="4661802"/>
          </a:xfrm>
        </p:spPr>
        <p:txBody>
          <a:bodyPr>
            <a:normAutofit/>
          </a:bodyPr>
          <a:lstStyle/>
          <a:p>
            <a:r>
              <a:rPr lang="en-US" sz="3200" b="1" dirty="0">
                <a:solidFill>
                  <a:schemeClr val="bg1"/>
                </a:solidFill>
                <a:effectLst>
                  <a:outerShdw blurRad="38100" dist="38100" dir="2700000" algn="tl">
                    <a:srgbClr val="000000">
                      <a:alpha val="43137"/>
                    </a:srgbClr>
                  </a:outerShdw>
                </a:effectLst>
              </a:rPr>
              <a:t>Unless you are serving God in some fashion, you aren't maturing spiritually. </a:t>
            </a:r>
          </a:p>
          <a:p>
            <a:r>
              <a:rPr lang="en-US" sz="3200" b="1" dirty="0">
                <a:solidFill>
                  <a:schemeClr val="bg1"/>
                </a:solidFill>
                <a:effectLst>
                  <a:outerShdw blurRad="38100" dist="38100" dir="2700000" algn="tl">
                    <a:srgbClr val="000000">
                      <a:alpha val="43137"/>
                    </a:srgbClr>
                  </a:outerShdw>
                </a:effectLst>
              </a:rPr>
              <a:t>Ephesians 2:10 says, "We are His workmanship, created in Christ Jesus for good works, which God prepared beforehand so that we would walk in them." </a:t>
            </a:r>
          </a:p>
          <a:p>
            <a:r>
              <a:rPr lang="en-US" sz="3200" b="1" dirty="0">
                <a:solidFill>
                  <a:schemeClr val="bg1"/>
                </a:solidFill>
                <a:effectLst>
                  <a:outerShdw blurRad="38100" dist="38100" dir="2700000" algn="tl">
                    <a:srgbClr val="000000">
                      <a:alpha val="43137"/>
                    </a:srgbClr>
                  </a:outerShdw>
                </a:effectLst>
              </a:rPr>
              <a:t>We should humbly seek to serve people with the attitude Christ had. Even when our giving is overlooked or taken for granted by everyone, our heavenly Father notices (Heb. 6:10).</a:t>
            </a:r>
          </a:p>
        </p:txBody>
      </p:sp>
    </p:spTree>
    <p:extLst>
      <p:ext uri="{BB962C8B-B14F-4D97-AF65-F5344CB8AC3E}">
        <p14:creationId xmlns:p14="http://schemas.microsoft.com/office/powerpoint/2010/main" val="155852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1 Peter 4:10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10 As every man hath received the gift, even so minister the same one to another, as good stewards of the manifold grace of God.</a:t>
            </a:r>
          </a:p>
        </p:txBody>
      </p:sp>
    </p:spTree>
    <p:extLst>
      <p:ext uri="{BB962C8B-B14F-4D97-AF65-F5344CB8AC3E}">
        <p14:creationId xmlns:p14="http://schemas.microsoft.com/office/powerpoint/2010/main" val="255662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D. The purpose for spiritual gifts</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Every believer has one or more spiritual gifts, which we are to use in serving the body of Christ (1 Peter 4:10). </a:t>
            </a:r>
          </a:p>
          <a:p>
            <a:r>
              <a:rPr lang="en-US" sz="3200" b="1" dirty="0">
                <a:solidFill>
                  <a:schemeClr val="bg1"/>
                </a:solidFill>
                <a:effectLst>
                  <a:outerShdw blurRad="38100" dist="38100" dir="2700000" algn="tl">
                    <a:srgbClr val="000000">
                      <a:alpha val="43137"/>
                    </a:srgbClr>
                  </a:outerShdw>
                </a:effectLst>
              </a:rPr>
              <a:t>That same attitude of humble service should extend outside the church as well.</a:t>
            </a:r>
          </a:p>
        </p:txBody>
      </p:sp>
    </p:spTree>
    <p:extLst>
      <p:ext uri="{BB962C8B-B14F-4D97-AF65-F5344CB8AC3E}">
        <p14:creationId xmlns:p14="http://schemas.microsoft.com/office/powerpoint/2010/main" val="1550711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Acts 15:36-38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36 And some days after Paul said unto Barnabas, Let us go again and visit our brethren in every city where we have preached the word of the Lord, and see how they do.</a:t>
            </a:r>
          </a:p>
          <a:p>
            <a:r>
              <a:rPr lang="en-US" sz="3200" b="1" dirty="0">
                <a:solidFill>
                  <a:schemeClr val="bg1"/>
                </a:solidFill>
                <a:effectLst>
                  <a:outerShdw blurRad="38100" dist="38100" dir="2700000" algn="tl">
                    <a:srgbClr val="000000">
                      <a:alpha val="43137"/>
                    </a:srgbClr>
                  </a:outerShdw>
                </a:effectLst>
              </a:rPr>
              <a:t>37 And Barnabas determined to take with them John, whose surname was Mark.</a:t>
            </a:r>
          </a:p>
          <a:p>
            <a:r>
              <a:rPr lang="en-US" sz="3200" b="1" dirty="0">
                <a:solidFill>
                  <a:schemeClr val="bg1"/>
                </a:solidFill>
                <a:effectLst>
                  <a:outerShdw blurRad="38100" dist="38100" dir="2700000" algn="tl">
                    <a:srgbClr val="000000">
                      <a:alpha val="43137"/>
                    </a:srgbClr>
                  </a:outerShdw>
                </a:effectLst>
              </a:rPr>
              <a:t>38 But Paul thought not good to take him with them, who departed from them from Pamphylia, and went not with them to the work.</a:t>
            </a:r>
          </a:p>
        </p:txBody>
      </p:sp>
    </p:spTree>
    <p:extLst>
      <p:ext uri="{BB962C8B-B14F-4D97-AF65-F5344CB8AC3E}">
        <p14:creationId xmlns:p14="http://schemas.microsoft.com/office/powerpoint/2010/main" val="22053900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E. No assurance against conflict.</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Servant hood does not guarantee harmonious relationships. </a:t>
            </a:r>
          </a:p>
          <a:p>
            <a:r>
              <a:rPr lang="en-US" sz="3200" b="1" dirty="0">
                <a:solidFill>
                  <a:schemeClr val="bg1"/>
                </a:solidFill>
                <a:effectLst>
                  <a:outerShdw blurRad="38100" dist="38100" dir="2700000" algn="tl">
                    <a:srgbClr val="000000">
                      <a:alpha val="43137"/>
                    </a:srgbClr>
                  </a:outerShdw>
                </a:effectLst>
              </a:rPr>
              <a:t>Paul and Barnabas disagreed about whether or not to take John Mark with them on the second missionary journey (Acts 15:36-38).</a:t>
            </a:r>
          </a:p>
        </p:txBody>
      </p:sp>
    </p:spTree>
    <p:extLst>
      <p:ext uri="{BB962C8B-B14F-4D97-AF65-F5344CB8AC3E}">
        <p14:creationId xmlns:p14="http://schemas.microsoft.com/office/powerpoint/2010/main" val="3648983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1. Those who serve the Lord aren't always popular.</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Some people may not like you, or they may falsely accuse you. </a:t>
            </a:r>
          </a:p>
          <a:p>
            <a:r>
              <a:rPr lang="en-US" sz="3200" b="1" dirty="0">
                <a:solidFill>
                  <a:schemeClr val="bg1"/>
                </a:solidFill>
                <a:effectLst>
                  <a:outerShdw blurRad="38100" dist="38100" dir="2700000" algn="tl">
                    <a:srgbClr val="000000">
                      <a:alpha val="43137"/>
                    </a:srgbClr>
                  </a:outerShdw>
                </a:effectLst>
              </a:rPr>
              <a:t>When that happens, concentrate on maintaining a servant spirit, and allow the Lord to handle the unfair criticism. </a:t>
            </a:r>
          </a:p>
          <a:p>
            <a:r>
              <a:rPr lang="en-US" sz="3200" b="1" dirty="0">
                <a:solidFill>
                  <a:schemeClr val="bg1"/>
                </a:solidFill>
                <a:effectLst>
                  <a:outerShdw blurRad="38100" dist="38100" dir="2700000" algn="tl">
                    <a:srgbClr val="000000">
                      <a:alpha val="43137"/>
                    </a:srgbClr>
                  </a:outerShdw>
                </a:effectLst>
              </a:rPr>
              <a:t>And don't leave a job or ministry position unless He tells you it's time to move on.</a:t>
            </a:r>
          </a:p>
        </p:txBody>
      </p:sp>
    </p:spTree>
    <p:extLst>
      <p:ext uri="{BB962C8B-B14F-4D97-AF65-F5344CB8AC3E}">
        <p14:creationId xmlns:p14="http://schemas.microsoft.com/office/powerpoint/2010/main" val="6524972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2. How can you get through a difficult conflict?</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A. Remember that serving God means allowing Him to work in and through you-not striving to serve Him in your own strength.</a:t>
            </a:r>
          </a:p>
        </p:txBody>
      </p:sp>
    </p:spTree>
    <p:extLst>
      <p:ext uri="{BB962C8B-B14F-4D97-AF65-F5344CB8AC3E}">
        <p14:creationId xmlns:p14="http://schemas.microsoft.com/office/powerpoint/2010/main" val="3785755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normAutofit fontScale="90000"/>
          </a:bodyPr>
          <a:lstStyle/>
          <a:p>
            <a:br>
              <a:rPr lang="en-US" dirty="0">
                <a:solidFill>
                  <a:schemeClr val="bg1"/>
                </a:solidFill>
              </a:rPr>
            </a:br>
            <a:r>
              <a:rPr lang="en-US" sz="4900" b="1" dirty="0">
                <a:solidFill>
                  <a:schemeClr val="bg1"/>
                </a:solidFill>
                <a:effectLst>
                  <a:outerShdw blurRad="38100" dist="38100" dir="2700000" algn="tl">
                    <a:srgbClr val="000000">
                      <a:alpha val="43137"/>
                    </a:srgbClr>
                  </a:outerShdw>
                </a:effectLst>
              </a:rPr>
              <a:t>Colossians 3:23 KJV</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23 And whatsoever ye do, do it heartily, as to the Lord, and not unto men;</a:t>
            </a:r>
          </a:p>
        </p:txBody>
      </p:sp>
    </p:spTree>
    <p:extLst>
      <p:ext uri="{BB962C8B-B14F-4D97-AF65-F5344CB8AC3E}">
        <p14:creationId xmlns:p14="http://schemas.microsoft.com/office/powerpoint/2010/main" val="313569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B. Keep in mind that you are working for the Lord Jesus Christ (Col. 3:23).</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C. Let go of selfishness. If you angrily decide to walk away from a position, you are serving yourself. </a:t>
            </a: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Serving God means obeying His commands and trusting Him to take care of you despite hardship.</a:t>
            </a:r>
          </a:p>
        </p:txBody>
      </p:sp>
    </p:spTree>
    <p:extLst>
      <p:ext uri="{BB962C8B-B14F-4D97-AF65-F5344CB8AC3E}">
        <p14:creationId xmlns:p14="http://schemas.microsoft.com/office/powerpoint/2010/main" val="2794850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normAutofit fontScale="90000"/>
          </a:bodyPr>
          <a:lstStyle/>
          <a:p>
            <a:r>
              <a:rPr lang="en-US" b="1" dirty="0">
                <a:solidFill>
                  <a:schemeClr val="bg1"/>
                </a:solidFill>
                <a:effectLst>
                  <a:outerShdw blurRad="38100" dist="38100" dir="2700000" algn="tl">
                    <a:srgbClr val="000000">
                      <a:alpha val="43137"/>
                    </a:srgbClr>
                  </a:outerShdw>
                </a:effectLst>
              </a:rPr>
              <a:t>III. Conclusion: Greatness is not found in a title, a salary, or a position of</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influence.</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a:xfrm>
            <a:off x="838200" y="2059805"/>
            <a:ext cx="10515600" cy="4117157"/>
          </a:xfrm>
        </p:spPr>
        <p:txBody>
          <a:bodyPr>
            <a:normAutofit/>
          </a:bodyPr>
          <a:lstStyle/>
          <a:p>
            <a:r>
              <a:rPr lang="en-US" sz="3200" b="1" dirty="0">
                <a:solidFill>
                  <a:schemeClr val="bg1"/>
                </a:solidFill>
                <a:effectLst>
                  <a:outerShdw blurRad="38100" dist="38100" dir="2700000" algn="tl">
                    <a:srgbClr val="000000">
                      <a:alpha val="43137"/>
                    </a:srgbClr>
                  </a:outerShdw>
                </a:effectLst>
              </a:rPr>
              <a:t>True greatness is found in servant hood.</a:t>
            </a:r>
          </a:p>
          <a:p>
            <a:r>
              <a:rPr lang="en-US" sz="3200" b="1" dirty="0">
                <a:solidFill>
                  <a:schemeClr val="bg1"/>
                </a:solidFill>
                <a:effectLst>
                  <a:outerShdw blurRad="38100" dist="38100" dir="2700000" algn="tl">
                    <a:srgbClr val="000000">
                      <a:alpha val="43137"/>
                    </a:srgbClr>
                  </a:outerShdw>
                </a:effectLst>
              </a:rPr>
              <a:t>Willingly meet the needs of others without looking for recognition from people.</a:t>
            </a:r>
          </a:p>
        </p:txBody>
      </p:sp>
    </p:spTree>
    <p:extLst>
      <p:ext uri="{BB962C8B-B14F-4D97-AF65-F5344CB8AC3E}">
        <p14:creationId xmlns:p14="http://schemas.microsoft.com/office/powerpoint/2010/main" val="3615250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Philippians 2:5-11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a:xfrm>
            <a:off x="838200" y="1690688"/>
            <a:ext cx="10515600" cy="4802187"/>
          </a:xfrm>
        </p:spPr>
        <p:txBody>
          <a:bodyPr>
            <a:normAutofit lnSpcReduction="10000"/>
          </a:bodyPr>
          <a:lstStyle/>
          <a:p>
            <a:r>
              <a:rPr lang="en-US" sz="3200" b="1" dirty="0">
                <a:solidFill>
                  <a:schemeClr val="bg1"/>
                </a:solidFill>
                <a:effectLst>
                  <a:outerShdw blurRad="38100" dist="38100" dir="2700000" algn="tl">
                    <a:srgbClr val="000000">
                      <a:alpha val="43137"/>
                    </a:srgbClr>
                  </a:outerShdw>
                </a:effectLst>
              </a:rPr>
              <a:t>Let this mind be in you, which was also in Christ Jesus: Who, being in the form of God, thought it not robbery to be equal with God: But made himself of no reputation, and took upon him the form of a servant, and was made in the likeness of men: And being found in fashion as a man, he humbled himself, and became obedient unto death, even the death of the cross. Wherefore God also hath highly exalted him, and given him a name which is above every name: That at the name of Jesus every knee should bow, of things in heaven, and things in earth, and things under the earth; And that every tongue should confess that Jesus Christ is Lord, to the glory of God the Father.</a:t>
            </a:r>
          </a:p>
        </p:txBody>
      </p:sp>
    </p:spTree>
    <p:extLst>
      <p:ext uri="{BB962C8B-B14F-4D97-AF65-F5344CB8AC3E}">
        <p14:creationId xmlns:p14="http://schemas.microsoft.com/office/powerpoint/2010/main" val="3694178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normAutofit fontScale="90000"/>
          </a:bodyPr>
          <a:lstStyle/>
          <a:p>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John 12:26 KJV</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lstStyle/>
          <a:p>
            <a:r>
              <a:rPr lang="en-US" b="1" dirty="0">
                <a:solidFill>
                  <a:schemeClr val="bg1"/>
                </a:solidFill>
                <a:effectLst>
                  <a:outerShdw blurRad="38100" dist="38100" dir="2700000" algn="tl">
                    <a:srgbClr val="000000">
                      <a:alpha val="43137"/>
                    </a:srgbClr>
                  </a:outerShdw>
                </a:effectLst>
              </a:rPr>
              <a:t>26 If any man serve me, let him follow me; and where I am, there shall also my servant be: if any man serve me, </a:t>
            </a:r>
            <a:r>
              <a:rPr lang="en-US" b="1" u="sng" dirty="0">
                <a:solidFill>
                  <a:schemeClr val="bg1"/>
                </a:solidFill>
                <a:effectLst>
                  <a:outerShdw blurRad="38100" dist="38100" dir="2700000" algn="tl">
                    <a:srgbClr val="000000">
                      <a:alpha val="43137"/>
                    </a:srgbClr>
                  </a:outerShdw>
                </a:effectLst>
              </a:rPr>
              <a:t>him will my Father honour.</a:t>
            </a:r>
          </a:p>
          <a:p>
            <a:r>
              <a:rPr lang="en-US" b="1" dirty="0">
                <a:solidFill>
                  <a:schemeClr val="bg1"/>
                </a:solidFill>
              </a:rPr>
              <a:t>God's Word promises that He will honor your humility (John 12:26).</a:t>
            </a:r>
          </a:p>
        </p:txBody>
      </p:sp>
    </p:spTree>
    <p:extLst>
      <p:ext uri="{BB962C8B-B14F-4D97-AF65-F5344CB8AC3E}">
        <p14:creationId xmlns:p14="http://schemas.microsoft.com/office/powerpoint/2010/main" val="1531402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When believers finally realize that our calling is to serve-not merely to seek our own interests-then we will have an irresistible impact on this world.</a:t>
            </a:r>
          </a:p>
        </p:txBody>
      </p:sp>
    </p:spTree>
    <p:extLst>
      <p:ext uri="{BB962C8B-B14F-4D97-AF65-F5344CB8AC3E}">
        <p14:creationId xmlns:p14="http://schemas.microsoft.com/office/powerpoint/2010/main" val="3778509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normAutofit fontScale="90000"/>
          </a:bodyPr>
          <a:lstStyle/>
          <a:p>
            <a:br>
              <a:rPr lang="en-US" dirty="0">
                <a:solidFill>
                  <a:schemeClr val="bg1"/>
                </a:solidFill>
              </a:rPr>
            </a:br>
            <a:r>
              <a:rPr lang="en-US" sz="4900" b="1" dirty="0">
                <a:solidFill>
                  <a:schemeClr val="bg1"/>
                </a:solidFill>
                <a:effectLst>
                  <a:outerShdw blurRad="38100" dist="38100" dir="2700000" algn="tl">
                    <a:srgbClr val="000000">
                      <a:alpha val="43137"/>
                    </a:srgbClr>
                  </a:outerShdw>
                </a:effectLst>
              </a:rPr>
              <a:t>John 13:15 KJV</a:t>
            </a:r>
            <a:br>
              <a:rPr lang="en-US" dirty="0">
                <a:solidFill>
                  <a:schemeClr val="bg1"/>
                </a:solidFill>
              </a:rPr>
            </a:br>
            <a:endParaRPr lang="en-US" dirty="0">
              <a:solidFill>
                <a:schemeClr val="bg1"/>
              </a:solidFill>
            </a:endParaRP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15 For I have given you an example, that ye should do as I have done to you.</a:t>
            </a:r>
          </a:p>
          <a:p>
            <a:endParaRPr lang="en-US" sz="3200" b="1" dirty="0">
              <a:solidFill>
                <a:schemeClr val="bg1"/>
              </a:solidFill>
              <a:effectLst>
                <a:outerShdw blurRad="38100" dist="38100" dir="2700000" algn="tl">
                  <a:srgbClr val="000000">
                    <a:alpha val="43137"/>
                  </a:srgbClr>
                </a:outerShdw>
              </a:effectLst>
            </a:endParaRPr>
          </a:p>
          <a:p>
            <a:endParaRPr lang="en-US" sz="3200" b="1" dirty="0">
              <a:solidFill>
                <a:schemeClr val="bg1"/>
              </a:solidFill>
              <a:effectLst>
                <a:outerShdw blurRad="38100" dist="38100" dir="2700000" algn="tl">
                  <a:srgbClr val="000000">
                    <a:alpha val="43137"/>
                  </a:srgbClr>
                </a:outerShdw>
              </a:effectLst>
            </a:endParaRPr>
          </a:p>
          <a:p>
            <a:r>
              <a:rPr lang="en-US" sz="3200" b="1" dirty="0">
                <a:solidFill>
                  <a:schemeClr val="bg1"/>
                </a:solidFill>
                <a:effectLst>
                  <a:outerShdw blurRad="38100" dist="38100" dir="2700000" algn="tl">
                    <a:srgbClr val="000000">
                      <a:alpha val="43137"/>
                    </a:srgbClr>
                  </a:outerShdw>
                </a:effectLst>
              </a:rPr>
              <a:t>Let’s Pray</a:t>
            </a:r>
          </a:p>
        </p:txBody>
      </p:sp>
    </p:spTree>
    <p:extLst>
      <p:ext uri="{BB962C8B-B14F-4D97-AF65-F5344CB8AC3E}">
        <p14:creationId xmlns:p14="http://schemas.microsoft.com/office/powerpoint/2010/main" val="19980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Matthew 20:26-27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26 But it shall not be so among you: but whosoever will be great among you, let him be your minister; 27 And whosoever will be chief among you, let him be your servant:</a:t>
            </a:r>
          </a:p>
        </p:txBody>
      </p:sp>
    </p:spTree>
    <p:extLst>
      <p:ext uri="{BB962C8B-B14F-4D97-AF65-F5344CB8AC3E}">
        <p14:creationId xmlns:p14="http://schemas.microsoft.com/office/powerpoint/2010/main" val="978130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a:xfrm>
            <a:off x="838200" y="365126"/>
            <a:ext cx="10515600" cy="982412"/>
          </a:xfrm>
        </p:spPr>
        <p:txBody>
          <a:bodyPr/>
          <a:lstStyle/>
          <a:p>
            <a:r>
              <a:rPr lang="en-US" b="1" dirty="0">
                <a:solidFill>
                  <a:schemeClr val="bg1"/>
                </a:solidFill>
                <a:effectLst>
                  <a:outerShdw blurRad="38100" dist="38100" dir="2700000" algn="tl">
                    <a:srgbClr val="000000">
                      <a:alpha val="43137"/>
                    </a:srgbClr>
                  </a:outerShdw>
                </a:effectLst>
              </a:rPr>
              <a:t>I. Introduction: </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a:xfrm>
            <a:off x="838200" y="1347538"/>
            <a:ext cx="10515600" cy="5034011"/>
          </a:xfrm>
        </p:spPr>
        <p:txBody>
          <a:bodyPr>
            <a:normAutofit/>
          </a:bodyPr>
          <a:lstStyle/>
          <a:p>
            <a:r>
              <a:rPr lang="en-US" sz="3200" b="1" dirty="0">
                <a:solidFill>
                  <a:schemeClr val="bg1"/>
                </a:solidFill>
                <a:effectLst>
                  <a:outerShdw blurRad="38100" dist="38100" dir="2700000" algn="tl">
                    <a:srgbClr val="000000">
                      <a:alpha val="43137"/>
                    </a:srgbClr>
                  </a:outerShdw>
                </a:effectLst>
              </a:rPr>
              <a:t>As believers, we should follow the example of Jesus, who was equal with God but humbled Himself and became a man (Phil. 2:5-11). </a:t>
            </a:r>
          </a:p>
          <a:p>
            <a:r>
              <a:rPr lang="en-US" sz="3200" b="1" dirty="0">
                <a:solidFill>
                  <a:schemeClr val="bg1"/>
                </a:solidFill>
                <a:effectLst>
                  <a:outerShdw blurRad="38100" dist="38100" dir="2700000" algn="tl">
                    <a:srgbClr val="000000">
                      <a:alpha val="43137"/>
                    </a:srgbClr>
                  </a:outerShdw>
                </a:effectLst>
              </a:rPr>
              <a:t>Christ told His disciples, "Whoever wishes to become great among you shall be your servant, and whoever wishes to be first among you shall be your slave"(Matt. 20:26-27).</a:t>
            </a:r>
          </a:p>
          <a:p>
            <a:r>
              <a:rPr lang="en-US" sz="3200" b="1" dirty="0">
                <a:solidFill>
                  <a:schemeClr val="bg1"/>
                </a:solidFill>
                <a:effectLst>
                  <a:outerShdw blurRad="38100" dist="38100" dir="2700000" algn="tl">
                    <a:srgbClr val="000000">
                      <a:alpha val="43137"/>
                    </a:srgbClr>
                  </a:outerShdw>
                </a:effectLst>
              </a:rPr>
              <a:t>Each of us must stop focusing on ourselves and generously meet the needs of others. If we do this without expecting recognition from people, Scripture promises that the Father will honor us.</a:t>
            </a:r>
          </a:p>
          <a:p>
            <a:endParaRPr lang="en-US" dirty="0">
              <a:solidFill>
                <a:schemeClr val="bg1"/>
              </a:solidFill>
            </a:endParaRPr>
          </a:p>
        </p:txBody>
      </p:sp>
    </p:spTree>
    <p:extLst>
      <p:ext uri="{BB962C8B-B14F-4D97-AF65-F5344CB8AC3E}">
        <p14:creationId xmlns:p14="http://schemas.microsoft.com/office/powerpoint/2010/main" val="2428774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Revelation 3:22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He that hath an ear, let him hear what the Spirit saith unto the churches.</a:t>
            </a:r>
          </a:p>
        </p:txBody>
      </p:sp>
    </p:spTree>
    <p:extLst>
      <p:ext uri="{BB962C8B-B14F-4D97-AF65-F5344CB8AC3E}">
        <p14:creationId xmlns:p14="http://schemas.microsoft.com/office/powerpoint/2010/main" val="49322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II. Servant hood is . . .</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A. God's work for every believer. All our actions should reflect the fact that Jesus is not only our Savior but also the master of our lives. </a:t>
            </a:r>
          </a:p>
          <a:p>
            <a:r>
              <a:rPr lang="en-US" sz="3200" b="1" dirty="0">
                <a:solidFill>
                  <a:schemeClr val="bg1"/>
                </a:solidFill>
                <a:effectLst>
                  <a:outerShdw blurRad="38100" dist="38100" dir="2700000" algn="tl">
                    <a:srgbClr val="000000">
                      <a:alpha val="43137"/>
                    </a:srgbClr>
                  </a:outerShdw>
                </a:effectLst>
              </a:rPr>
              <a:t>Salvation means more than forgiveness and the assurance of heaven; it signifies that we are now servants of the living God. </a:t>
            </a:r>
          </a:p>
          <a:p>
            <a:r>
              <a:rPr lang="en-US" sz="3200" b="1" dirty="0">
                <a:solidFill>
                  <a:schemeClr val="bg1"/>
                </a:solidFill>
                <a:effectLst>
                  <a:outerShdw blurRad="38100" dist="38100" dir="2700000" algn="tl">
                    <a:srgbClr val="000000">
                      <a:alpha val="43137"/>
                    </a:srgbClr>
                  </a:outerShdw>
                </a:effectLst>
              </a:rPr>
              <a:t>By actively serving Him here on earth, we are preparing for eternity with the Lord (Rev. 22:3).</a:t>
            </a:r>
          </a:p>
        </p:txBody>
      </p:sp>
    </p:spTree>
    <p:extLst>
      <p:ext uri="{BB962C8B-B14F-4D97-AF65-F5344CB8AC3E}">
        <p14:creationId xmlns:p14="http://schemas.microsoft.com/office/powerpoint/2010/main" val="595767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John 14:11-14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11 Believe me that I am in the Father, and the Father in me: or else believe me for the very works' sake.</a:t>
            </a:r>
          </a:p>
          <a:p>
            <a:r>
              <a:rPr lang="en-US" sz="3200" b="1" dirty="0">
                <a:solidFill>
                  <a:schemeClr val="bg1"/>
                </a:solidFill>
                <a:effectLst>
                  <a:outerShdw blurRad="38100" dist="38100" dir="2700000" algn="tl">
                    <a:srgbClr val="000000">
                      <a:alpha val="43137"/>
                    </a:srgbClr>
                  </a:outerShdw>
                </a:effectLst>
              </a:rPr>
              <a:t>12 Verily, verily, I say unto you, He that believeth on me, the works that I do shall he do also; and greater works than these shall he do; because I go unto my Father.</a:t>
            </a:r>
          </a:p>
          <a:p>
            <a:r>
              <a:rPr lang="en-US" sz="3200" b="1" dirty="0">
                <a:solidFill>
                  <a:schemeClr val="bg1"/>
                </a:solidFill>
                <a:effectLst>
                  <a:outerShdw blurRad="38100" dist="38100" dir="2700000" algn="tl">
                    <a:srgbClr val="000000">
                      <a:alpha val="43137"/>
                    </a:srgbClr>
                  </a:outerShdw>
                </a:effectLst>
              </a:rPr>
              <a:t>13 And whatsoever ye shall ask in my name, that will I do, that the Father may be glorified in the Son.</a:t>
            </a:r>
          </a:p>
          <a:p>
            <a:r>
              <a:rPr lang="en-US" sz="3200" b="1" dirty="0">
                <a:solidFill>
                  <a:schemeClr val="bg1"/>
                </a:solidFill>
                <a:effectLst>
                  <a:outerShdw blurRad="38100" dist="38100" dir="2700000" algn="tl">
                    <a:srgbClr val="000000">
                      <a:alpha val="43137"/>
                    </a:srgbClr>
                  </a:outerShdw>
                </a:effectLst>
              </a:rPr>
              <a:t>14 If ye shall ask any thing in my name, I will do it.</a:t>
            </a:r>
          </a:p>
        </p:txBody>
      </p:sp>
    </p:spTree>
    <p:extLst>
      <p:ext uri="{BB962C8B-B14F-4D97-AF65-F5344CB8AC3E}">
        <p14:creationId xmlns:p14="http://schemas.microsoft.com/office/powerpoint/2010/main" val="306337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B. How God carries out His work. </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In John 14:11-14, Jesus told His disciples that they would do even greater works than He did. </a:t>
            </a:r>
          </a:p>
          <a:p>
            <a:r>
              <a:rPr lang="en-US" sz="3200" b="1" dirty="0">
                <a:solidFill>
                  <a:schemeClr val="bg1"/>
                </a:solidFill>
                <a:effectLst>
                  <a:outerShdw blurRad="38100" dist="38100" dir="2700000" algn="tl">
                    <a:srgbClr val="000000">
                      <a:alpha val="43137"/>
                    </a:srgbClr>
                  </a:outerShdw>
                </a:effectLst>
              </a:rPr>
              <a:t>While our actions can not compare to the work Christ accomplished on the cross, none of us know our maximum potential. </a:t>
            </a:r>
          </a:p>
          <a:p>
            <a:r>
              <a:rPr lang="en-US" sz="3200" b="1" dirty="0">
                <a:solidFill>
                  <a:schemeClr val="bg1"/>
                </a:solidFill>
                <a:effectLst>
                  <a:outerShdw blurRad="38100" dist="38100" dir="2700000" algn="tl">
                    <a:srgbClr val="000000">
                      <a:alpha val="43137"/>
                    </a:srgbClr>
                  </a:outerShdw>
                </a:effectLst>
              </a:rPr>
              <a:t>As we surrender our lives to the service of the most high God, He will honor us with true greatness.</a:t>
            </a:r>
          </a:p>
        </p:txBody>
      </p:sp>
    </p:spTree>
    <p:extLst>
      <p:ext uri="{BB962C8B-B14F-4D97-AF65-F5344CB8AC3E}">
        <p14:creationId xmlns:p14="http://schemas.microsoft.com/office/powerpoint/2010/main" val="2232001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8000" b="-108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CD7FD-D6B2-4D8C-8091-F6EEF58F28A8}"/>
              </a:ext>
            </a:extLst>
          </p:cNvPr>
          <p:cNvSpPr>
            <a:spLocks noGrp="1"/>
          </p:cNvSpPr>
          <p:nvPr>
            <p:ph type="title"/>
          </p:nvPr>
        </p:nvSpPr>
        <p:spPr/>
        <p:txBody>
          <a:bodyPr/>
          <a:lstStyle/>
          <a:p>
            <a:r>
              <a:rPr lang="en-US" b="1" dirty="0">
                <a:solidFill>
                  <a:schemeClr val="bg1"/>
                </a:solidFill>
                <a:effectLst>
                  <a:outerShdw blurRad="38100" dist="38100" dir="2700000" algn="tl">
                    <a:srgbClr val="000000">
                      <a:alpha val="43137"/>
                    </a:srgbClr>
                  </a:outerShdw>
                </a:effectLst>
              </a:rPr>
              <a:t>Hebrews 6:10 KJV</a:t>
            </a:r>
          </a:p>
        </p:txBody>
      </p:sp>
      <p:sp>
        <p:nvSpPr>
          <p:cNvPr id="3" name="Content Placeholder 2">
            <a:extLst>
              <a:ext uri="{FF2B5EF4-FFF2-40B4-BE49-F238E27FC236}">
                <a16:creationId xmlns:a16="http://schemas.microsoft.com/office/drawing/2014/main" id="{551AC305-6EAD-4BC3-AB12-B5E1488F29D1}"/>
              </a:ext>
            </a:extLst>
          </p:cNvPr>
          <p:cNvSpPr>
            <a:spLocks noGrp="1"/>
          </p:cNvSpPr>
          <p:nvPr>
            <p:ph idx="1"/>
          </p:nvPr>
        </p:nvSpPr>
        <p:spPr/>
        <p:txBody>
          <a:bodyPr>
            <a:normAutofit/>
          </a:bodyPr>
          <a:lstStyle/>
          <a:p>
            <a:r>
              <a:rPr lang="en-US" sz="3200" b="1" dirty="0">
                <a:solidFill>
                  <a:schemeClr val="bg1"/>
                </a:solidFill>
                <a:effectLst>
                  <a:outerShdw blurRad="38100" dist="38100" dir="2700000" algn="tl">
                    <a:srgbClr val="000000">
                      <a:alpha val="43137"/>
                    </a:srgbClr>
                  </a:outerShdw>
                </a:effectLst>
              </a:rPr>
              <a:t>10 For God is not unrighteous to forget your work and labour of love, which ye have shewed toward his name, in that ye have ministered to the saints, and do minister.</a:t>
            </a:r>
          </a:p>
        </p:txBody>
      </p:sp>
    </p:spTree>
    <p:extLst>
      <p:ext uri="{BB962C8B-B14F-4D97-AF65-F5344CB8AC3E}">
        <p14:creationId xmlns:p14="http://schemas.microsoft.com/office/powerpoint/2010/main" val="3577611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1255</Words>
  <Application>Microsoft Office PowerPoint</Application>
  <PresentationFormat>Widescreen</PresentationFormat>
  <Paragraphs>68</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 High Calling / Servant hood</vt:lpstr>
      <vt:lpstr>Philippians 2:5-11 KJV</vt:lpstr>
      <vt:lpstr>Matthew 20:26-27 KJV</vt:lpstr>
      <vt:lpstr>I. Introduction: </vt:lpstr>
      <vt:lpstr>Revelation 3:22 KJV</vt:lpstr>
      <vt:lpstr>II. Servant hood is . . .</vt:lpstr>
      <vt:lpstr>John 14:11-14 KJV</vt:lpstr>
      <vt:lpstr>B. How God carries out His work. </vt:lpstr>
      <vt:lpstr>Hebrews 6:10 KJV</vt:lpstr>
      <vt:lpstr>C. Essential to spiritual growth. </vt:lpstr>
      <vt:lpstr>1 Peter 4:10 KJV</vt:lpstr>
      <vt:lpstr>D. The purpose for spiritual gifts</vt:lpstr>
      <vt:lpstr>Acts 15:36-38 KJV</vt:lpstr>
      <vt:lpstr>E. No assurance against conflict.</vt:lpstr>
      <vt:lpstr>1. Those who serve the Lord aren't always popular.</vt:lpstr>
      <vt:lpstr>2. How can you get through a difficult conflict?</vt:lpstr>
      <vt:lpstr> Colossians 3:23 KJV </vt:lpstr>
      <vt:lpstr>PowerPoint Presentation</vt:lpstr>
      <vt:lpstr>III. Conclusion: Greatness is not found in a title, a salary, or a position of influence.</vt:lpstr>
      <vt:lpstr> John 12:26 KJV </vt:lpstr>
      <vt:lpstr>PowerPoint Presentation</vt:lpstr>
      <vt:lpstr> John 13:15 KJV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High Calling / Servant hood</dc:title>
  <dc:creator>Ronald Powell</dc:creator>
  <cp:lastModifiedBy>Ronald Powell</cp:lastModifiedBy>
  <cp:revision>6</cp:revision>
  <dcterms:created xsi:type="dcterms:W3CDTF">2021-02-06T20:13:08Z</dcterms:created>
  <dcterms:modified xsi:type="dcterms:W3CDTF">2021-02-06T20:51:59Z</dcterms:modified>
</cp:coreProperties>
</file>