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35"/>
  </p:notesMasterIdLst>
  <p:sldIdLst>
    <p:sldId id="256"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91" r:id="rId25"/>
    <p:sldId id="288" r:id="rId26"/>
    <p:sldId id="290" r:id="rId27"/>
    <p:sldId id="292" r:id="rId28"/>
    <p:sldId id="289" r:id="rId29"/>
    <p:sldId id="293" r:id="rId30"/>
    <p:sldId id="294" r:id="rId31"/>
    <p:sldId id="296" r:id="rId32"/>
    <p:sldId id="295" r:id="rId33"/>
    <p:sldId id="29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3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6357" autoAdjust="0"/>
  </p:normalViewPr>
  <p:slideViewPr>
    <p:cSldViewPr snapToGrid="0">
      <p:cViewPr varScale="1">
        <p:scale>
          <a:sx n="107" d="100"/>
          <a:sy n="107" d="100"/>
        </p:scale>
        <p:origin x="642" y="96"/>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3/26/2021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3/26/2021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3/26/2021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3/26/2021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3/26/2021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3/26/2021</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3/26/2021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3/26/2021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3/26/2021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3/26/2021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3/26/2021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3/26/2021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3/26/2021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3/26/2021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3/26/2021</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3/26/2021</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biblia.com/bible/esv/Gal%202.20" TargetMode="External"/><Relationship Id="rId2" Type="http://schemas.openxmlformats.org/officeDocument/2006/relationships/hyperlink" Target="https://biblia.com/bible/esv/1%20Cor%2015.10" TargetMode="External"/><Relationship Id="rId1" Type="http://schemas.openxmlformats.org/officeDocument/2006/relationships/slideLayout" Target="../slideLayouts/slideLayout1.xml"/><Relationship Id="rId4" Type="http://schemas.openxmlformats.org/officeDocument/2006/relationships/hyperlink" Target="https://biblia.com/bible/esv/Rom%2015.1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normAutofit/>
          </a:bodyPr>
          <a:lstStyle/>
          <a:p>
            <a:pPr algn="ctr"/>
            <a:r>
              <a:rPr lang="en-US" dirty="0"/>
              <a:t>Until Christ be formed in you (part 1)</a:t>
            </a:r>
            <a:br>
              <a:rPr lang="en-US" dirty="0"/>
            </a:br>
            <a:br>
              <a:rPr lang="en-US" dirty="0"/>
            </a:br>
            <a:r>
              <a:rPr lang="en-US" sz="2400" dirty="0"/>
              <a:t>With Bishop Ronald K. Powell</a:t>
            </a:r>
            <a:endParaRPr lang="en-US"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p:txBody>
          <a:bodyPr/>
          <a:lstStyle/>
          <a:p>
            <a:r>
              <a:rPr lang="en-US" dirty="0"/>
              <a:t>Our Text: Galatians 4:12-20.</a:t>
            </a:r>
          </a:p>
        </p:txBody>
      </p:sp>
      <p:pic>
        <p:nvPicPr>
          <p:cNvPr id="7" name="Picture Placeholder 6">
            <a:extLst>
              <a:ext uri="{FF2B5EF4-FFF2-40B4-BE49-F238E27FC236}">
                <a16:creationId xmlns:a16="http://schemas.microsoft.com/office/drawing/2014/main" id="{B15335A8-E4FE-4AA8-B8C8-B425F009B1FB}"/>
              </a:ext>
            </a:extLst>
          </p:cNvPr>
          <p:cNvPicPr>
            <a:picLocks noGrp="1" noChangeAspect="1"/>
          </p:cNvPicPr>
          <p:nvPr>
            <p:ph type="pic" sz="quarter" idx="10"/>
          </p:nvPr>
        </p:nvPicPr>
        <p:blipFill>
          <a:blip r:embed="rId2"/>
          <a:srcRect/>
          <a:stretch>
            <a:fillRect/>
          </a:stretch>
        </p:blipFill>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8 For by grace you have been saved through faith. And this is not your own doing; it is the gift of God, 9 not a result of works, so that no one may boast.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Ephesians 2:8–9 : </a:t>
            </a:r>
          </a:p>
        </p:txBody>
      </p:sp>
    </p:spTree>
    <p:extLst>
      <p:ext uri="{BB962C8B-B14F-4D97-AF65-F5344CB8AC3E}">
        <p14:creationId xmlns:p14="http://schemas.microsoft.com/office/powerpoint/2010/main" val="50001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14 But far be it from me to boast except in the cross of our Lord Jesus Christ, by which2 the world has been crucified to me, and I to the world.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Galatians 6:14: </a:t>
            </a:r>
          </a:p>
        </p:txBody>
      </p:sp>
    </p:spTree>
    <p:extLst>
      <p:ext uri="{BB962C8B-B14F-4D97-AF65-F5344CB8AC3E}">
        <p14:creationId xmlns:p14="http://schemas.microsoft.com/office/powerpoint/2010/main" val="3189825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He did this once by accomplishing our redemption on the cross</a:t>
            </a:r>
            <a:br>
              <a:rPr lang="en-US" sz="2800" dirty="0">
                <a:solidFill>
                  <a:schemeClr val="tx1"/>
                </a:solidFill>
              </a:rPr>
            </a:br>
            <a:r>
              <a:rPr lang="en-US" sz="2800" dirty="0">
                <a:solidFill>
                  <a:schemeClr val="tx1"/>
                </a:solidFill>
              </a:rPr>
              <a:t>without our help; and he continues to do it by applying that</a:t>
            </a:r>
            <a:br>
              <a:rPr lang="en-US" sz="2800" dirty="0">
                <a:solidFill>
                  <a:schemeClr val="tx1"/>
                </a:solidFill>
              </a:rPr>
            </a:br>
            <a:r>
              <a:rPr lang="en-US" sz="2800" dirty="0">
                <a:solidFill>
                  <a:schemeClr val="tx1"/>
                </a:solidFill>
              </a:rPr>
              <a:t>redemption to our hearts without our help. </a:t>
            </a:r>
            <a:br>
              <a:rPr lang="en-US" sz="2800" dirty="0">
                <a:solidFill>
                  <a:schemeClr val="tx1"/>
                </a:solidFill>
              </a:rPr>
            </a:br>
            <a:r>
              <a:rPr lang="en-US" sz="2800" dirty="0">
                <a:solidFill>
                  <a:schemeClr val="tx1"/>
                </a:solidFill>
              </a:rPr>
              <a:t>By his sovereign grace</a:t>
            </a:r>
            <a:br>
              <a:rPr lang="en-US" sz="2800" dirty="0">
                <a:solidFill>
                  <a:schemeClr val="tx1"/>
                </a:solidFill>
              </a:rPr>
            </a:br>
            <a:r>
              <a:rPr lang="en-US" sz="2800" dirty="0">
                <a:solidFill>
                  <a:schemeClr val="tx1"/>
                </a:solidFill>
              </a:rPr>
              <a:t>Christ paid our debt to God, and by his sovereign grace he is</a:t>
            </a:r>
            <a:br>
              <a:rPr lang="en-US" sz="2800" dirty="0">
                <a:solidFill>
                  <a:schemeClr val="tx1"/>
                </a:solidFill>
              </a:rPr>
            </a:br>
            <a:r>
              <a:rPr lang="en-US" sz="2800" dirty="0">
                <a:solidFill>
                  <a:schemeClr val="tx1"/>
                </a:solidFill>
              </a:rPr>
              <a:t>putting his own form upon our lives so that we will say with the</a:t>
            </a:r>
            <a:br>
              <a:rPr lang="en-US" sz="2800" dirty="0">
                <a:solidFill>
                  <a:srgbClr val="FFFF00"/>
                </a:solidFill>
              </a:rPr>
            </a:br>
            <a:r>
              <a:rPr lang="en-US" sz="2800" dirty="0">
                <a:solidFill>
                  <a:schemeClr val="tx1"/>
                </a:solidFill>
              </a:rPr>
              <a:t>Psalmist</a:t>
            </a:r>
            <a:r>
              <a:rPr lang="en-US" sz="2800" dirty="0">
                <a:solidFill>
                  <a:srgbClr val="FFFF00"/>
                </a:solidFill>
              </a:rPr>
              <a:t> </a:t>
            </a:r>
            <a:r>
              <a:rPr lang="en-US" sz="2800" dirty="0">
                <a:solidFill>
                  <a:schemeClr val="tx1"/>
                </a:solidFill>
              </a:rPr>
              <a:t>(115:1), </a:t>
            </a:r>
            <a:r>
              <a:rPr lang="en-US" sz="2800" dirty="0">
                <a:solidFill>
                  <a:srgbClr val="FFFF00"/>
                </a:solidFill>
              </a:rPr>
              <a:t>“Not to us, O Lord, not to us, but to your name</a:t>
            </a:r>
            <a:br>
              <a:rPr lang="en-US" sz="2800" dirty="0">
                <a:solidFill>
                  <a:srgbClr val="FFFF00"/>
                </a:solidFill>
              </a:rPr>
            </a:br>
            <a:r>
              <a:rPr lang="en-US" sz="2800" dirty="0">
                <a:solidFill>
                  <a:srgbClr val="FFFF00"/>
                </a:solidFill>
              </a:rPr>
              <a:t>give glory.”</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solidFill>
                  <a:schemeClr val="tx1"/>
                </a:solidFill>
              </a:rPr>
              <a:t>Psalm 115:1 </a:t>
            </a:r>
            <a:r>
              <a:rPr lang="en-US" sz="3600" dirty="0"/>
              <a:t>: </a:t>
            </a:r>
          </a:p>
        </p:txBody>
      </p:sp>
    </p:spTree>
    <p:extLst>
      <p:ext uri="{BB962C8B-B14F-4D97-AF65-F5344CB8AC3E}">
        <p14:creationId xmlns:p14="http://schemas.microsoft.com/office/powerpoint/2010/main" val="4156904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Saving faith is a resting in that sovereign work of Christ, past,</a:t>
            </a:r>
            <a:br>
              <a:rPr lang="en-US" sz="2800" dirty="0">
                <a:solidFill>
                  <a:srgbClr val="FFFF00"/>
                </a:solidFill>
              </a:rPr>
            </a:br>
            <a:r>
              <a:rPr lang="en-US" sz="2800" dirty="0">
                <a:solidFill>
                  <a:srgbClr val="FFFF00"/>
                </a:solidFill>
              </a:rPr>
              <a:t>present, and future, which gives all glory to God (1 Peter 4:10,11 ).</a:t>
            </a:r>
            <a:br>
              <a:rPr lang="en-US" sz="2800" dirty="0">
                <a:solidFill>
                  <a:srgbClr val="FFFF00"/>
                </a:solidFill>
              </a:rPr>
            </a:br>
            <a:br>
              <a:rPr lang="en-US" sz="2800" dirty="0">
                <a:solidFill>
                  <a:srgbClr val="FFFF00"/>
                </a:solidFill>
              </a:rPr>
            </a:br>
            <a:r>
              <a:rPr lang="en-US" sz="2800" baseline="30000" dirty="0"/>
              <a:t>10 </a:t>
            </a:r>
            <a:r>
              <a:rPr lang="en-US" sz="2800" dirty="0"/>
              <a:t>As each has received a gift, use it to serve one another, as good stewards of God's varied grace: </a:t>
            </a:r>
            <a:r>
              <a:rPr lang="en-US" sz="2800" baseline="30000" dirty="0"/>
              <a:t>11 </a:t>
            </a:r>
            <a:r>
              <a:rPr lang="en-US" sz="2800" dirty="0"/>
              <a:t>whoever speaks, as one who speaks oracles of God; whoever serves, as one who serves by the strength that God supplies—in order </a:t>
            </a:r>
            <a:r>
              <a:rPr lang="en-US" sz="2800" dirty="0">
                <a:solidFill>
                  <a:srgbClr val="FFFF00"/>
                </a:solidFill>
              </a:rPr>
              <a:t>that in everything God may be glorified through Jesus Christ</a:t>
            </a:r>
            <a:r>
              <a:rPr lang="en-US" sz="2800" dirty="0"/>
              <a:t>. To him belong glory and dominion forever and ever. Amen.</a:t>
            </a:r>
            <a:br>
              <a:rPr lang="en-US" sz="2800" dirty="0"/>
            </a:br>
            <a:endParaRPr lang="en-US" sz="2800" dirty="0">
              <a:solidFill>
                <a:srgbClr val="FFFF00"/>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solidFill>
                  <a:schemeClr val="tx1"/>
                </a:solidFill>
              </a:rPr>
              <a:t>1 Peter 4:10-11</a:t>
            </a:r>
            <a:r>
              <a:rPr lang="en-US" sz="3600" dirty="0"/>
              <a:t>: </a:t>
            </a:r>
          </a:p>
        </p:txBody>
      </p:sp>
    </p:spTree>
    <p:extLst>
      <p:ext uri="{BB962C8B-B14F-4D97-AF65-F5344CB8AC3E}">
        <p14:creationId xmlns:p14="http://schemas.microsoft.com/office/powerpoint/2010/main" val="262837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Therefore, in one sense saving faith is the easiest thing in the</a:t>
            </a:r>
            <a:br>
              <a:rPr lang="en-US" sz="2800" dirty="0">
                <a:solidFill>
                  <a:srgbClr val="FFFF00"/>
                </a:solidFill>
              </a:rPr>
            </a:br>
            <a:r>
              <a:rPr lang="en-US" sz="2800" dirty="0">
                <a:solidFill>
                  <a:srgbClr val="FFFF00"/>
                </a:solidFill>
              </a:rPr>
              <a:t>world-as easy as being clay in the potter’s hands. </a:t>
            </a:r>
            <a:br>
              <a:rPr lang="en-US" sz="2800" dirty="0">
                <a:solidFill>
                  <a:srgbClr val="FFFF00"/>
                </a:solidFill>
              </a:rPr>
            </a:br>
            <a:br>
              <a:rPr lang="en-US" sz="2800" dirty="0">
                <a:solidFill>
                  <a:srgbClr val="FFFF00"/>
                </a:solidFill>
              </a:rPr>
            </a:br>
            <a:r>
              <a:rPr lang="en-US" sz="2800" dirty="0">
                <a:solidFill>
                  <a:srgbClr val="FFFF00"/>
                </a:solidFill>
              </a:rPr>
              <a:t>But in another sense it is the hardest thing in the world, because human clay hates</a:t>
            </a:r>
            <a:br>
              <a:rPr lang="en-US" sz="2800" dirty="0">
                <a:solidFill>
                  <a:srgbClr val="FFFF00"/>
                </a:solidFill>
              </a:rPr>
            </a:br>
            <a:r>
              <a:rPr lang="en-US" sz="2800" dirty="0">
                <a:solidFill>
                  <a:srgbClr val="FFFF00"/>
                </a:solidFill>
              </a:rPr>
              <a:t>being shaped and formed by Christ so that he gets all the glory for what we become.</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430306"/>
            <a:ext cx="4633806" cy="1622611"/>
          </a:xfrm>
        </p:spPr>
        <p:txBody>
          <a:bodyPr/>
          <a:lstStyle/>
          <a:p>
            <a:pPr algn="l"/>
            <a:r>
              <a:rPr lang="en-US" sz="3600" dirty="0"/>
              <a:t>Judaizers</a:t>
            </a:r>
          </a:p>
          <a:p>
            <a:pPr algn="l"/>
            <a:endParaRPr lang="en-US" sz="3600" dirty="0"/>
          </a:p>
        </p:txBody>
      </p:sp>
    </p:spTree>
    <p:extLst>
      <p:ext uri="{BB962C8B-B14F-4D97-AF65-F5344CB8AC3E}">
        <p14:creationId xmlns:p14="http://schemas.microsoft.com/office/powerpoint/2010/main" val="3369856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It’s not surprising, </a:t>
            </a:r>
            <a:r>
              <a:rPr lang="en-US" sz="2800" dirty="0">
                <a:solidFill>
                  <a:srgbClr val="FFFF00"/>
                </a:solidFill>
              </a:rPr>
              <a:t>then, that the Judaizers should find a foothold for their false teaching in the hearts of the recent Galatian converts, just like all kinds of cults and egocentric fads are able to gain a foothold in the church today.</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Judaizers</a:t>
            </a:r>
          </a:p>
        </p:txBody>
      </p:sp>
    </p:spTree>
    <p:extLst>
      <p:ext uri="{BB962C8B-B14F-4D97-AF65-F5344CB8AC3E}">
        <p14:creationId xmlns:p14="http://schemas.microsoft.com/office/powerpoint/2010/main" val="286750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The teaching of the Judaizers did not oppose the pride left in the</a:t>
            </a:r>
            <a:br>
              <a:rPr lang="en-US" sz="2800" dirty="0">
                <a:solidFill>
                  <a:schemeClr val="tx1"/>
                </a:solidFill>
              </a:rPr>
            </a:br>
            <a:r>
              <a:rPr lang="en-US" sz="2800" dirty="0">
                <a:solidFill>
                  <a:schemeClr val="tx1"/>
                </a:solidFill>
              </a:rPr>
              <a:t>Galatian believers. </a:t>
            </a:r>
            <a:br>
              <a:rPr lang="en-US" sz="2800" dirty="0">
                <a:solidFill>
                  <a:schemeClr val="tx1"/>
                </a:solidFill>
              </a:rPr>
            </a:br>
            <a:r>
              <a:rPr lang="en-US" sz="2800" dirty="0">
                <a:solidFill>
                  <a:schemeClr val="tx1"/>
                </a:solidFill>
              </a:rPr>
              <a:t>It catered to that pride.</a:t>
            </a:r>
            <a:br>
              <a:rPr lang="en-US" sz="2800" dirty="0">
                <a:solidFill>
                  <a:schemeClr val="tx1"/>
                </a:solidFill>
              </a:rPr>
            </a:br>
            <a:r>
              <a:rPr lang="en-US" sz="2800" dirty="0">
                <a:solidFill>
                  <a:schemeClr val="tx1"/>
                </a:solidFill>
              </a:rPr>
              <a:t> </a:t>
            </a:r>
            <a:br>
              <a:rPr lang="en-US" sz="2800" dirty="0">
                <a:solidFill>
                  <a:schemeClr val="tx1"/>
                </a:solidFill>
              </a:rPr>
            </a:br>
            <a:r>
              <a:rPr lang="en-US" sz="2800" dirty="0">
                <a:solidFill>
                  <a:schemeClr val="tx1"/>
                </a:solidFill>
              </a:rPr>
              <a:t>They said, move on from faith to works; move on from the power of the Holy Spirit and kick in with the efforts of your flesh</a:t>
            </a:r>
            <a:r>
              <a:rPr lang="en-US" sz="2800" dirty="0">
                <a:solidFill>
                  <a:srgbClr val="FFFF00"/>
                </a:solidFill>
              </a:rPr>
              <a:t>.</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411126" y="564777"/>
            <a:ext cx="4976662" cy="5360894"/>
          </a:xfrm>
        </p:spPr>
        <p:txBody>
          <a:bodyPr/>
          <a:lstStyle/>
          <a:p>
            <a:pPr algn="l"/>
            <a:r>
              <a:rPr lang="en-US" sz="2400" dirty="0"/>
              <a:t>3 O foolish Galatians! Who has bewitched you? It was before your eyes that Jesus Christ was publicly portrayed as crucified. 2 Let me ask you only this: Did you receive the Spirit by works of the law or by hearing with faith? 3 Are you so foolish? Having begun by the Spirit, are you now being perfected by[a] the flesh? 4 Did you suffer[b] so many things in vain—if indeed it was in vain? 5 Does he who supplies the Spirit to you and works miracles among you do so by works of the law, or by hearing with faith— </a:t>
            </a:r>
            <a:r>
              <a:rPr lang="en-US" sz="2400" dirty="0">
                <a:solidFill>
                  <a:srgbClr val="FFFF00"/>
                </a:solidFill>
              </a:rPr>
              <a:t>(Galatians 3:1-5).</a:t>
            </a:r>
            <a:endParaRPr lang="en-US" sz="2400" dirty="0"/>
          </a:p>
        </p:txBody>
      </p:sp>
    </p:spTree>
    <p:extLst>
      <p:ext uri="{BB962C8B-B14F-4D97-AF65-F5344CB8AC3E}">
        <p14:creationId xmlns:p14="http://schemas.microsoft.com/office/powerpoint/2010/main" val="2665456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They offered the law as a means of enjoying one’s pride in a</a:t>
            </a:r>
            <a:br>
              <a:rPr lang="en-US" sz="2800" dirty="0">
                <a:solidFill>
                  <a:schemeClr val="tx1"/>
                </a:solidFill>
              </a:rPr>
            </a:br>
            <a:r>
              <a:rPr lang="en-US" sz="2800" dirty="0">
                <a:solidFill>
                  <a:schemeClr val="tx1"/>
                </a:solidFill>
              </a:rPr>
              <a:t>morally acceptable way. </a:t>
            </a:r>
            <a:br>
              <a:rPr lang="en-US" sz="2800" dirty="0">
                <a:solidFill>
                  <a:schemeClr val="tx1"/>
                </a:solidFill>
              </a:rPr>
            </a:br>
            <a:r>
              <a:rPr lang="en-US" sz="2800" dirty="0">
                <a:solidFill>
                  <a:schemeClr val="tx1"/>
                </a:solidFill>
              </a:rPr>
              <a:t>And so their teaching was not as radical and humbling as Paul’s was. </a:t>
            </a:r>
            <a:br>
              <a:rPr lang="en-US" sz="2800" dirty="0">
                <a:solidFill>
                  <a:schemeClr val="tx1"/>
                </a:solidFill>
              </a:rPr>
            </a:br>
            <a:r>
              <a:rPr lang="en-US" sz="2800" dirty="0">
                <a:solidFill>
                  <a:schemeClr val="tx1"/>
                </a:solidFill>
              </a:rPr>
              <a:t>It was very appealing to people who wanted to be </a:t>
            </a:r>
            <a:r>
              <a:rPr lang="en-US" sz="2800" dirty="0">
                <a:solidFill>
                  <a:srgbClr val="FFFF00"/>
                </a:solidFill>
              </a:rPr>
              <a:t>religious and moral </a:t>
            </a:r>
            <a:r>
              <a:rPr lang="en-US" sz="2800" dirty="0">
                <a:solidFill>
                  <a:schemeClr val="tx1"/>
                </a:solidFill>
              </a:rPr>
              <a:t>but did not want to become putty in the hands of God.</a:t>
            </a:r>
            <a:endParaRPr lang="en-US" sz="2800" dirty="0">
              <a:solidFill>
                <a:srgbClr val="FFFF00"/>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411126" y="564776"/>
            <a:ext cx="4976662" cy="1039905"/>
          </a:xfrm>
        </p:spPr>
        <p:txBody>
          <a:bodyPr/>
          <a:lstStyle/>
          <a:p>
            <a:pPr algn="l"/>
            <a:r>
              <a:rPr lang="en-US" sz="2800" dirty="0"/>
              <a:t>Judaizers</a:t>
            </a:r>
          </a:p>
          <a:p>
            <a:pPr algn="l"/>
            <a:endParaRPr lang="en-US" sz="2400" dirty="0"/>
          </a:p>
        </p:txBody>
      </p:sp>
    </p:spTree>
    <p:extLst>
      <p:ext uri="{BB962C8B-B14F-4D97-AF65-F5344CB8AC3E}">
        <p14:creationId xmlns:p14="http://schemas.microsoft.com/office/powerpoint/2010/main" val="2183891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In Galatians 4:12-21 Paul continues his effort to rescue the</a:t>
            </a:r>
            <a:br>
              <a:rPr lang="en-US" sz="2800" dirty="0">
                <a:solidFill>
                  <a:srgbClr val="FFFF00"/>
                </a:solidFill>
              </a:rPr>
            </a:br>
            <a:r>
              <a:rPr lang="en-US" sz="2800" dirty="0">
                <a:solidFill>
                  <a:srgbClr val="FFFF00"/>
                </a:solidFill>
              </a:rPr>
              <a:t>Galatians from the false gospel of the Judaizers. </a:t>
            </a:r>
            <a:br>
              <a:rPr lang="en-US" sz="2800" dirty="0">
                <a:solidFill>
                  <a:srgbClr val="FFFF00"/>
                </a:solidFill>
              </a:rPr>
            </a:br>
            <a:r>
              <a:rPr lang="en-US" sz="2800" dirty="0">
                <a:solidFill>
                  <a:schemeClr val="tx1"/>
                </a:solidFill>
              </a:rPr>
              <a:t>The main point of the paragraph is found in vs. 12 and 19. </a:t>
            </a:r>
            <a:br>
              <a:rPr lang="en-US" sz="2800" dirty="0">
                <a:solidFill>
                  <a:srgbClr val="FFFF00"/>
                </a:solidFill>
              </a:rPr>
            </a:br>
            <a:br>
              <a:rPr lang="en-US" sz="2800" dirty="0">
                <a:solidFill>
                  <a:srgbClr val="FFFF00"/>
                </a:solidFill>
              </a:rPr>
            </a:br>
            <a:r>
              <a:rPr lang="en-US" sz="2800" dirty="0">
                <a:solidFill>
                  <a:srgbClr val="FFFF00"/>
                </a:solidFill>
              </a:rPr>
              <a:t>Verse 12 says. </a:t>
            </a:r>
            <a:r>
              <a:rPr lang="en-US" sz="2800" dirty="0">
                <a:solidFill>
                  <a:schemeClr val="tx1"/>
                </a:solidFill>
              </a:rPr>
              <a:t>“Brethren,</a:t>
            </a:r>
            <a:br>
              <a:rPr lang="en-US" sz="2800" dirty="0">
                <a:solidFill>
                  <a:schemeClr val="tx1"/>
                </a:solidFill>
              </a:rPr>
            </a:br>
            <a:r>
              <a:rPr lang="en-US" sz="2800" dirty="0">
                <a:solidFill>
                  <a:schemeClr val="tx1"/>
                </a:solidFill>
              </a:rPr>
              <a:t>I beseech you, become as I am, for I also have become as you are.”</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411126" y="564776"/>
            <a:ext cx="4976662" cy="717177"/>
          </a:xfrm>
        </p:spPr>
        <p:txBody>
          <a:bodyPr/>
          <a:lstStyle/>
          <a:p>
            <a:pPr algn="l"/>
            <a:r>
              <a:rPr lang="en-US" sz="2800" b="1" dirty="0"/>
              <a:t>Not Us but Christ</a:t>
            </a:r>
            <a:endParaRPr lang="en-US" sz="3200" dirty="0"/>
          </a:p>
        </p:txBody>
      </p:sp>
    </p:spTree>
    <p:extLst>
      <p:ext uri="{BB962C8B-B14F-4D97-AF65-F5344CB8AC3E}">
        <p14:creationId xmlns:p14="http://schemas.microsoft.com/office/powerpoint/2010/main" val="154812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It was a terrible irony to Paul that he, a Jew, had become a</a:t>
            </a:r>
            <a:br>
              <a:rPr lang="en-US" sz="2800" dirty="0">
                <a:solidFill>
                  <a:schemeClr val="tx1"/>
                </a:solidFill>
              </a:rPr>
            </a:br>
            <a:r>
              <a:rPr lang="en-US" sz="2800" dirty="0">
                <a:solidFill>
                  <a:schemeClr val="tx1"/>
                </a:solidFill>
              </a:rPr>
              <a:t>Gentile, as it were, to win the Galatian Gentiles. </a:t>
            </a:r>
            <a:br>
              <a:rPr lang="en-US" sz="2800" dirty="0">
                <a:solidFill>
                  <a:schemeClr val="tx1"/>
                </a:solidFill>
              </a:rPr>
            </a:br>
            <a:br>
              <a:rPr lang="en-US" sz="2800" dirty="0">
                <a:solidFill>
                  <a:schemeClr val="tx1"/>
                </a:solidFill>
              </a:rPr>
            </a:br>
            <a:r>
              <a:rPr lang="en-US" sz="2800" dirty="0">
                <a:solidFill>
                  <a:srgbClr val="FFFF00"/>
                </a:solidFill>
              </a:rPr>
              <a:t>(1 Corinthians 9:21). </a:t>
            </a:r>
            <a:r>
              <a:rPr lang="en-US" sz="2800" dirty="0">
                <a:solidFill>
                  <a:schemeClr val="tx1"/>
                </a:solidFill>
              </a:rPr>
              <a:t>But they were now trying to become Jews in order to win God’s favor.</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1030942"/>
            <a:ext cx="4976662" cy="3146612"/>
          </a:xfrm>
        </p:spPr>
        <p:txBody>
          <a:bodyPr/>
          <a:lstStyle/>
          <a:p>
            <a:pPr algn="l"/>
            <a:r>
              <a:rPr lang="en-US" sz="2800" b="1" dirty="0"/>
              <a:t>1 Corinthians 9:21</a:t>
            </a:r>
          </a:p>
          <a:p>
            <a:pPr algn="l"/>
            <a:r>
              <a:rPr lang="en-US" sz="2800" b="1" dirty="0">
                <a:effectLst/>
              </a:rPr>
              <a:t>English Standard Version</a:t>
            </a:r>
          </a:p>
          <a:p>
            <a:pPr algn="l"/>
            <a:r>
              <a:rPr lang="en-US" sz="2800" baseline="30000" dirty="0"/>
              <a:t>21 </a:t>
            </a:r>
            <a:r>
              <a:rPr lang="en-US" sz="2800" dirty="0"/>
              <a:t>To those outside the law I became as one outside the law (not being outside the law of God but under the law of Christ) that I might win those outside the law. </a:t>
            </a:r>
          </a:p>
          <a:p>
            <a:pPr algn="l"/>
            <a:endParaRPr lang="en-US" sz="3200" dirty="0"/>
          </a:p>
        </p:txBody>
      </p:sp>
    </p:spTree>
    <p:extLst>
      <p:ext uri="{BB962C8B-B14F-4D97-AF65-F5344CB8AC3E}">
        <p14:creationId xmlns:p14="http://schemas.microsoft.com/office/powerpoint/2010/main" val="369138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r>
              <a:rPr lang="en-US" sz="2300" dirty="0">
                <a:latin typeface="Arial Rounded MT Bold" panose="020F0704030504030204" pitchFamily="34" charset="0"/>
              </a:rPr>
              <a:t>Brethren, I beseech you, become as I am, for I also have become as you are. You did me no wrong; you know it was because of a bodily ailment that I preached the gospel to you at first: and though my condition was a trial to you, you did not scorn or despise me, but received me as an angel of God, as Christ Jesus. What has become of the satisfaction you felt? For I bear you witness that, if possible, you would have plucked out your eyes and given them to me. Have I then become your enemy by telling you the truth? They make much of you, but for no good purpose; they want to shut you out, that you may make much of them. For a good purpose it is always good to be made much of, and not only when I am present with you. </a:t>
            </a:r>
            <a:r>
              <a:rPr lang="en-US" sz="2300" dirty="0">
                <a:solidFill>
                  <a:srgbClr val="FFFF00"/>
                </a:solidFill>
                <a:latin typeface="Arial Rounded MT Bold" panose="020F0704030504030204" pitchFamily="34" charset="0"/>
              </a:rPr>
              <a:t>My little children, with whom I am again in travail until Christ be formed in you!</a:t>
            </a:r>
            <a:r>
              <a:rPr lang="en-US" sz="2300" dirty="0">
                <a:latin typeface="Arial Rounded MT Bold" panose="020F0704030504030204" pitchFamily="34" charset="0"/>
              </a:rPr>
              <a:t> I could wish to be present with you now and to change my tone, for I am perplexed about you.</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Our Text: </a:t>
            </a:r>
          </a:p>
          <a:p>
            <a:pPr algn="l"/>
            <a:r>
              <a:rPr lang="en-US" sz="3600" dirty="0"/>
              <a:t>Galatians 4:12-20.</a:t>
            </a:r>
          </a:p>
        </p:txBody>
      </p:sp>
    </p:spTree>
    <p:extLst>
      <p:ext uri="{BB962C8B-B14F-4D97-AF65-F5344CB8AC3E}">
        <p14:creationId xmlns:p14="http://schemas.microsoft.com/office/powerpoint/2010/main" val="2310123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But </a:t>
            </a:r>
            <a:r>
              <a:rPr lang="en-US" sz="2800" dirty="0">
                <a:solidFill>
                  <a:srgbClr val="FFFF00"/>
                </a:solidFill>
              </a:rPr>
              <a:t>verse 19 </a:t>
            </a:r>
            <a:r>
              <a:rPr lang="en-US" sz="2800" dirty="0">
                <a:solidFill>
                  <a:schemeClr val="tx1"/>
                </a:solidFill>
              </a:rPr>
              <a:t>puts it in a way that shows why freedom from</a:t>
            </a:r>
            <a:br>
              <a:rPr lang="en-US" sz="2800" dirty="0">
                <a:solidFill>
                  <a:schemeClr val="tx1"/>
                </a:solidFill>
              </a:rPr>
            </a:br>
            <a:r>
              <a:rPr lang="en-US" sz="2800" dirty="0">
                <a:solidFill>
                  <a:schemeClr val="tx1"/>
                </a:solidFill>
              </a:rPr>
              <a:t>the law does not result in self-glorifying lawlessness. </a:t>
            </a:r>
            <a:br>
              <a:rPr lang="en-US" sz="2800" dirty="0">
                <a:solidFill>
                  <a:schemeClr val="tx1"/>
                </a:solidFill>
              </a:rPr>
            </a:br>
            <a:br>
              <a:rPr lang="en-US" sz="2800" dirty="0">
                <a:solidFill>
                  <a:schemeClr val="tx1"/>
                </a:solidFill>
              </a:rPr>
            </a:br>
            <a:r>
              <a:rPr lang="en-US" sz="2800" dirty="0">
                <a:solidFill>
                  <a:schemeClr val="tx1"/>
                </a:solidFill>
              </a:rPr>
              <a:t>“My little children with whom I am again in travail until Christ be formed in you!”</a:t>
            </a:r>
            <a:br>
              <a:rPr lang="en-US" sz="2800" dirty="0">
                <a:solidFill>
                  <a:schemeClr val="tx1"/>
                </a:solidFill>
              </a:rPr>
            </a:br>
            <a:br>
              <a:rPr lang="en-US" sz="2800" dirty="0">
                <a:solidFill>
                  <a:schemeClr val="tx1"/>
                </a:solidFill>
              </a:rPr>
            </a:br>
            <a:r>
              <a:rPr lang="en-US" sz="2800" dirty="0">
                <a:solidFill>
                  <a:srgbClr val="FFFF00"/>
                </a:solidFill>
              </a:rPr>
              <a:t>When Paul says in verse 12</a:t>
            </a:r>
            <a:r>
              <a:rPr lang="en-US" sz="2800" dirty="0">
                <a:solidFill>
                  <a:schemeClr val="tx1"/>
                </a:solidFill>
              </a:rPr>
              <a:t>, “Become as I am,” he means, “Let</a:t>
            </a:r>
            <a:br>
              <a:rPr lang="en-US" sz="2800" dirty="0">
                <a:solidFill>
                  <a:schemeClr val="tx1"/>
                </a:solidFill>
              </a:rPr>
            </a:br>
            <a:r>
              <a:rPr lang="en-US" sz="2800" dirty="0">
                <a:solidFill>
                  <a:schemeClr val="tx1"/>
                </a:solidFill>
              </a:rPr>
              <a:t>Christ be formed in you.”</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3487270"/>
          </a:xfrm>
        </p:spPr>
        <p:txBody>
          <a:bodyPr/>
          <a:lstStyle/>
          <a:p>
            <a:pPr algn="l"/>
            <a:r>
              <a:rPr lang="en-US" sz="2800" dirty="0"/>
              <a:t>Paul reminds the </a:t>
            </a:r>
            <a:r>
              <a:rPr lang="en-US" sz="2800" dirty="0">
                <a:solidFill>
                  <a:srgbClr val="FFFF00"/>
                </a:solidFill>
              </a:rPr>
              <a:t>Galatians in</a:t>
            </a:r>
            <a:r>
              <a:rPr lang="en-US" sz="2800" b="1" dirty="0">
                <a:solidFill>
                  <a:srgbClr val="FFFF00"/>
                </a:solidFill>
              </a:rPr>
              <a:t> verse 12</a:t>
            </a:r>
            <a:r>
              <a:rPr lang="en-US" sz="2800" dirty="0">
                <a:solidFill>
                  <a:srgbClr val="FFFF00"/>
                </a:solidFill>
              </a:rPr>
              <a:t> </a:t>
            </a:r>
            <a:r>
              <a:rPr lang="en-US" sz="2800" dirty="0"/>
              <a:t>that the very fact that he did not depend on his Jewish distinctive should make them forsake the Judaizers and</a:t>
            </a:r>
            <a:r>
              <a:rPr lang="en-US" sz="2800" b="1" dirty="0"/>
              <a:t> become as he is-free in Christ</a:t>
            </a:r>
            <a:r>
              <a:rPr lang="en-US" sz="2800" dirty="0"/>
              <a:t>. </a:t>
            </a:r>
          </a:p>
          <a:p>
            <a:pPr algn="l"/>
            <a:r>
              <a:rPr lang="en-US" sz="2800" dirty="0"/>
              <a:t>That’s the main point:</a:t>
            </a:r>
            <a:br>
              <a:rPr lang="en-US" sz="2800" dirty="0"/>
            </a:br>
            <a:r>
              <a:rPr lang="en-US" sz="2800" dirty="0">
                <a:solidFill>
                  <a:srgbClr val="FFFF00"/>
                </a:solidFill>
              </a:rPr>
              <a:t>become free like me.</a:t>
            </a:r>
            <a:endParaRPr lang="en-US" sz="4000" dirty="0">
              <a:solidFill>
                <a:srgbClr val="FFFF00"/>
              </a:solidFill>
            </a:endParaRPr>
          </a:p>
        </p:txBody>
      </p:sp>
    </p:spTree>
    <p:extLst>
      <p:ext uri="{BB962C8B-B14F-4D97-AF65-F5344CB8AC3E}">
        <p14:creationId xmlns:p14="http://schemas.microsoft.com/office/powerpoint/2010/main" val="3024170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My evidence for this is Galatians 2:20</a:t>
            </a:r>
            <a:br>
              <a:rPr lang="en-US" sz="2800" dirty="0">
                <a:solidFill>
                  <a:schemeClr val="tx1"/>
                </a:solidFill>
              </a:rPr>
            </a:br>
            <a:r>
              <a:rPr lang="en-US" sz="2800" dirty="0">
                <a:solidFill>
                  <a:schemeClr val="tx1"/>
                </a:solidFill>
              </a:rPr>
              <a:t>Where Paul tells us how he understands his own life: </a:t>
            </a:r>
            <a:r>
              <a:rPr lang="en-US" sz="2800" dirty="0">
                <a:solidFill>
                  <a:srgbClr val="FFFF00"/>
                </a:solidFill>
              </a:rPr>
              <a:t>“I have been crucified with Christ, it is no longer I who live, but Christ who lives in me; and the life I now live in the flesh, I live by faith in the Son of God who loved me and gave himself for me.”</a:t>
            </a:r>
            <a:br>
              <a:rPr lang="en-US" sz="2800" dirty="0">
                <a:solidFill>
                  <a:schemeClr val="tx1"/>
                </a:solidFill>
              </a:rPr>
            </a:br>
            <a:br>
              <a:rPr lang="en-US" sz="2800" dirty="0">
                <a:solidFill>
                  <a:schemeClr val="tx1"/>
                </a:solidFill>
              </a:rPr>
            </a:br>
            <a:r>
              <a:rPr lang="en-US" sz="2800" dirty="0">
                <a:solidFill>
                  <a:schemeClr val="tx1"/>
                </a:solidFill>
              </a:rPr>
              <a:t>What is clear from this verse is that when Paul says, </a:t>
            </a:r>
            <a:r>
              <a:rPr lang="en-US" sz="2800" dirty="0">
                <a:solidFill>
                  <a:srgbClr val="FFFF00"/>
                </a:solidFill>
              </a:rPr>
              <a:t>“Become like</a:t>
            </a:r>
            <a:br>
              <a:rPr lang="en-US" sz="2800" dirty="0">
                <a:solidFill>
                  <a:srgbClr val="FFFF00"/>
                </a:solidFill>
              </a:rPr>
            </a:br>
            <a:r>
              <a:rPr lang="en-US" sz="2800" dirty="0">
                <a:solidFill>
                  <a:srgbClr val="FFFF00"/>
                </a:solidFill>
              </a:rPr>
              <a:t>me,” he means, “Die like I have died and live by faith in the Son of</a:t>
            </a:r>
            <a:br>
              <a:rPr lang="en-US" sz="2800" dirty="0">
                <a:solidFill>
                  <a:srgbClr val="FFFF00"/>
                </a:solidFill>
              </a:rPr>
            </a:br>
            <a:r>
              <a:rPr lang="en-US" sz="2800" dirty="0">
                <a:solidFill>
                  <a:srgbClr val="FFFF00"/>
                </a:solidFill>
              </a:rPr>
              <a:t>God so that it is his life in you that shapes and forms who you are.”</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546846"/>
          </a:xfrm>
        </p:spPr>
        <p:txBody>
          <a:bodyPr/>
          <a:lstStyle/>
          <a:p>
            <a:pPr algn="l"/>
            <a:r>
              <a:rPr lang="en-US" sz="4000" dirty="0">
                <a:solidFill>
                  <a:srgbClr val="FFFF00"/>
                </a:solidFill>
              </a:rPr>
              <a:t>My evidence </a:t>
            </a:r>
          </a:p>
        </p:txBody>
      </p:sp>
    </p:spTree>
    <p:extLst>
      <p:ext uri="{BB962C8B-B14F-4D97-AF65-F5344CB8AC3E}">
        <p14:creationId xmlns:p14="http://schemas.microsoft.com/office/powerpoint/2010/main" val="3163226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“My little children, with whom I am in travail again until Christ be</a:t>
            </a:r>
            <a:br>
              <a:rPr lang="en-US" sz="2800" dirty="0">
                <a:solidFill>
                  <a:srgbClr val="FFFF00"/>
                </a:solidFill>
              </a:rPr>
            </a:br>
            <a:r>
              <a:rPr lang="en-US" sz="2800" dirty="0">
                <a:solidFill>
                  <a:srgbClr val="FFFF00"/>
                </a:solidFill>
              </a:rPr>
              <a:t>formed in you.” That’s the main point of the paragraph. “Become</a:t>
            </a:r>
            <a:br>
              <a:rPr lang="en-US" sz="2800" dirty="0">
                <a:solidFill>
                  <a:srgbClr val="FFFF00"/>
                </a:solidFill>
              </a:rPr>
            </a:br>
            <a:r>
              <a:rPr lang="en-US" sz="2800" dirty="0">
                <a:solidFill>
                  <a:srgbClr val="FFFF00"/>
                </a:solidFill>
              </a:rPr>
              <a:t>as I am: have Christ formed in you.”</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4616822"/>
          </a:xfrm>
        </p:spPr>
        <p:txBody>
          <a:bodyPr/>
          <a:lstStyle/>
          <a:p>
            <a:pPr algn="l"/>
            <a:r>
              <a:rPr lang="en-US" sz="4000" dirty="0">
                <a:solidFill>
                  <a:schemeClr val="tx1"/>
                </a:solidFill>
              </a:rPr>
              <a:t>Paul’s whole ministry was like a mother in labor pains-he travailed to give birth to people who had Christ taking shape in their lives.</a:t>
            </a:r>
            <a:endParaRPr lang="en-US" sz="4000" dirty="0">
              <a:solidFill>
                <a:srgbClr val="FFFF00"/>
              </a:solidFill>
            </a:endParaRPr>
          </a:p>
        </p:txBody>
      </p:sp>
    </p:spTree>
    <p:extLst>
      <p:ext uri="{BB962C8B-B14F-4D97-AF65-F5344CB8AC3E}">
        <p14:creationId xmlns:p14="http://schemas.microsoft.com/office/powerpoint/2010/main" val="987827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We can see this by contrasting </a:t>
            </a:r>
            <a:r>
              <a:rPr lang="en-US" sz="2800" dirty="0">
                <a:solidFill>
                  <a:srgbClr val="FFFF00"/>
                </a:solidFill>
              </a:rPr>
              <a:t>verses 17 and 19</a:t>
            </a:r>
            <a:r>
              <a:rPr lang="en-US" sz="2800" dirty="0">
                <a:solidFill>
                  <a:schemeClr val="tx1"/>
                </a:solidFill>
              </a:rPr>
              <a:t>. </a:t>
            </a:r>
            <a:br>
              <a:rPr lang="en-US" sz="2800" dirty="0">
                <a:solidFill>
                  <a:schemeClr val="tx1"/>
                </a:solidFill>
              </a:rPr>
            </a:br>
            <a:r>
              <a:rPr lang="en-US" sz="2800" dirty="0">
                <a:solidFill>
                  <a:schemeClr val="tx1"/>
                </a:solidFill>
              </a:rPr>
              <a:t>In verse 17 Paul</a:t>
            </a:r>
            <a:br>
              <a:rPr lang="en-US" sz="2800" dirty="0">
                <a:solidFill>
                  <a:schemeClr val="tx1"/>
                </a:solidFill>
              </a:rPr>
            </a:br>
            <a:r>
              <a:rPr lang="en-US" sz="2800" dirty="0">
                <a:solidFill>
                  <a:schemeClr val="tx1"/>
                </a:solidFill>
              </a:rPr>
              <a:t>uncovers a motive in the Judaizers which is not surprising in view of</a:t>
            </a:r>
            <a:br>
              <a:rPr lang="en-US" sz="2800" dirty="0">
                <a:solidFill>
                  <a:schemeClr val="tx1"/>
                </a:solidFill>
              </a:rPr>
            </a:br>
            <a:r>
              <a:rPr lang="en-US" sz="2800" dirty="0">
                <a:solidFill>
                  <a:schemeClr val="tx1"/>
                </a:solidFill>
              </a:rPr>
              <a:t>their theology of works. </a:t>
            </a:r>
            <a:br>
              <a:rPr lang="en-US" sz="2800" dirty="0">
                <a:solidFill>
                  <a:schemeClr val="tx1"/>
                </a:solidFill>
              </a:rPr>
            </a:br>
            <a:r>
              <a:rPr lang="en-US" sz="2800" dirty="0">
                <a:solidFill>
                  <a:srgbClr val="FFFF00"/>
                </a:solidFill>
              </a:rPr>
              <a:t>“They make much of you, for no good purpose; they want to shut you out, that you may make much of them.”</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411126" y="0"/>
            <a:ext cx="4976662" cy="2474259"/>
          </a:xfrm>
        </p:spPr>
        <p:txBody>
          <a:bodyPr/>
          <a:lstStyle/>
          <a:p>
            <a:pPr algn="l"/>
            <a:r>
              <a:rPr lang="en-US" sz="3200" dirty="0"/>
              <a:t>This message was diametrically opposed to the teaching of the Judaizers.</a:t>
            </a:r>
            <a:endParaRPr lang="en-US" sz="4000" dirty="0">
              <a:solidFill>
                <a:srgbClr val="FFFF00"/>
              </a:solidFill>
            </a:endParaRPr>
          </a:p>
        </p:txBody>
      </p:sp>
    </p:spTree>
    <p:extLst>
      <p:ext uri="{BB962C8B-B14F-4D97-AF65-F5344CB8AC3E}">
        <p14:creationId xmlns:p14="http://schemas.microsoft.com/office/powerpoint/2010/main" val="2274874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Paul says that at root the Judaizers are motivated by the love for human praise. </a:t>
            </a:r>
            <a:br>
              <a:rPr lang="en-US" sz="2800" dirty="0">
                <a:solidFill>
                  <a:schemeClr val="tx1"/>
                </a:solidFill>
              </a:rPr>
            </a:br>
            <a:br>
              <a:rPr lang="en-US" sz="2800" dirty="0">
                <a:solidFill>
                  <a:schemeClr val="tx1"/>
                </a:solidFill>
              </a:rPr>
            </a:br>
            <a:r>
              <a:rPr lang="en-US" sz="2800" dirty="0">
                <a:solidFill>
                  <a:schemeClr val="tx1"/>
                </a:solidFill>
              </a:rPr>
              <a:t>They want to be made much of, to be sought out, to be depended on.</a:t>
            </a:r>
            <a:br>
              <a:rPr lang="en-US" sz="2800" dirty="0">
                <a:solidFill>
                  <a:schemeClr val="tx1"/>
                </a:solidFill>
              </a:rPr>
            </a:br>
            <a:br>
              <a:rPr lang="en-US" sz="2800" dirty="0">
                <a:solidFill>
                  <a:schemeClr val="tx1"/>
                </a:solidFill>
              </a:rPr>
            </a:br>
            <a:r>
              <a:rPr lang="en-US" sz="2800" dirty="0">
                <a:solidFill>
                  <a:schemeClr val="tx1"/>
                </a:solidFill>
              </a:rPr>
              <a:t>And to get this kind of ego-building attention they</a:t>
            </a:r>
            <a:br>
              <a:rPr lang="en-US" sz="2800" dirty="0">
                <a:solidFill>
                  <a:schemeClr val="tx1"/>
                </a:solidFill>
              </a:rPr>
            </a:br>
            <a:r>
              <a:rPr lang="en-US" sz="2800" dirty="0">
                <a:solidFill>
                  <a:schemeClr val="tx1"/>
                </a:solidFill>
              </a:rPr>
              <a:t>tell the Galatians they will be shut out from God’s final blessing if</a:t>
            </a:r>
            <a:br>
              <a:rPr lang="en-US" sz="2800" dirty="0">
                <a:solidFill>
                  <a:schemeClr val="tx1"/>
                </a:solidFill>
              </a:rPr>
            </a:br>
            <a:r>
              <a:rPr lang="en-US" sz="2800" dirty="0">
                <a:solidFill>
                  <a:schemeClr val="tx1"/>
                </a:solidFill>
              </a:rPr>
              <a:t>they don’t accept their teaching of works.</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3487270"/>
          </a:xfrm>
        </p:spPr>
        <p:txBody>
          <a:bodyPr/>
          <a:lstStyle/>
          <a:p>
            <a:pPr algn="l"/>
            <a:endParaRPr lang="en-US" sz="4000" dirty="0">
              <a:solidFill>
                <a:srgbClr val="FFFF00"/>
              </a:solidFill>
            </a:endParaRPr>
          </a:p>
        </p:txBody>
      </p:sp>
    </p:spTree>
    <p:extLst>
      <p:ext uri="{BB962C8B-B14F-4D97-AF65-F5344CB8AC3E}">
        <p14:creationId xmlns:p14="http://schemas.microsoft.com/office/powerpoint/2010/main" val="220870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So every Galatian Gentile who capitulates and gets circumcised in hope of making points with God is another notch in the Judaizers</a:t>
            </a:r>
            <a:br>
              <a:rPr lang="en-US" sz="2800" dirty="0">
                <a:solidFill>
                  <a:schemeClr val="tx1"/>
                </a:solidFill>
              </a:rPr>
            </a:br>
            <a:r>
              <a:rPr lang="en-US" sz="2800" dirty="0">
                <a:solidFill>
                  <a:schemeClr val="tx1"/>
                </a:solidFill>
              </a:rPr>
              <a:t>pistol of pride.</a:t>
            </a:r>
            <a:br>
              <a:rPr lang="en-US" sz="2800" dirty="0">
                <a:solidFill>
                  <a:schemeClr val="tx1"/>
                </a:solidFill>
              </a:rPr>
            </a:br>
            <a:br>
              <a:rPr lang="en-US" sz="2800" dirty="0">
                <a:solidFill>
                  <a:schemeClr val="tx1"/>
                </a:solidFill>
              </a:rPr>
            </a:br>
            <a:r>
              <a:rPr lang="en-US" sz="2800" dirty="0">
                <a:solidFill>
                  <a:schemeClr val="tx1"/>
                </a:solidFill>
              </a:rPr>
              <a:t>That’s what </a:t>
            </a:r>
            <a:r>
              <a:rPr lang="en-US" sz="2800" dirty="0">
                <a:solidFill>
                  <a:srgbClr val="FFFF00"/>
                </a:solidFill>
              </a:rPr>
              <a:t>Galatians 6:13 </a:t>
            </a:r>
            <a:r>
              <a:rPr lang="en-US" sz="2800" dirty="0">
                <a:solidFill>
                  <a:schemeClr val="tx1"/>
                </a:solidFill>
              </a:rPr>
              <a:t>means when it says,</a:t>
            </a:r>
            <a:br>
              <a:rPr lang="en-US" sz="2800" dirty="0">
                <a:solidFill>
                  <a:schemeClr val="tx1"/>
                </a:solidFill>
              </a:rPr>
            </a:br>
            <a:r>
              <a:rPr lang="en-US" sz="2800" dirty="0">
                <a:solidFill>
                  <a:srgbClr val="FFFF00"/>
                </a:solidFill>
              </a:rPr>
              <a:t>“For even those who receive circumcision do not themselves keep the law, but they desire to have you circumcised that they may glory in your flesh.”</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3487270"/>
          </a:xfrm>
        </p:spPr>
        <p:txBody>
          <a:bodyPr/>
          <a:lstStyle/>
          <a:p>
            <a:pPr algn="l"/>
            <a:endParaRPr lang="en-US" sz="4000" dirty="0">
              <a:solidFill>
                <a:srgbClr val="FFFF00"/>
              </a:solidFill>
            </a:endParaRPr>
          </a:p>
        </p:txBody>
      </p:sp>
    </p:spTree>
    <p:extLst>
      <p:ext uri="{BB962C8B-B14F-4D97-AF65-F5344CB8AC3E}">
        <p14:creationId xmlns:p14="http://schemas.microsoft.com/office/powerpoint/2010/main" val="3061691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But contrast this with the heart of Paul’s message in </a:t>
            </a:r>
            <a:r>
              <a:rPr lang="en-US" sz="2800" dirty="0">
                <a:solidFill>
                  <a:srgbClr val="FFFF00"/>
                </a:solidFill>
              </a:rPr>
              <a:t>verse 9-</a:t>
            </a:r>
            <a:r>
              <a:rPr lang="en-US" sz="2800" dirty="0">
                <a:solidFill>
                  <a:schemeClr val="tx1"/>
                </a:solidFill>
              </a:rPr>
              <a:t>his longing is not that he be made much of, but that Christ be</a:t>
            </a:r>
            <a:br>
              <a:rPr lang="en-US" sz="2800" dirty="0">
                <a:solidFill>
                  <a:schemeClr val="tx1"/>
                </a:solidFill>
              </a:rPr>
            </a:br>
            <a:r>
              <a:rPr lang="en-US" sz="2800" dirty="0">
                <a:solidFill>
                  <a:schemeClr val="tx1"/>
                </a:solidFill>
              </a:rPr>
              <a:t>made much of.</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5773270"/>
          </a:xfrm>
        </p:spPr>
        <p:txBody>
          <a:bodyPr/>
          <a:lstStyle/>
          <a:p>
            <a:pPr algn="l"/>
            <a:r>
              <a:rPr lang="en-US" sz="2800" dirty="0"/>
              <a:t>The very theology they propagate is rooted in pride, since it urges</a:t>
            </a:r>
            <a:br>
              <a:rPr lang="en-US" sz="2800" dirty="0"/>
            </a:br>
            <a:r>
              <a:rPr lang="en-US" sz="2800" dirty="0"/>
              <a:t>people to depend partly on God and partly on themselves; and</a:t>
            </a:r>
            <a:br>
              <a:rPr lang="en-US" sz="2800" dirty="0"/>
            </a:br>
            <a:r>
              <a:rPr lang="en-US" sz="2800" dirty="0"/>
              <a:t>therefore it is inevitable that this motive for propagating that</a:t>
            </a:r>
            <a:br>
              <a:rPr lang="en-US" sz="2800" dirty="0"/>
            </a:br>
            <a:r>
              <a:rPr lang="en-US" sz="2800" dirty="0"/>
              <a:t>theology would also be rooted in pride, namely, the desire to be</a:t>
            </a:r>
            <a:br>
              <a:rPr lang="en-US" sz="2800" dirty="0"/>
            </a:br>
            <a:r>
              <a:rPr lang="en-US" sz="2800" dirty="0"/>
              <a:t>made much of. A theology which boosts the human ego and,</a:t>
            </a:r>
            <a:br>
              <a:rPr lang="en-US" sz="2800" dirty="0"/>
            </a:br>
            <a:r>
              <a:rPr lang="en-US" sz="2800" dirty="0"/>
              <a:t>therefore, caters to our desire for praise will surely be propagated</a:t>
            </a:r>
            <a:br>
              <a:rPr lang="en-US" sz="2800" dirty="0"/>
            </a:br>
            <a:r>
              <a:rPr lang="en-US" sz="2800" dirty="0"/>
              <a:t>out of that same motive; and that’s the point of</a:t>
            </a:r>
            <a:r>
              <a:rPr lang="en-US" sz="2800" b="1" dirty="0"/>
              <a:t> </a:t>
            </a:r>
            <a:r>
              <a:rPr lang="en-US" sz="2800" b="1" dirty="0">
                <a:solidFill>
                  <a:srgbClr val="FFFF00"/>
                </a:solidFill>
              </a:rPr>
              <a:t>verse 17</a:t>
            </a:r>
            <a:r>
              <a:rPr lang="en-US" sz="2800" dirty="0"/>
              <a:t>.</a:t>
            </a:r>
            <a:endParaRPr lang="en-US" sz="3600" dirty="0">
              <a:solidFill>
                <a:srgbClr val="FFFF00"/>
              </a:solidFill>
            </a:endParaRPr>
          </a:p>
        </p:txBody>
      </p:sp>
    </p:spTree>
    <p:extLst>
      <p:ext uri="{BB962C8B-B14F-4D97-AF65-F5344CB8AC3E}">
        <p14:creationId xmlns:p14="http://schemas.microsoft.com/office/powerpoint/2010/main" val="2469208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There is a lot of talk today, especially on seminary campuses, about </a:t>
            </a:r>
            <a:r>
              <a:rPr lang="en-US" sz="2800" dirty="0">
                <a:solidFill>
                  <a:srgbClr val="FFFF00"/>
                </a:solidFill>
              </a:rPr>
              <a:t>“spiritual formation.” </a:t>
            </a:r>
            <a:br>
              <a:rPr lang="en-US" sz="2800" dirty="0">
                <a:solidFill>
                  <a:srgbClr val="FFFF00"/>
                </a:solidFill>
              </a:rPr>
            </a:br>
            <a:br>
              <a:rPr lang="en-US" sz="2800" dirty="0">
                <a:solidFill>
                  <a:srgbClr val="FFFF00"/>
                </a:solidFill>
              </a:rPr>
            </a:br>
            <a:r>
              <a:rPr lang="en-US" sz="2800" dirty="0">
                <a:solidFill>
                  <a:schemeClr val="tx1"/>
                </a:solidFill>
              </a:rPr>
              <a:t>I want to say a hearty yes to this concern, provided that it means the </a:t>
            </a:r>
            <a:r>
              <a:rPr lang="en-US" sz="2800" dirty="0">
                <a:solidFill>
                  <a:srgbClr val="FFFF00"/>
                </a:solidFill>
              </a:rPr>
              <a:t>formation of Christ in the believer</a:t>
            </a:r>
            <a:r>
              <a:rPr lang="en-US" sz="2800" dirty="0">
                <a:solidFill>
                  <a:schemeClr val="tx1"/>
                </a:solidFill>
              </a:rPr>
              <a:t>. O, that Christ would be</a:t>
            </a:r>
            <a:br>
              <a:rPr lang="en-US" sz="2800" dirty="0">
                <a:solidFill>
                  <a:schemeClr val="tx1"/>
                </a:solidFill>
              </a:rPr>
            </a:br>
            <a:r>
              <a:rPr lang="en-US" sz="2800" dirty="0">
                <a:solidFill>
                  <a:schemeClr val="tx1"/>
                </a:solidFill>
              </a:rPr>
              <a:t>formed in you!</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294585" y="98613"/>
            <a:ext cx="4976662" cy="3648634"/>
          </a:xfrm>
        </p:spPr>
        <p:txBody>
          <a:bodyPr/>
          <a:lstStyle/>
          <a:p>
            <a:pPr algn="l"/>
            <a:r>
              <a:rPr lang="en-US" sz="3600" dirty="0">
                <a:solidFill>
                  <a:srgbClr val="FFFF00"/>
                </a:solidFill>
              </a:rPr>
              <a:t>O, that Christ would be formed in you (cf. 1:10). What is this</a:t>
            </a:r>
          </a:p>
          <a:p>
            <a:pPr algn="l"/>
            <a:r>
              <a:rPr lang="en-US" sz="3600" dirty="0">
                <a:solidFill>
                  <a:srgbClr val="FFFF00"/>
                </a:solidFill>
              </a:rPr>
              <a:t>experience Paul is talking about here?</a:t>
            </a:r>
          </a:p>
        </p:txBody>
      </p:sp>
    </p:spTree>
    <p:extLst>
      <p:ext uri="{BB962C8B-B14F-4D97-AF65-F5344CB8AC3E}">
        <p14:creationId xmlns:p14="http://schemas.microsoft.com/office/powerpoint/2010/main" val="1554793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The biblical quest for spiritual formation is a quest to be so shaped from within by the presence of the living Christ that we are no longer </a:t>
            </a:r>
            <a:r>
              <a:rPr lang="en-US" sz="2800" dirty="0">
                <a:solidFill>
                  <a:srgbClr val="FFFF00"/>
                </a:solidFill>
              </a:rPr>
              <a:t>“conformed to this age but are transformed by the renewal of our mind” </a:t>
            </a:r>
            <a:r>
              <a:rPr lang="en-US" sz="2800" dirty="0">
                <a:solidFill>
                  <a:schemeClr val="tx1"/>
                </a:solidFill>
              </a:rPr>
              <a:t>(Romans 12:1, 2): </a:t>
            </a:r>
            <a:br>
              <a:rPr lang="en-US" sz="2800" dirty="0">
                <a:solidFill>
                  <a:schemeClr val="tx1"/>
                </a:solidFill>
              </a:rPr>
            </a:br>
            <a:r>
              <a:rPr lang="en-US" sz="2800" dirty="0">
                <a:solidFill>
                  <a:schemeClr val="tx1"/>
                </a:solidFill>
              </a:rPr>
              <a:t>to be so shaped by our union with</a:t>
            </a:r>
            <a:br>
              <a:rPr lang="en-US" sz="2800" dirty="0">
                <a:solidFill>
                  <a:schemeClr val="tx1"/>
                </a:solidFill>
              </a:rPr>
            </a:br>
            <a:r>
              <a:rPr lang="en-US" sz="2800" dirty="0">
                <a:solidFill>
                  <a:schemeClr val="tx1"/>
                </a:solidFill>
              </a:rPr>
              <a:t>him that “the life of Jesus may be manifested in our bodies”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411126" y="1093694"/>
            <a:ext cx="4976662" cy="537882"/>
          </a:xfrm>
        </p:spPr>
        <p:txBody>
          <a:bodyPr/>
          <a:lstStyle/>
          <a:p>
            <a:pPr algn="l"/>
            <a:endParaRPr lang="en-US" sz="3600" dirty="0">
              <a:solidFill>
                <a:srgbClr val="FFFF00"/>
              </a:solidFill>
            </a:endParaRPr>
          </a:p>
        </p:txBody>
      </p:sp>
    </p:spTree>
    <p:extLst>
      <p:ext uri="{BB962C8B-B14F-4D97-AF65-F5344CB8AC3E}">
        <p14:creationId xmlns:p14="http://schemas.microsoft.com/office/powerpoint/2010/main" val="3348898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573741"/>
            <a:ext cx="4976662" cy="6024283"/>
          </a:xfrm>
        </p:spPr>
        <p:txBody>
          <a:bodyPr/>
          <a:lstStyle/>
          <a:p>
            <a:pPr algn="l"/>
            <a:r>
              <a:rPr lang="en-US" sz="2800" dirty="0"/>
              <a:t>(</a:t>
            </a:r>
            <a:r>
              <a:rPr lang="en-US" sz="2800" b="1" dirty="0">
                <a:solidFill>
                  <a:srgbClr val="5B93D1"/>
                </a:solidFill>
              </a:rPr>
              <a:t>2 Corinthians 4:10</a:t>
            </a:r>
            <a:r>
              <a:rPr lang="en-US" sz="2800" dirty="0"/>
              <a:t>); to be so formed and dominated by Christ that we must say with Paul after a life of labor, </a:t>
            </a:r>
          </a:p>
          <a:p>
            <a:pPr algn="l"/>
            <a:r>
              <a:rPr lang="en-US" sz="2800" b="1" dirty="0">
                <a:solidFill>
                  <a:srgbClr val="FFFF00"/>
                </a:solidFill>
              </a:rPr>
              <a:t>“It was not I but the grace of God which is with me”</a:t>
            </a:r>
            <a:r>
              <a:rPr lang="en-US" sz="2800" dirty="0">
                <a:solidFill>
                  <a:srgbClr val="FFFF00"/>
                </a:solidFill>
              </a:rPr>
              <a:t>  </a:t>
            </a:r>
            <a:r>
              <a:rPr lang="en-US" sz="2800" dirty="0"/>
              <a:t>(</a:t>
            </a:r>
            <a:r>
              <a:rPr lang="en-US" sz="2800" b="1" dirty="0">
                <a:hlinkClick r:id="rId2"/>
              </a:rPr>
              <a:t>1 Corinthians 15:10</a:t>
            </a:r>
            <a:r>
              <a:rPr lang="en-US" sz="2800" dirty="0"/>
              <a:t>). </a:t>
            </a:r>
          </a:p>
          <a:p>
            <a:pPr algn="l"/>
            <a:r>
              <a:rPr lang="en-US" sz="2800" b="1" dirty="0">
                <a:solidFill>
                  <a:srgbClr val="FFFF00"/>
                </a:solidFill>
              </a:rPr>
              <a:t>“It is no longer I who live but Christ who lives in me”</a:t>
            </a:r>
            <a:r>
              <a:rPr lang="en-US" sz="2800" dirty="0">
                <a:solidFill>
                  <a:srgbClr val="FFFF00"/>
                </a:solidFill>
              </a:rPr>
              <a:t> </a:t>
            </a:r>
          </a:p>
          <a:p>
            <a:pPr algn="l"/>
            <a:r>
              <a:rPr lang="en-US" sz="2800" dirty="0"/>
              <a:t>(</a:t>
            </a:r>
            <a:r>
              <a:rPr lang="en-US" sz="2800" b="1" dirty="0">
                <a:hlinkClick r:id="rId3"/>
              </a:rPr>
              <a:t>Galatians 2:20</a:t>
            </a:r>
            <a:r>
              <a:rPr lang="en-US" sz="2800" dirty="0"/>
              <a:t>). </a:t>
            </a:r>
          </a:p>
          <a:p>
            <a:pPr algn="l"/>
            <a:r>
              <a:rPr lang="en-US" sz="2800" b="1" dirty="0">
                <a:solidFill>
                  <a:srgbClr val="FFFF00"/>
                </a:solidFill>
              </a:rPr>
              <a:t>“I will not venture to speak of anything except what Christ has wrought through me”</a:t>
            </a:r>
            <a:r>
              <a:rPr lang="en-US" sz="2800" dirty="0">
                <a:solidFill>
                  <a:srgbClr val="FFFF00"/>
                </a:solidFill>
              </a:rPr>
              <a:t> </a:t>
            </a:r>
            <a:r>
              <a:rPr lang="en-US" sz="2800" dirty="0"/>
              <a:t>(</a:t>
            </a:r>
            <a:r>
              <a:rPr lang="en-US" sz="2800" b="1" dirty="0">
                <a:hlinkClick r:id="rId4"/>
              </a:rPr>
              <a:t>Romans 15:18</a:t>
            </a:r>
            <a:r>
              <a:rPr lang="en-US" sz="2800" dirty="0"/>
              <a:t>).</a:t>
            </a:r>
            <a:endParaRPr lang="en-US" sz="3600" dirty="0">
              <a:solidFill>
                <a:srgbClr val="FFFF00"/>
              </a:solidFill>
            </a:endParaRPr>
          </a:p>
        </p:txBody>
      </p:sp>
    </p:spTree>
    <p:extLst>
      <p:ext uri="{BB962C8B-B14F-4D97-AF65-F5344CB8AC3E}">
        <p14:creationId xmlns:p14="http://schemas.microsoft.com/office/powerpoint/2010/main" val="34712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r>
              <a:rPr lang="en-US" sz="2800" dirty="0"/>
              <a:t>I think the basic reason why Christian faith meets with opposition in the world and even finds resistance in our own hearts is that </a:t>
            </a:r>
            <a:r>
              <a:rPr lang="en-US" sz="2800" dirty="0">
                <a:solidFill>
                  <a:srgbClr val="FFFF00"/>
                </a:solidFill>
              </a:rPr>
              <a:t>true saving faith</a:t>
            </a:r>
            <a:r>
              <a:rPr lang="en-US" sz="2800" dirty="0"/>
              <a:t> always brings with it the </a:t>
            </a:r>
            <a:r>
              <a:rPr lang="en-US" sz="2800" dirty="0">
                <a:solidFill>
                  <a:srgbClr val="FFFF00"/>
                </a:solidFill>
              </a:rPr>
              <a:t>reshaping of our heart and mind</a:t>
            </a:r>
            <a:r>
              <a:rPr lang="en-US" sz="2800" dirty="0"/>
              <a:t> so that </a:t>
            </a:r>
            <a:r>
              <a:rPr lang="en-US" sz="2800" dirty="0">
                <a:solidFill>
                  <a:srgbClr val="FFFF00"/>
                </a:solidFill>
              </a:rPr>
              <a:t>it is no longer we who live but Christ in us</a:t>
            </a:r>
            <a:r>
              <a:rPr lang="en-US" sz="2800" dirty="0"/>
              <a:t>.</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Introduction: </a:t>
            </a:r>
          </a:p>
        </p:txBody>
      </p:sp>
    </p:spTree>
    <p:extLst>
      <p:ext uri="{BB962C8B-B14F-4D97-AF65-F5344CB8AC3E}">
        <p14:creationId xmlns:p14="http://schemas.microsoft.com/office/powerpoint/2010/main" val="134668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On the contrary, it</a:t>
            </a:r>
            <a:br>
              <a:rPr lang="en-US" sz="2800" dirty="0">
                <a:solidFill>
                  <a:schemeClr val="tx1"/>
                </a:solidFill>
              </a:rPr>
            </a:br>
            <a:r>
              <a:rPr lang="en-US" sz="2800" dirty="0">
                <a:solidFill>
                  <a:schemeClr val="tx1"/>
                </a:solidFill>
              </a:rPr>
              <a:t>is the power of Christ living and reigning and forming himself within us that frees us to delight in God’s will. </a:t>
            </a:r>
            <a:br>
              <a:rPr lang="en-US" sz="2800" dirty="0">
                <a:solidFill>
                  <a:schemeClr val="tx1"/>
                </a:solidFill>
              </a:rPr>
            </a:br>
            <a:br>
              <a:rPr lang="en-US" sz="2800" dirty="0">
                <a:solidFill>
                  <a:schemeClr val="tx1"/>
                </a:solidFill>
              </a:rPr>
            </a:br>
            <a:r>
              <a:rPr lang="en-US" sz="2800" dirty="0">
                <a:solidFill>
                  <a:schemeClr val="tx1"/>
                </a:solidFill>
              </a:rPr>
              <a:t>We are freed from the</a:t>
            </a:r>
            <a:br>
              <a:rPr lang="en-US" sz="2800" dirty="0">
                <a:solidFill>
                  <a:schemeClr val="tx1"/>
                </a:solidFill>
              </a:rPr>
            </a:br>
            <a:r>
              <a:rPr lang="en-US" sz="2800" dirty="0">
                <a:solidFill>
                  <a:schemeClr val="tx1"/>
                </a:solidFill>
              </a:rPr>
              <a:t>burden of the law when we are given the power to fulfill it from</a:t>
            </a:r>
            <a:br>
              <a:rPr lang="en-US" sz="2800" dirty="0">
                <a:solidFill>
                  <a:schemeClr val="tx1"/>
                </a:solidFill>
              </a:rPr>
            </a:br>
            <a:r>
              <a:rPr lang="en-US" sz="2800" dirty="0">
                <a:solidFill>
                  <a:schemeClr val="tx1"/>
                </a:solidFill>
              </a:rPr>
              <a:t>within. And that happens when Christ is formed in us.</a:t>
            </a:r>
            <a:br>
              <a:rPr lang="en-US" sz="2800" dirty="0">
                <a:solidFill>
                  <a:schemeClr val="tx1"/>
                </a:solidFill>
              </a:rPr>
            </a:b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03550" y="824754"/>
            <a:ext cx="4976662" cy="2604246"/>
          </a:xfrm>
        </p:spPr>
        <p:txBody>
          <a:bodyPr/>
          <a:lstStyle/>
          <a:p>
            <a:pPr algn="l"/>
            <a:r>
              <a:rPr lang="en-US" sz="2400" b="1" dirty="0">
                <a:solidFill>
                  <a:schemeClr val="tx1"/>
                </a:solidFill>
              </a:rPr>
              <a:t>Closing</a:t>
            </a:r>
          </a:p>
          <a:p>
            <a:pPr algn="l"/>
            <a:r>
              <a:rPr lang="en-US" sz="2400" b="1" dirty="0">
                <a:solidFill>
                  <a:srgbClr val="FFFF00"/>
                </a:solidFill>
              </a:rPr>
              <a:t>It doesn’t take a genius to see that, when Christ shapes and forms</a:t>
            </a:r>
          </a:p>
          <a:p>
            <a:pPr algn="l"/>
            <a:r>
              <a:rPr lang="en-US" sz="2400" b="1" dirty="0">
                <a:solidFill>
                  <a:srgbClr val="FFFF00"/>
                </a:solidFill>
              </a:rPr>
              <a:t>our inner life after his own image, our freedom from the law will</a:t>
            </a:r>
          </a:p>
          <a:p>
            <a:pPr algn="l"/>
            <a:r>
              <a:rPr lang="en-US" sz="2400" b="1" dirty="0">
                <a:solidFill>
                  <a:srgbClr val="FFFF00"/>
                </a:solidFill>
              </a:rPr>
              <a:t>hardly result in a lawless, self-glorifying license.</a:t>
            </a:r>
          </a:p>
          <a:p>
            <a:pPr algn="l"/>
            <a:endParaRPr lang="en-US" sz="2400" dirty="0">
              <a:solidFill>
                <a:srgbClr val="FFFF00"/>
              </a:solidFill>
            </a:endParaRPr>
          </a:p>
        </p:txBody>
      </p:sp>
    </p:spTree>
    <p:extLst>
      <p:ext uri="{BB962C8B-B14F-4D97-AF65-F5344CB8AC3E}">
        <p14:creationId xmlns:p14="http://schemas.microsoft.com/office/powerpoint/2010/main" val="234492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b="1" i="1" dirty="0">
                <a:solidFill>
                  <a:srgbClr val="FFFF00"/>
                </a:solidFill>
              </a:rPr>
              <a:t>There is in every human heart an intense and powerful love for the praise of men. </a:t>
            </a:r>
            <a:br>
              <a:rPr lang="en-US" sz="2800" b="1" i="1" dirty="0"/>
            </a:br>
            <a:br>
              <a:rPr lang="en-US" sz="2800" b="1" i="1" dirty="0"/>
            </a:br>
            <a:r>
              <a:rPr lang="en-US" sz="2800" b="1" i="1" dirty="0"/>
              <a:t>Just as naturally as apples fall downward, human beings gravitate toward ideas and actions which make them look great, and resist ideas and</a:t>
            </a:r>
            <a:br>
              <a:rPr lang="en-US" sz="2800" dirty="0"/>
            </a:br>
            <a:r>
              <a:rPr lang="en-US" sz="2800" b="1" i="1" dirty="0"/>
              <a:t>actions which make them look small.</a:t>
            </a:r>
            <a:endParaRPr lang="en-US" sz="28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Introduction: </a:t>
            </a:r>
          </a:p>
        </p:txBody>
      </p:sp>
    </p:spTree>
    <p:extLst>
      <p:ext uri="{BB962C8B-B14F-4D97-AF65-F5344CB8AC3E}">
        <p14:creationId xmlns:p14="http://schemas.microsoft.com/office/powerpoint/2010/main" val="607582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t>Therefore, </a:t>
            </a:r>
            <a:r>
              <a:rPr lang="en-US" sz="2800" dirty="0">
                <a:solidFill>
                  <a:srgbClr val="FFFF00"/>
                </a:solidFill>
              </a:rPr>
              <a:t>apart from the powerful grace of God overcoming our natural disposition to pride</a:t>
            </a:r>
            <a:r>
              <a:rPr lang="en-US" sz="2800" dirty="0"/>
              <a:t>, we would always resist the coming of faith into our lives, because by faith Christ takes such dominant control of our lives and reshapes us so much into his image that we can no longer boast in anything good that we do.</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Introduction: </a:t>
            </a:r>
          </a:p>
        </p:txBody>
      </p:sp>
    </p:spTree>
    <p:extLst>
      <p:ext uri="{BB962C8B-B14F-4D97-AF65-F5344CB8AC3E}">
        <p14:creationId xmlns:p14="http://schemas.microsoft.com/office/powerpoint/2010/main" val="1847916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It does not appeal to the natural mind to be so transformed by Christ that we must give him credit for all the good we do.</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Introduction: </a:t>
            </a:r>
          </a:p>
        </p:txBody>
      </p:sp>
    </p:spTree>
    <p:extLst>
      <p:ext uri="{BB962C8B-B14F-4D97-AF65-F5344CB8AC3E}">
        <p14:creationId xmlns:p14="http://schemas.microsoft.com/office/powerpoint/2010/main" val="414894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rgbClr val="FFFF00"/>
                </a:solidFill>
              </a:rPr>
              <a:t>This is the fundamental stumbling block to Christian faith-which is</a:t>
            </a:r>
            <a:br>
              <a:rPr lang="en-US" sz="2800" dirty="0">
                <a:solidFill>
                  <a:srgbClr val="FFFF00"/>
                </a:solidFill>
              </a:rPr>
            </a:br>
            <a:r>
              <a:rPr lang="en-US" sz="2800" dirty="0">
                <a:solidFill>
                  <a:srgbClr val="FFFF00"/>
                </a:solidFill>
              </a:rPr>
              <a:t>what Jesus meant when he said in John 5:44, </a:t>
            </a:r>
            <a:r>
              <a:rPr lang="en-US" sz="2800" dirty="0">
                <a:solidFill>
                  <a:srgbClr val="FF0000"/>
                </a:solidFill>
              </a:rPr>
              <a:t>“How can you</a:t>
            </a:r>
            <a:br>
              <a:rPr lang="en-US" sz="2800" dirty="0">
                <a:solidFill>
                  <a:srgbClr val="FF0000"/>
                </a:solidFill>
              </a:rPr>
            </a:br>
            <a:r>
              <a:rPr lang="en-US" sz="2800" dirty="0">
                <a:solidFill>
                  <a:srgbClr val="FF0000"/>
                </a:solidFill>
              </a:rPr>
              <a:t>believe, who receive glory from one another and do not seek the</a:t>
            </a:r>
            <a:br>
              <a:rPr lang="en-US" sz="2800" dirty="0">
                <a:solidFill>
                  <a:srgbClr val="FF0000"/>
                </a:solidFill>
              </a:rPr>
            </a:br>
            <a:r>
              <a:rPr lang="en-US" sz="2800" dirty="0">
                <a:solidFill>
                  <a:srgbClr val="FF0000"/>
                </a:solidFill>
              </a:rPr>
              <a:t>glory that comes from the only God”?</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Catering to Pride: </a:t>
            </a:r>
          </a:p>
        </p:txBody>
      </p:sp>
    </p:spTree>
    <p:extLst>
      <p:ext uri="{BB962C8B-B14F-4D97-AF65-F5344CB8AC3E}">
        <p14:creationId xmlns:p14="http://schemas.microsoft.com/office/powerpoint/2010/main" val="2356639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Our love for the praise of men hinders us from trusting Christ</a:t>
            </a:r>
            <a:br>
              <a:rPr lang="en-US" sz="2800" dirty="0">
                <a:solidFill>
                  <a:schemeClr val="tx1"/>
                </a:solidFill>
              </a:rPr>
            </a:br>
            <a:r>
              <a:rPr lang="en-US" sz="2800" dirty="0">
                <a:solidFill>
                  <a:schemeClr val="tx1"/>
                </a:solidFill>
              </a:rPr>
              <a:t>because the purpose of Christ is to remove every ground of</a:t>
            </a:r>
            <a:br>
              <a:rPr lang="en-US" sz="2800" dirty="0">
                <a:solidFill>
                  <a:schemeClr val="tx1"/>
                </a:solidFill>
              </a:rPr>
            </a:br>
            <a:r>
              <a:rPr lang="en-US" sz="2800" dirty="0">
                <a:solidFill>
                  <a:schemeClr val="tx1"/>
                </a:solidFill>
              </a:rPr>
              <a:t>boasting in us and put it all in God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Catering to Pride: </a:t>
            </a:r>
          </a:p>
        </p:txBody>
      </p:sp>
    </p:spTree>
    <p:extLst>
      <p:ext uri="{BB962C8B-B14F-4D97-AF65-F5344CB8AC3E}">
        <p14:creationId xmlns:p14="http://schemas.microsoft.com/office/powerpoint/2010/main" val="2255961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39562" y="-175438"/>
            <a:ext cx="6241312" cy="7208876"/>
          </a:xfrm>
        </p:spPr>
        <p:txBody>
          <a:bodyPr>
            <a:normAutofit/>
          </a:bodyPr>
          <a:lstStyle/>
          <a:p>
            <a:pPr marL="342900" indent="-342900">
              <a:buFont typeface="Arial" panose="020B0604020202020204" pitchFamily="34" charset="0"/>
              <a:buChar char="•"/>
            </a:pPr>
            <a:r>
              <a:rPr lang="en-US" sz="2800" dirty="0">
                <a:solidFill>
                  <a:schemeClr val="tx1"/>
                </a:solidFill>
              </a:rPr>
              <a:t>29 so that no human being might boast in the presence of God. 30 And because of him you are in Christ Jesus, who became to us wisdom from God, righteousness and sanctification and redemption, 31 so that, as it is written, </a:t>
            </a:r>
            <a:r>
              <a:rPr lang="en-US" sz="2800" dirty="0">
                <a:solidFill>
                  <a:srgbClr val="FFFF00"/>
                </a:solidFill>
              </a:rPr>
              <a:t>“Let the one who boasts, boast in the Lord.”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84521"/>
            <a:ext cx="4633806" cy="404037"/>
          </a:xfrm>
        </p:spPr>
        <p:txBody>
          <a:bodyPr/>
          <a:lstStyle/>
          <a:p>
            <a:pPr algn="l"/>
            <a:r>
              <a:rPr lang="en-US" sz="3600" dirty="0"/>
              <a:t>1 Corinthians 1:29–31: </a:t>
            </a:r>
          </a:p>
        </p:txBody>
      </p:sp>
    </p:spTree>
    <p:extLst>
      <p:ext uri="{BB962C8B-B14F-4D97-AF65-F5344CB8AC3E}">
        <p14:creationId xmlns:p14="http://schemas.microsoft.com/office/powerpoint/2010/main" val="2907670145"/>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2.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187</TotalTime>
  <Words>2382</Words>
  <Application>Microsoft Office PowerPoint</Application>
  <PresentationFormat>Widescreen</PresentationFormat>
  <Paragraphs>68</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Rounded MT Bold</vt:lpstr>
      <vt:lpstr>Calibri</vt:lpstr>
      <vt:lpstr>Century Schoolbook</vt:lpstr>
      <vt:lpstr>Corbel</vt:lpstr>
      <vt:lpstr>Headlines</vt:lpstr>
      <vt:lpstr>Until Christ be formed in you (part 1)  With Bishop Ronald K. Powell</vt:lpstr>
      <vt:lpstr>Brethren, I beseech you, become as I am, for I also have become as you are. You did me no wrong; you know it was because of a bodily ailment that I preached the gospel to you at first: and though my condition was a trial to you, you did not scorn or despise me, but received me as an angel of God, as Christ Jesus. What has become of the satisfaction you felt? For I bear you witness that, if possible, you would have plucked out your eyes and given them to me. Have I then become your enemy by telling you the truth? They make much of you, but for no good purpose; they want to shut you out, that you may make much of them. For a good purpose it is always good to be made much of, and not only when I am present with you. My little children, with whom I am again in travail until Christ be formed in you! I could wish to be present with you now and to change my tone, for I am perplexed about you.</vt:lpstr>
      <vt:lpstr>I think the basic reason why Christian faith meets with opposition in the world and even finds resistance in our own hearts is that true saving faith always brings with it the reshaping of our heart and mind so that it is no longer we who live but Christ in us.</vt:lpstr>
      <vt:lpstr>There is in every human heart an intense and powerful love for the praise of men.   Just as naturally as apples fall downward, human beings gravitate toward ideas and actions which make them look great, and resist ideas and actions which make them look small.</vt:lpstr>
      <vt:lpstr>Therefore, apart from the powerful grace of God overcoming our natural disposition to pride, we would always resist the coming of faith into our lives, because by faith Christ takes such dominant control of our lives and reshapes us so much into his image that we can no longer boast in anything good that we do.</vt:lpstr>
      <vt:lpstr>It does not appeal to the natural mind to be so transformed by Christ that we must give him credit for all the good we do.</vt:lpstr>
      <vt:lpstr>This is the fundamental stumbling block to Christian faith-which is what Jesus meant when he said in John 5:44, “How can you believe, who receive glory from one another and do not seek the glory that comes from the only God”?</vt:lpstr>
      <vt:lpstr>Our love for the praise of men hinders us from trusting Christ because the purpose of Christ is to remove every ground of boasting in us and put it all in God .</vt:lpstr>
      <vt:lpstr>29 so that no human being might boast in the presence of God. 30 And because of him you are in Christ Jesus, who became to us wisdom from God, righteousness and sanctification and redemption, 31 so that, as it is written, “Let the one who boasts, boast in the Lord.” </vt:lpstr>
      <vt:lpstr>8 For by grace you have been saved through faith. And this is not your own doing; it is the gift of God, 9 not a result of works, so that no one may boast. </vt:lpstr>
      <vt:lpstr>14 But far be it from me to boast except in the cross of our Lord Jesus Christ, by which2 the world has been crucified to me, and I to the world. </vt:lpstr>
      <vt:lpstr>He did this once by accomplishing our redemption on the cross without our help; and he continues to do it by applying that redemption to our hearts without our help.  By his sovereign grace Christ paid our debt to God, and by his sovereign grace he is putting his own form upon our lives so that we will say with the Psalmist (115:1), “Not to us, O Lord, not to us, but to your name give glory.”</vt:lpstr>
      <vt:lpstr>Saving faith is a resting in that sovereign work of Christ, past, present, and future, which gives all glory to God (1 Peter 4:10,11 ).  10 As each has received a gift, use it to serve one another, as good stewards of God's varied grace: 11 whoever speaks, as one who speaks oracles of God; whoever serves, as one who serves by the strength that God supplies—in order that in everything God may be glorified through Jesus Christ. To him belong glory and dominion forever and ever. Amen. </vt:lpstr>
      <vt:lpstr>Therefore, in one sense saving faith is the easiest thing in the world-as easy as being clay in the potter’s hands.   But in another sense it is the hardest thing in the world, because human clay hates being shaped and formed by Christ so that he gets all the glory for what we become.</vt:lpstr>
      <vt:lpstr>It’s not surprising, then, that the Judaizers should find a foothold for their false teaching in the hearts of the recent Galatian converts, just like all kinds of cults and egocentric fads are able to gain a foothold in the church today.</vt:lpstr>
      <vt:lpstr>The teaching of the Judaizers did not oppose the pride left in the Galatian believers.  It catered to that pride.   They said, move on from faith to works; move on from the power of the Holy Spirit and kick in with the efforts of your flesh.</vt:lpstr>
      <vt:lpstr>They offered the law as a means of enjoying one’s pride in a morally acceptable way.  And so their teaching was not as radical and humbling as Paul’s was.  It was very appealing to people who wanted to be religious and moral but did not want to become putty in the hands of God.</vt:lpstr>
      <vt:lpstr>In Galatians 4:12-21 Paul continues his effort to rescue the Galatians from the false gospel of the Judaizers.  The main point of the paragraph is found in vs. 12 and 19.   Verse 12 says. “Brethren, I beseech you, become as I am, for I also have become as you are.”</vt:lpstr>
      <vt:lpstr>It was a terrible irony to Paul that he, a Jew, had become a Gentile, as it were, to win the Galatian Gentiles.   (1 Corinthians 9:21). But they were now trying to become Jews in order to win God’s favor.</vt:lpstr>
      <vt:lpstr>But verse 19 puts it in a way that shows why freedom from the law does not result in self-glorifying lawlessness.   “My little children with whom I am again in travail until Christ be formed in you!”  When Paul says in verse 12, “Become as I am,” he means, “Let Christ be formed in you.”</vt:lpstr>
      <vt:lpstr>My evidence for this is Galatians 2:20 Where Paul tells us how he understands his own life: “I have been crucified with Christ, it is no longer I who live, but Christ who lives in me; and the life I now live in the flesh, I live by faith in the Son of God who loved me and gave himself for me.”  What is clear from this verse is that when Paul says, “Become like me,” he means, “Die like I have died and live by faith in the Son of God so that it is his life in you that shapes and forms who you are.”</vt:lpstr>
      <vt:lpstr>“My little children, with whom I am in travail again until Christ be formed in you.” That’s the main point of the paragraph. “Become as I am: have Christ formed in you.”</vt:lpstr>
      <vt:lpstr>We can see this by contrasting verses 17 and 19.  In verse 17 Paul uncovers a motive in the Judaizers which is not surprising in view of their theology of works.  “They make much of you, for no good purpose; they want to shut you out, that you may make much of them.”</vt:lpstr>
      <vt:lpstr>Paul says that at root the Judaizers are motivated by the love for human praise.   They want to be made much of, to be sought out, to be depended on.  And to get this kind of ego-building attention they tell the Galatians they will be shut out from God’s final blessing if they don’t accept their teaching of works.</vt:lpstr>
      <vt:lpstr>So every Galatian Gentile who capitulates and gets circumcised in hope of making points with God is another notch in the Judaizers pistol of pride.  That’s what Galatians 6:13 means when it says, “For even those who receive circumcision do not themselves keep the law, but they desire to have you circumcised that they may glory in your flesh.”</vt:lpstr>
      <vt:lpstr>But contrast this with the heart of Paul’s message in verse 9-his longing is not that he be made much of, but that Christ be made much of.</vt:lpstr>
      <vt:lpstr>There is a lot of talk today, especially on seminary campuses, about “spiritual formation.”   I want to say a hearty yes to this concern, provided that it means the formation of Christ in the believer. O, that Christ would be formed in you!</vt:lpstr>
      <vt:lpstr>The biblical quest for spiritual formation is a quest to be so shaped from within by the presence of the living Christ that we are no longer “conformed to this age but are transformed by the renewal of our mind” (Romans 12:1, 2):  to be so shaped by our union with him that “the life of Jesus may be manifested in our bodies” </vt:lpstr>
      <vt:lpstr>PowerPoint Presentation</vt:lpstr>
      <vt:lpstr>On the contrary, it is the power of Christ living and reigning and forming himself within us that frees us to delight in God’s will.   We are freed from the burden of the law when we are given the power to fulfill it from within. And that happens when Christ is formed in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Until Christ be formed in you (part 1)  With Bishop Ronald K. Powell</dc:title>
  <dc:creator>Ronald Powell</dc:creator>
  <cp:lastModifiedBy>Ronald Powell</cp:lastModifiedBy>
  <cp:revision>12</cp:revision>
  <dcterms:created xsi:type="dcterms:W3CDTF">2021-03-26T21:40:50Z</dcterms:created>
  <dcterms:modified xsi:type="dcterms:W3CDTF">2021-03-27T00:48:25Z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