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36"/>
  </p:notes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0" r:id="rId27"/>
    <p:sldId id="281" r:id="rId28"/>
    <p:sldId id="283" r:id="rId29"/>
    <p:sldId id="282" r:id="rId30"/>
    <p:sldId id="284" r:id="rId31"/>
    <p:sldId id="285" r:id="rId32"/>
    <p:sldId id="286" r:id="rId33"/>
    <p:sldId id="287"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6357" autoAdjust="0"/>
  </p:normalViewPr>
  <p:slideViewPr>
    <p:cSldViewPr snapToGrid="0">
      <p:cViewPr varScale="1">
        <p:scale>
          <a:sx n="71" d="100"/>
          <a:sy n="71" d="100"/>
        </p:scale>
        <p:origin x="90" y="864"/>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8/20/2021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8/20/2021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8/20/2021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8/20/2021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8/20/2021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8/20/2021</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8/20/2021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8/20/2021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8/20/2021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8/20/2021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8/20/2021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8/20/2021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8/20/2021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8/20/2021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8/20/2021</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8/20/2021</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mailto:drronaldpowell@cox.net" TargetMode="External"/><Relationship Id="rId2" Type="http://schemas.openxmlformats.org/officeDocument/2006/relationships/hyperlink" Target="http://www.crosswindsinternational.or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lang="en-US" dirty="0"/>
              <a:t>Do You Know Him?</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4151085"/>
            <a:ext cx="4633806" cy="1339415"/>
          </a:xfrm>
          <a:solidFill>
            <a:srgbClr val="FF0000"/>
          </a:solidFill>
        </p:spPr>
        <p:txBody>
          <a:bodyPr/>
          <a:lstStyle/>
          <a:p>
            <a:r>
              <a:rPr lang="en-US" sz="2400" b="1" dirty="0"/>
              <a:t>If you were to die today, do you know where you will spend eternity?</a:t>
            </a:r>
          </a:p>
        </p:txBody>
      </p:sp>
      <p:pic>
        <p:nvPicPr>
          <p:cNvPr id="15" name="Picture Placeholder 14">
            <a:extLst>
              <a:ext uri="{FF2B5EF4-FFF2-40B4-BE49-F238E27FC236}">
                <a16:creationId xmlns:a16="http://schemas.microsoft.com/office/drawing/2014/main" id="{C63FDA36-23D3-4171-9A90-FA738C2C2A74}"/>
              </a:ext>
            </a:extLst>
          </p:cNvPr>
          <p:cNvPicPr>
            <a:picLocks noGrp="1" noChangeAspect="1"/>
          </p:cNvPicPr>
          <p:nvPr>
            <p:ph type="pic" sz="quarter" idx="10"/>
          </p:nvPr>
        </p:nvPicPr>
        <p:blipFill rotWithShape="1">
          <a:blip r:embed="rId2"/>
          <a:srcRect/>
          <a:stretch>
            <a:fillRect/>
          </a:stretch>
        </p:blipFill>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I now want to ask you:</a:t>
            </a:r>
            <a:br>
              <a:rPr lang="en-US" sz="3200" dirty="0"/>
            </a:br>
            <a:br>
              <a:rPr lang="en-US" sz="3200" dirty="0"/>
            </a:br>
            <a:r>
              <a:rPr lang="en-US" sz="3200" dirty="0"/>
              <a:t> How many laws in your country do you have to break before the police arrest you?</a:t>
            </a:r>
            <a:br>
              <a:rPr lang="en-US" sz="3200" dirty="0"/>
            </a:br>
            <a:br>
              <a:rPr lang="en-US" sz="3200" dirty="0"/>
            </a:br>
            <a:r>
              <a:rPr lang="en-US" sz="3200" dirty="0"/>
              <a:t> Only one!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4074459"/>
          </a:xfrm>
          <a:solidFill>
            <a:srgbClr val="FF0000"/>
          </a:solidFill>
        </p:spPr>
        <p:txBody>
          <a:bodyPr/>
          <a:lstStyle/>
          <a:p>
            <a:pPr algn="ctr"/>
            <a:endParaRPr lang="en-US" sz="3200" b="1" dirty="0"/>
          </a:p>
          <a:p>
            <a:pPr algn="ctr"/>
            <a:r>
              <a:rPr lang="en-US" sz="3200" b="1" dirty="0"/>
              <a:t>On the Day of Judgment when God judges you by His ten commandments, do you think He will find you innocent or guilty?</a:t>
            </a:r>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2717550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You have broken God’s law over and over again. </a:t>
            </a:r>
            <a:br>
              <a:rPr lang="en-US" sz="3200" dirty="0"/>
            </a:br>
            <a:br>
              <a:rPr lang="en-US" sz="3200" dirty="0"/>
            </a:br>
            <a:r>
              <a:rPr lang="en-US" sz="3200" dirty="0"/>
              <a:t>Let’s imagine that in this country you have murdered two women and three children.</a:t>
            </a:r>
            <a:br>
              <a:rPr lang="en-US" sz="3200" dirty="0"/>
            </a:br>
            <a:br>
              <a:rPr lang="en-US" sz="3200" dirty="0"/>
            </a:br>
            <a:r>
              <a:rPr lang="en-US" sz="3200" dirty="0"/>
              <a:t>You sold heroin and stole from a bank.</a:t>
            </a:r>
            <a:br>
              <a:rPr lang="en-US" sz="3200" dirty="0"/>
            </a:br>
            <a:br>
              <a:rPr lang="en-US" sz="3200" dirty="0"/>
            </a:br>
            <a:r>
              <a:rPr lang="en-US" sz="3200" dirty="0"/>
              <a: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4074459"/>
          </a:xfrm>
          <a:solidFill>
            <a:srgbClr val="FF0000"/>
          </a:solidFill>
        </p:spPr>
        <p:txBody>
          <a:bodyPr/>
          <a:lstStyle/>
          <a:p>
            <a:pPr algn="ctr"/>
            <a:endParaRPr lang="en-US" sz="3200" b="1" dirty="0"/>
          </a:p>
          <a:p>
            <a:pPr algn="ctr"/>
            <a:r>
              <a:rPr lang="en-US" sz="3200" b="1" dirty="0"/>
              <a:t>On the Day of Judgment when God judges you by His ten commandments, do you think He will find you innocent or guilty?</a:t>
            </a:r>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243120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You were arrested and at your trial the evidence against you became so compelling that everyone knew you were guilty – the jury, the prosecutor, the judge and even your own lawyer. </a:t>
            </a:r>
            <a:br>
              <a:rPr lang="en-US" sz="3200" dirty="0"/>
            </a:br>
            <a:r>
              <a:rPr lang="en-US" sz="3200" dirty="0"/>
              <a: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4074459"/>
          </a:xfrm>
          <a:solidFill>
            <a:srgbClr val="FF0000"/>
          </a:solidFill>
        </p:spPr>
        <p:txBody>
          <a:bodyPr/>
          <a:lstStyle/>
          <a:p>
            <a:pPr algn="ctr"/>
            <a:endParaRPr lang="en-US" sz="3200" b="1" dirty="0"/>
          </a:p>
          <a:p>
            <a:pPr algn="ctr"/>
            <a:r>
              <a:rPr lang="en-US" sz="3200" b="1" dirty="0"/>
              <a:t>On the Day of Judgment when God judges you by His ten commandments, do you think He will find you innocent or guilty?</a:t>
            </a:r>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1565528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The judge said to you, “Will the accused stand. </a:t>
            </a:r>
            <a:br>
              <a:rPr lang="en-US" sz="3200" dirty="0"/>
            </a:br>
            <a:br>
              <a:rPr lang="en-US" sz="3200" dirty="0"/>
            </a:br>
            <a:r>
              <a:rPr lang="en-US" sz="3200" dirty="0"/>
              <a:t>Do you have anything to say before I pass sentence on</a:t>
            </a:r>
            <a:br>
              <a:rPr lang="en-US" sz="3200" dirty="0"/>
            </a:br>
            <a:r>
              <a:rPr lang="en-US" sz="3200" dirty="0"/>
              <a:t>you?”</a:t>
            </a:r>
            <a:br>
              <a:rPr lang="en-US" sz="3200" dirty="0"/>
            </a:br>
            <a:r>
              <a:rPr lang="en-US" sz="3200" dirty="0"/>
              <a: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635624"/>
          </a:xfrm>
          <a:solidFill>
            <a:srgbClr val="FF0000"/>
          </a:solidFill>
        </p:spPr>
        <p:txBody>
          <a:bodyPr/>
          <a:lstStyle/>
          <a:p>
            <a:pPr algn="ctr"/>
            <a:endParaRPr lang="en-US" sz="3200" b="1" dirty="0"/>
          </a:p>
          <a:p>
            <a:pPr algn="ctr"/>
            <a:r>
              <a:rPr lang="en-US" sz="3200" b="1" dirty="0"/>
              <a:t>Finally</a:t>
            </a:r>
          </a:p>
          <a:p>
            <a:pPr algn="ctr"/>
            <a:endParaRPr lang="en-US" sz="3200" b="1" dirty="0"/>
          </a:p>
          <a:p>
            <a:pPr algn="ctr"/>
            <a:endParaRPr lang="en-US" sz="3200" b="1" dirty="0"/>
          </a:p>
        </p:txBody>
      </p:sp>
    </p:spTree>
    <p:extLst>
      <p:ext uri="{BB962C8B-B14F-4D97-AF65-F5344CB8AC3E}">
        <p14:creationId xmlns:p14="http://schemas.microsoft.com/office/powerpoint/2010/main" val="4100558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6333564"/>
          </a:xfrm>
        </p:spPr>
        <p:txBody>
          <a:bodyPr>
            <a:noAutofit/>
          </a:bodyPr>
          <a:lstStyle/>
          <a:p>
            <a:r>
              <a:rPr lang="en-US" sz="2800" dirty="0"/>
              <a:t> </a:t>
            </a:r>
            <a:r>
              <a:rPr lang="en-US" sz="2800" b="1" dirty="0"/>
              <a:t>You then say, “Yes your Honor, I realize that today I have been exposed of my sin, but I believe</a:t>
            </a:r>
            <a:br>
              <a:rPr lang="en-US" sz="2800" b="1" dirty="0"/>
            </a:br>
            <a:r>
              <a:rPr lang="en-US" sz="2800" b="1" dirty="0"/>
              <a:t>that you’re such a good judge and that you’ll just let me off.”</a:t>
            </a:r>
            <a:br>
              <a:rPr lang="en-US" sz="2800" b="1" dirty="0"/>
            </a:br>
            <a:br>
              <a:rPr lang="en-US" sz="2800" b="1" dirty="0"/>
            </a:br>
            <a:r>
              <a:rPr lang="en-US" sz="2800" b="1" dirty="0"/>
              <a:t> The judge will say to you, “You are right in one thing: I am a good judge and it is precisely because I am a good judge that I am going to sentence you to the most severe and full extent of the law!”</a:t>
            </a:r>
            <a:br>
              <a:rPr lang="en-US" sz="3200" dirty="0"/>
            </a:br>
            <a:br>
              <a:rPr lang="en-US" sz="3200" dirty="0"/>
            </a:br>
            <a:r>
              <a:rPr lang="en-US" sz="3200" dirty="0"/>
              <a:t> </a:t>
            </a:r>
            <a:br>
              <a:rPr lang="en-US" sz="3200" dirty="0"/>
            </a:br>
            <a:r>
              <a:rPr lang="en-US" sz="3200" dirty="0"/>
              <a: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635624"/>
          </a:xfrm>
          <a:solidFill>
            <a:srgbClr val="FF0000"/>
          </a:solidFill>
        </p:spPr>
        <p:txBody>
          <a:bodyPr/>
          <a:lstStyle/>
          <a:p>
            <a:pPr algn="ctr"/>
            <a:endParaRPr lang="en-US" sz="3200" b="1" dirty="0"/>
          </a:p>
          <a:p>
            <a:pPr algn="ctr"/>
            <a:r>
              <a:rPr lang="en-US" sz="3200" b="1" dirty="0"/>
              <a:t>Finally</a:t>
            </a:r>
          </a:p>
          <a:p>
            <a:pPr algn="ctr"/>
            <a:endParaRPr lang="en-US" sz="3200" b="1" dirty="0"/>
          </a:p>
          <a:p>
            <a:pPr algn="ctr"/>
            <a:endParaRPr lang="en-US" sz="3200" b="1" dirty="0"/>
          </a:p>
        </p:txBody>
      </p:sp>
    </p:spTree>
    <p:extLst>
      <p:ext uri="{BB962C8B-B14F-4D97-AF65-F5344CB8AC3E}">
        <p14:creationId xmlns:p14="http://schemas.microsoft.com/office/powerpoint/2010/main" val="530818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6333564"/>
          </a:xfrm>
        </p:spPr>
        <p:txBody>
          <a:bodyPr>
            <a:noAutofit/>
          </a:bodyPr>
          <a:lstStyle/>
          <a:p>
            <a:r>
              <a:rPr lang="en-US" sz="2800" dirty="0"/>
              <a:t> </a:t>
            </a:r>
            <a:r>
              <a:rPr lang="en-US" sz="2800" b="1" dirty="0"/>
              <a:t>You see, if a pedophile rapes an eight year old girl and he’s arrested and brought before a judge and the judge is secretly into pornography, and practices</a:t>
            </a:r>
            <a:br>
              <a:rPr lang="en-US" sz="2800" b="1" dirty="0"/>
            </a:br>
            <a:r>
              <a:rPr lang="en-US" sz="2800" b="1" dirty="0"/>
              <a:t>pedophilia himself and out of un-sanctified sympathy serves a lenient sentence – the result is that the child rapist is soon out of prison, but this time he rapes your daughter and cuts her throat. </a:t>
            </a:r>
            <a:br>
              <a:rPr lang="en-US" sz="2800" b="1" dirty="0"/>
            </a:br>
            <a:br>
              <a:rPr lang="en-US" sz="2800" b="1" dirty="0"/>
            </a:br>
            <a:r>
              <a:rPr lang="en-US" sz="2800" b="1" dirty="0"/>
              <a:t>You will not say that is a loving judge, you will say he is an evil judge. </a:t>
            </a:r>
            <a:r>
              <a:rPr lang="en-US" sz="3200" dirty="0"/>
              <a:t> </a:t>
            </a:r>
            <a:br>
              <a:rPr lang="en-US" sz="3200" dirty="0"/>
            </a:br>
            <a:r>
              <a:rPr lang="en-US" sz="3200" dirty="0"/>
              <a:t>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635624"/>
          </a:xfrm>
          <a:solidFill>
            <a:srgbClr val="FF0000"/>
          </a:solidFill>
        </p:spPr>
        <p:txBody>
          <a:bodyPr/>
          <a:lstStyle/>
          <a:p>
            <a:pPr algn="ctr"/>
            <a:endParaRPr lang="en-US" sz="3200" b="1" dirty="0"/>
          </a:p>
          <a:p>
            <a:pPr algn="ctr"/>
            <a:r>
              <a:rPr lang="en-US" sz="3200" b="1" dirty="0"/>
              <a:t>Finally</a:t>
            </a:r>
          </a:p>
          <a:p>
            <a:pPr algn="ctr"/>
            <a:endParaRPr lang="en-US" sz="3200" b="1" dirty="0"/>
          </a:p>
          <a:p>
            <a:pPr algn="ctr"/>
            <a:endParaRPr lang="en-US" sz="3200" b="1" dirty="0"/>
          </a:p>
        </p:txBody>
      </p:sp>
    </p:spTree>
    <p:extLst>
      <p:ext uri="{BB962C8B-B14F-4D97-AF65-F5344CB8AC3E}">
        <p14:creationId xmlns:p14="http://schemas.microsoft.com/office/powerpoint/2010/main" val="116960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6333564"/>
          </a:xfrm>
        </p:spPr>
        <p:txBody>
          <a:bodyPr>
            <a:noAutofit/>
          </a:bodyPr>
          <a:lstStyle/>
          <a:p>
            <a:r>
              <a:rPr lang="en-US" sz="2800" dirty="0"/>
              <a:t>“When He comes, He will convict the world of guilt in regard to sin and righteousness and judgment.” </a:t>
            </a:r>
            <a:br>
              <a:rPr lang="en-US" sz="2800" dirty="0"/>
            </a:br>
            <a:br>
              <a:rPr lang="en-US" sz="2800" dirty="0"/>
            </a:br>
            <a:r>
              <a:rPr lang="en-US" sz="2800" dirty="0"/>
              <a:t>It is the prayer of my heart that as you hear this, the Holy Spirit is deeply convicting you of the enormity of your own sin and rebellion towards God. </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017058"/>
          </a:xfrm>
          <a:solidFill>
            <a:srgbClr val="FF0000"/>
          </a:solidFill>
        </p:spPr>
        <p:txBody>
          <a:bodyPr/>
          <a:lstStyle/>
          <a:p>
            <a:pPr algn="ctr"/>
            <a:endParaRPr lang="en-US" sz="3200" b="1" dirty="0"/>
          </a:p>
          <a:p>
            <a:pPr algn="ctr"/>
            <a:r>
              <a:rPr lang="en-US" sz="3200" b="1" dirty="0"/>
              <a:t>In John 16:8 the Bible says of the Holy Spirit: </a:t>
            </a:r>
          </a:p>
          <a:p>
            <a:pPr algn="ctr"/>
            <a:endParaRPr lang="en-US" sz="3200" b="1" dirty="0"/>
          </a:p>
        </p:txBody>
      </p:sp>
    </p:spTree>
    <p:extLst>
      <p:ext uri="{BB962C8B-B14F-4D97-AF65-F5344CB8AC3E}">
        <p14:creationId xmlns:p14="http://schemas.microsoft.com/office/powerpoint/2010/main" val="1572003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701552"/>
          </a:xfrm>
        </p:spPr>
        <p:txBody>
          <a:bodyPr>
            <a:noAutofit/>
          </a:bodyPr>
          <a:lstStyle/>
          <a:p>
            <a:r>
              <a:rPr lang="en-US" sz="2800" dirty="0"/>
              <a:t> You need to realize that every one of your sins has been recorded by God and right now there is a terrifying sentence stored up against you.</a:t>
            </a:r>
            <a:br>
              <a:rPr lang="en-US" sz="2800" dirty="0"/>
            </a:br>
            <a:br>
              <a:rPr lang="en-US" sz="2800" dirty="0"/>
            </a:br>
            <a:r>
              <a:rPr lang="en-US" sz="2800" dirty="0"/>
              <a:t> What are you going to do on the Day of Judgment when you stand before God, when His law comes in terror and when the eyes of God burn their way into your guilty soul, when the great books shall be opened and all your sin and shame shall be punished?</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3617258"/>
          </a:xfrm>
          <a:solidFill>
            <a:srgbClr val="FF0000"/>
          </a:solidFill>
        </p:spPr>
        <p:txBody>
          <a:bodyPr/>
          <a:lstStyle/>
          <a:p>
            <a:pPr algn="ctr"/>
            <a:endParaRPr lang="en-US" sz="3200" b="1" dirty="0"/>
          </a:p>
          <a:p>
            <a:pPr algn="ctr"/>
            <a:r>
              <a:rPr lang="en-US" sz="3200" b="1" dirty="0"/>
              <a:t>My intention is to wake you up to realize the real danger of judgment and the wrath of God that lies ahead of you for violating God’s law (Romans chapter 2). </a:t>
            </a:r>
          </a:p>
        </p:txBody>
      </p:sp>
    </p:spTree>
    <p:extLst>
      <p:ext uri="{BB962C8B-B14F-4D97-AF65-F5344CB8AC3E}">
        <p14:creationId xmlns:p14="http://schemas.microsoft.com/office/powerpoint/2010/main" val="4257841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4666129"/>
          </a:xfrm>
        </p:spPr>
        <p:txBody>
          <a:bodyPr>
            <a:noAutofit/>
          </a:bodyPr>
          <a:lstStyle/>
          <a:p>
            <a:r>
              <a:rPr lang="en-US" sz="2800" dirty="0"/>
              <a:t> Now do you see your desperate need for a Saviour?</a:t>
            </a:r>
            <a:br>
              <a:rPr lang="en-US" sz="2800" dirty="0"/>
            </a:br>
            <a:br>
              <a:rPr lang="en-US" sz="2800" dirty="0"/>
            </a:br>
            <a:r>
              <a:rPr lang="en-US" sz="2800" dirty="0"/>
              <a:t>John 3:16: “For God so greatly loved and dearly prized the world that He [even] gave up His</a:t>
            </a:r>
            <a:br>
              <a:rPr lang="en-US" sz="2800" dirty="0"/>
            </a:br>
            <a:r>
              <a:rPr lang="en-US" sz="2800" dirty="0"/>
              <a:t>only begotten (unique) Son, so that whoever believes in (trusts in, clings to, relies on) Him shall not</a:t>
            </a:r>
            <a:br>
              <a:rPr lang="en-US" sz="2800" dirty="0"/>
            </a:br>
            <a:r>
              <a:rPr lang="en-US" sz="2800" dirty="0"/>
              <a:t>perish (come to destruction, be lost) but have eternal lasting life.”</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3818964"/>
          </a:xfrm>
          <a:solidFill>
            <a:srgbClr val="FF0000"/>
          </a:solidFill>
        </p:spPr>
        <p:txBody>
          <a:bodyPr/>
          <a:lstStyle/>
          <a:p>
            <a:pPr algn="ctr"/>
            <a:r>
              <a:rPr lang="en-US" sz="3200" b="1" dirty="0"/>
              <a:t>I hope that you now have your self-righteousness annihilated as you stand speechless and self-condemned before a holy God.</a:t>
            </a:r>
          </a:p>
          <a:p>
            <a:pPr algn="ctr"/>
            <a:endParaRPr lang="en-US" sz="3200" b="1" dirty="0"/>
          </a:p>
        </p:txBody>
      </p:sp>
    </p:spTree>
    <p:extLst>
      <p:ext uri="{BB962C8B-B14F-4D97-AF65-F5344CB8AC3E}">
        <p14:creationId xmlns:p14="http://schemas.microsoft.com/office/powerpoint/2010/main" val="1486941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4666129"/>
          </a:xfrm>
        </p:spPr>
        <p:txBody>
          <a:bodyPr>
            <a:noAutofit/>
          </a:bodyPr>
          <a:lstStyle/>
          <a:p>
            <a:r>
              <a:rPr lang="en-US" sz="2800" dirty="0"/>
              <a:t> Galatians 3:13: “Christ purchased our freedom [redeeming us] from the curse (doom) of the</a:t>
            </a:r>
            <a:br>
              <a:rPr lang="en-US" sz="2800" dirty="0"/>
            </a:br>
            <a:r>
              <a:rPr lang="en-US" sz="2800" dirty="0"/>
              <a:t>Law [and its condemnation] by [Himself] becoming a curse for us, for it is written [in the Scriptures],</a:t>
            </a:r>
            <a:br>
              <a:rPr lang="en-US" sz="2800" dirty="0"/>
            </a:br>
            <a:r>
              <a:rPr lang="en-US" sz="2800" dirty="0"/>
              <a:t>Cursed is everyone who hangs on a tree (is crucified).”</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519517"/>
          </a:xfrm>
          <a:solidFill>
            <a:srgbClr val="FF0000"/>
          </a:solidFill>
        </p:spPr>
        <p:txBody>
          <a:bodyPr/>
          <a:lstStyle/>
          <a:p>
            <a:pPr algn="ctr"/>
            <a:r>
              <a:rPr lang="en-US" sz="3200" b="1" dirty="0"/>
              <a:t>Think About This</a:t>
            </a:r>
          </a:p>
          <a:p>
            <a:pPr algn="ctr"/>
            <a:endParaRPr lang="en-US" sz="3200" b="1" dirty="0"/>
          </a:p>
        </p:txBody>
      </p:sp>
    </p:spTree>
    <p:extLst>
      <p:ext uri="{BB962C8B-B14F-4D97-AF65-F5344CB8AC3E}">
        <p14:creationId xmlns:p14="http://schemas.microsoft.com/office/powerpoint/2010/main" val="205706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2400" dirty="0"/>
              <a:t>1. You shall l have no other gods but Me.</a:t>
            </a:r>
            <a:br>
              <a:rPr lang="en-US" sz="2400" dirty="0"/>
            </a:br>
            <a:r>
              <a:rPr lang="en-US" sz="2400" dirty="0"/>
              <a:t>2. You shall not worship any other image or false idol.</a:t>
            </a:r>
            <a:br>
              <a:rPr lang="en-US" sz="2400" dirty="0"/>
            </a:br>
            <a:r>
              <a:rPr lang="en-US" sz="2400" dirty="0"/>
              <a:t>3. You shall not use the Lord’s Name in vain.</a:t>
            </a:r>
            <a:br>
              <a:rPr lang="en-US" sz="2400" dirty="0"/>
            </a:br>
            <a:r>
              <a:rPr lang="en-US" sz="2400" dirty="0"/>
              <a:t>4. Remember the Sabbath day and keep it holy.</a:t>
            </a:r>
            <a:br>
              <a:rPr lang="en-US" sz="2400" dirty="0"/>
            </a:br>
            <a:r>
              <a:rPr lang="en-US" sz="2400" dirty="0"/>
              <a:t>5. Honor your father and your mother.</a:t>
            </a:r>
            <a:br>
              <a:rPr lang="en-US" sz="2400" dirty="0"/>
            </a:br>
            <a:r>
              <a:rPr lang="en-US" sz="2400" dirty="0"/>
              <a:t>6. You shall not kill.</a:t>
            </a:r>
            <a:br>
              <a:rPr lang="en-US" sz="2400" dirty="0"/>
            </a:br>
            <a:r>
              <a:rPr lang="en-US" sz="2400" dirty="0"/>
              <a:t>7. You shall not commit adultery.</a:t>
            </a:r>
            <a:br>
              <a:rPr lang="en-US" sz="2400" dirty="0"/>
            </a:br>
            <a:r>
              <a:rPr lang="en-US" sz="2400" dirty="0"/>
              <a:t>8. You shall not steal.</a:t>
            </a:r>
            <a:br>
              <a:rPr lang="en-US" sz="2400" dirty="0"/>
            </a:br>
            <a:r>
              <a:rPr lang="en-US" sz="2400" dirty="0"/>
              <a:t>9. You shall not bear false witness against your neighbor.</a:t>
            </a:r>
            <a:br>
              <a:rPr lang="en-US" sz="2400" dirty="0"/>
            </a:br>
            <a:r>
              <a:rPr lang="en-US" sz="2400" dirty="0"/>
              <a:t>10. You shall not covet your neighbor’s goods.</a:t>
            </a:r>
            <a:br>
              <a:rPr lang="en-US" sz="2400" dirty="0"/>
            </a:br>
            <a:r>
              <a:rPr lang="en-US" sz="2400" dirty="0"/>
              <a:t>                (</a:t>
            </a:r>
            <a:r>
              <a:rPr lang="en-US" sz="2400" dirty="0">
                <a:solidFill>
                  <a:srgbClr val="FF0000"/>
                </a:solidFill>
              </a:rPr>
              <a:t>Exodus 20:3 -17</a:t>
            </a:r>
            <a:r>
              <a:rPr lang="en-US" sz="2400" dirty="0"/>
              <a:t>)</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1559859"/>
          </a:xfrm>
          <a:solidFill>
            <a:srgbClr val="FF0000"/>
          </a:solidFill>
        </p:spPr>
        <p:txBody>
          <a:bodyPr/>
          <a:lstStyle/>
          <a:p>
            <a:pPr algn="ctr"/>
            <a:r>
              <a:rPr lang="en-US" sz="3200" b="1" dirty="0"/>
              <a:t>The Ten Commandments</a:t>
            </a:r>
          </a:p>
          <a:p>
            <a:pPr algn="ctr"/>
            <a:endParaRPr lang="en-US" sz="3200" b="1" dirty="0"/>
          </a:p>
        </p:txBody>
      </p:sp>
    </p:spTree>
    <p:extLst>
      <p:ext uri="{BB962C8B-B14F-4D97-AF65-F5344CB8AC3E}">
        <p14:creationId xmlns:p14="http://schemas.microsoft.com/office/powerpoint/2010/main" val="4103595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4666129"/>
          </a:xfrm>
        </p:spPr>
        <p:txBody>
          <a:bodyPr>
            <a:noAutofit/>
          </a:bodyPr>
          <a:lstStyle/>
          <a:p>
            <a:r>
              <a:rPr lang="en-US" sz="2800" dirty="0"/>
              <a:t> Isaiah 64:6: “For we have all become like one who is unclean [like a leper] and all our righteousness (our best deeds of rightness and justice) are like filthy rags or a polluted garment; we all fade like a leaf and our iniquities like the wind take us away [far from God’s favor, hurrying us towards destruction].”</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958352"/>
          </a:xfrm>
          <a:solidFill>
            <a:srgbClr val="FF0000"/>
          </a:solidFill>
        </p:spPr>
        <p:txBody>
          <a:bodyPr/>
          <a:lstStyle/>
          <a:p>
            <a:pPr algn="ctr"/>
            <a:r>
              <a:rPr lang="en-US" sz="3200" b="1" dirty="0"/>
              <a:t>You cannot get to heaven or earn God’s approval and acceptance by being a good person. Your most</a:t>
            </a:r>
          </a:p>
          <a:p>
            <a:pPr algn="ctr"/>
            <a:r>
              <a:rPr lang="en-US" sz="3200" b="1" dirty="0"/>
              <a:t>righteous acts are like filthy rags in God’s sight. </a:t>
            </a:r>
          </a:p>
        </p:txBody>
      </p:sp>
    </p:spTree>
    <p:extLst>
      <p:ext uri="{BB962C8B-B14F-4D97-AF65-F5344CB8AC3E}">
        <p14:creationId xmlns:p14="http://schemas.microsoft.com/office/powerpoint/2010/main" val="241825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 “For it is by free grace (God’s unmerited favor) that you are saved (delivered) from judgment and made partakers of Christ’s salvation through [your] faith. And this [salvation] is not of yourselves [of your own doing, it came not through your own striving], but it is the gift of God; Not because of works [not fulfillment of the Law’s demands], lest any man should boast.</a:t>
            </a:r>
            <a:br>
              <a:rPr lang="en-US" sz="2800" dirty="0"/>
            </a:br>
            <a:r>
              <a:rPr lang="en-US" sz="2800" dirty="0"/>
              <a:t>[It is not the result of what anyone can possibly do, so no one can pride himself in it or take glory</a:t>
            </a:r>
            <a:br>
              <a:rPr lang="en-US" sz="2800" dirty="0"/>
            </a:br>
            <a:r>
              <a:rPr lang="en-US" sz="2800" dirty="0"/>
              <a:t>to himself.]”</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438834"/>
          </a:xfrm>
          <a:solidFill>
            <a:srgbClr val="FF0000"/>
          </a:solidFill>
        </p:spPr>
        <p:txBody>
          <a:bodyPr/>
          <a:lstStyle/>
          <a:p>
            <a:pPr algn="ctr"/>
            <a:r>
              <a:rPr lang="en-US" sz="3200" b="1" dirty="0"/>
              <a:t>Ephesians 2:8 – 9:</a:t>
            </a:r>
          </a:p>
          <a:p>
            <a:pPr algn="ctr"/>
            <a:endParaRPr lang="en-US" sz="3200" b="1" dirty="0"/>
          </a:p>
        </p:txBody>
      </p:sp>
    </p:spTree>
    <p:extLst>
      <p:ext uri="{BB962C8B-B14F-4D97-AF65-F5344CB8AC3E}">
        <p14:creationId xmlns:p14="http://schemas.microsoft.com/office/powerpoint/2010/main" val="346740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 John 14: 6: “Jesus said, I am the Way and the Truth and the Life; no one comes to the Father except by</a:t>
            </a:r>
            <a:br>
              <a:rPr lang="en-US" sz="2800" dirty="0"/>
            </a:br>
            <a:r>
              <a:rPr lang="en-US" sz="2800" dirty="0"/>
              <a:t>(through) Me. If you know Me [have learned to recognize Me], You will also know My Father.”</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2487705"/>
          </a:xfrm>
          <a:solidFill>
            <a:srgbClr val="FF0000"/>
          </a:solidFill>
        </p:spPr>
        <p:txBody>
          <a:bodyPr/>
          <a:lstStyle/>
          <a:p>
            <a:pPr algn="ctr"/>
            <a:r>
              <a:rPr lang="en-US" sz="3200" b="1" dirty="0"/>
              <a:t>The only way to be restored to an intimate love relationship with God the Father is through Jesus. </a:t>
            </a:r>
          </a:p>
        </p:txBody>
      </p:sp>
    </p:spTree>
    <p:extLst>
      <p:ext uri="{BB962C8B-B14F-4D97-AF65-F5344CB8AC3E}">
        <p14:creationId xmlns:p14="http://schemas.microsoft.com/office/powerpoint/2010/main" val="2992420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“He was wounded for our transgressions,</a:t>
            </a:r>
            <a:br>
              <a:rPr lang="en-US" sz="2800" dirty="0"/>
            </a:br>
            <a:r>
              <a:rPr lang="en-US" sz="2800" dirty="0"/>
              <a:t>He was bruised for our guilt and iniquities; the chastisement [needful to obtain] peace and well being for us was upon Him and with the stripes [that wounded] Him we are healed and made whole.”</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546412"/>
          </a:xfrm>
          <a:solidFill>
            <a:srgbClr val="FF0000"/>
          </a:solidFill>
        </p:spPr>
        <p:txBody>
          <a:bodyPr/>
          <a:lstStyle/>
          <a:p>
            <a:pPr algn="ctr"/>
            <a:r>
              <a:rPr lang="en-US" sz="3200" b="1" dirty="0"/>
              <a:t>Isaiah 53: 5 tells of the work that Jesus did on the cross for you: </a:t>
            </a:r>
          </a:p>
        </p:txBody>
      </p:sp>
    </p:spTree>
    <p:extLst>
      <p:ext uri="{BB962C8B-B14F-4D97-AF65-F5344CB8AC3E}">
        <p14:creationId xmlns:p14="http://schemas.microsoft.com/office/powerpoint/2010/main" val="1636676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93977" y="443754"/>
            <a:ext cx="6131858" cy="6118412"/>
          </a:xfrm>
        </p:spPr>
        <p:txBody>
          <a:bodyPr>
            <a:noAutofit/>
          </a:bodyPr>
          <a:lstStyle/>
          <a:p>
            <a:r>
              <a:rPr lang="en-US" sz="2800" dirty="0"/>
              <a:t>“The Spirit of the Lord God is upon me, because the Lord has anointed and qualified me to preach the Gospel of good news to the meek, the poor and the afflicted; He has sent me to bind up and to heal the brokenhearted, to proclaim liberty to the [physical and spiritual] captives and the opening of the prison and of the eyes to those who are bound. To proclaim the acceptable year of the Lord [the year of His favor…</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169893"/>
          </a:xfrm>
          <a:solidFill>
            <a:srgbClr val="FF0000"/>
          </a:solidFill>
        </p:spPr>
        <p:txBody>
          <a:bodyPr/>
          <a:lstStyle/>
          <a:p>
            <a:pPr algn="ctr"/>
            <a:r>
              <a:rPr lang="en-US" sz="3200" b="1" dirty="0"/>
              <a:t>Jesus said in Luke 4: 18 and Isaiah 61:1-3 </a:t>
            </a:r>
          </a:p>
        </p:txBody>
      </p:sp>
    </p:spTree>
    <p:extLst>
      <p:ext uri="{BB962C8B-B14F-4D97-AF65-F5344CB8AC3E}">
        <p14:creationId xmlns:p14="http://schemas.microsoft.com/office/powerpoint/2010/main" val="3582935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593977" y="443754"/>
            <a:ext cx="6131858" cy="6118412"/>
          </a:xfrm>
        </p:spPr>
        <p:txBody>
          <a:bodyPr>
            <a:noAutofit/>
          </a:bodyPr>
          <a:lstStyle/>
          <a:p>
            <a:r>
              <a:rPr lang="en-US" sz="2800" dirty="0"/>
              <a:t>…To grant [consolation</a:t>
            </a:r>
            <a:br>
              <a:rPr lang="en-US" sz="2800" dirty="0"/>
            </a:br>
            <a:r>
              <a:rPr lang="en-US" sz="2800" dirty="0"/>
              <a:t>and joy] to those who mourn, to give them an ornament (a garland or diadem) of beauty instead of ashes, the oil of joy instead of mourning, the garment [expressive] of praise instead of a heavy, burdened and failing spirit – that they may be called oaks of righteousness [lofty, strong, and magnificent, distinguished for uprightness, justice, and right standing with God], the planting of the Lord, that He may be glorified.”</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169893"/>
          </a:xfrm>
          <a:solidFill>
            <a:srgbClr val="FF0000"/>
          </a:solidFill>
        </p:spPr>
        <p:txBody>
          <a:bodyPr/>
          <a:lstStyle/>
          <a:p>
            <a:pPr algn="ctr"/>
            <a:r>
              <a:rPr lang="en-US" sz="3200" b="1" dirty="0"/>
              <a:t>Jesus said in Luke 4: 18 and Isaiah 61:1-3 </a:t>
            </a:r>
          </a:p>
        </p:txBody>
      </p:sp>
    </p:spTree>
    <p:extLst>
      <p:ext uri="{BB962C8B-B14F-4D97-AF65-F5344CB8AC3E}">
        <p14:creationId xmlns:p14="http://schemas.microsoft.com/office/powerpoint/2010/main" val="4058925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Yes, I agree with you. Unfortunately there are people out there who call themselves Christians but lead a double life, giving God a bad name.</a:t>
            </a:r>
            <a:br>
              <a:rPr lang="en-US" sz="2800" dirty="0"/>
            </a:br>
            <a:r>
              <a:rPr lang="en-US" sz="2800" dirty="0"/>
              <a:t> I deeply apologize to you on their behalf. However, when you stand before the Judgment Throne of God, it is just going to be you and God. </a:t>
            </a:r>
            <a:br>
              <a:rPr lang="en-US" sz="2800" dirty="0"/>
            </a:br>
            <a:br>
              <a:rPr lang="en-US" sz="2800" dirty="0"/>
            </a:br>
            <a:r>
              <a:rPr lang="en-US" sz="2800" dirty="0"/>
              <a:t>He’s not going to be interested in what you have to say about other people, He’s just going to ask you one question and that is,  “What did you do with my Son? Did you accept Him or did you reject Him?”</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4531658"/>
          </a:xfrm>
          <a:solidFill>
            <a:srgbClr val="FF0000"/>
          </a:solidFill>
        </p:spPr>
        <p:txBody>
          <a:bodyPr/>
          <a:lstStyle/>
          <a:p>
            <a:pPr algn="ctr"/>
            <a:r>
              <a:rPr lang="en-US" sz="3200" b="1" dirty="0"/>
              <a:t>You can stubbornly refuse to accept Jesus as Lord and Savior of your life – for whatever excuse you</a:t>
            </a:r>
          </a:p>
          <a:p>
            <a:pPr algn="ctr"/>
            <a:r>
              <a:rPr lang="en-US" sz="3200" b="1" dirty="0"/>
              <a:t>choose to use. One of the most common excuses I hear is that “Ah, Christians are hypocrites!” </a:t>
            </a:r>
          </a:p>
        </p:txBody>
      </p:sp>
    </p:spTree>
    <p:extLst>
      <p:ext uri="{BB962C8B-B14F-4D97-AF65-F5344CB8AC3E}">
        <p14:creationId xmlns:p14="http://schemas.microsoft.com/office/powerpoint/2010/main" val="4003731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The Bible says that one day every knee shall bow and every tongue will confess that Jesus Christ is Lord (Romans 14:11 and Isaiah 45:23).</a:t>
            </a:r>
            <a:br>
              <a:rPr lang="en-US" sz="2800" dirty="0"/>
            </a:br>
            <a:br>
              <a:rPr lang="en-US" sz="2800" dirty="0"/>
            </a:br>
            <a:r>
              <a:rPr lang="en-US" sz="2800" dirty="0"/>
              <a:t>You are going to acknowledge that</a:t>
            </a:r>
            <a:br>
              <a:rPr lang="en-US" sz="2800" dirty="0"/>
            </a:br>
            <a:r>
              <a:rPr lang="en-US" sz="2800" dirty="0"/>
              <a:t>He is Lord, the only choice you have is to do it now or when you stand before Him at the Judgment Throne</a:t>
            </a:r>
            <a:br>
              <a:rPr lang="en-US" sz="2800" dirty="0"/>
            </a:br>
            <a:r>
              <a:rPr lang="en-US" sz="2800" dirty="0"/>
              <a:t>– this determines where you will spend all eternity – in Heaven or in Hell. </a:t>
            </a:r>
            <a:r>
              <a:rPr lang="en-US" sz="2800" i="0" u="sng" dirty="0"/>
              <a:t>It’s your choice</a:t>
            </a:r>
            <a:r>
              <a:rPr lang="en-US" sz="2800" dirty="0"/>
              <a:t>.</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2124634"/>
          </a:xfrm>
          <a:solidFill>
            <a:srgbClr val="FF0000"/>
          </a:solidFill>
        </p:spPr>
        <p:txBody>
          <a:bodyPr/>
          <a:lstStyle/>
          <a:p>
            <a:pPr algn="ctr"/>
            <a:r>
              <a:rPr lang="en-US" sz="3200" b="1" dirty="0"/>
              <a:t>You see, you are going to bow before Jesus one day and acknowledge Him as Lord. </a:t>
            </a:r>
          </a:p>
        </p:txBody>
      </p:sp>
    </p:spTree>
    <p:extLst>
      <p:ext uri="{BB962C8B-B14F-4D97-AF65-F5344CB8AC3E}">
        <p14:creationId xmlns:p14="http://schemas.microsoft.com/office/powerpoint/2010/main" val="1697979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5" y="726142"/>
            <a:ext cx="6078069" cy="5836023"/>
          </a:xfrm>
        </p:spPr>
        <p:txBody>
          <a:bodyPr>
            <a:noAutofit/>
          </a:bodyPr>
          <a:lstStyle/>
          <a:p>
            <a:r>
              <a:rPr lang="en-US" sz="2800" dirty="0"/>
              <a:t>“Behold, I stand at the door and knock; if anyone hears and listens</a:t>
            </a:r>
            <a:br>
              <a:rPr lang="en-US" sz="2800" dirty="0"/>
            </a:br>
            <a:r>
              <a:rPr lang="en-US" sz="2800" dirty="0"/>
              <a:t>to and heeds My voice and opens the door, I will come in to him and will eat with him, and he [will</a:t>
            </a:r>
            <a:br>
              <a:rPr lang="en-US" sz="2800" dirty="0"/>
            </a:br>
            <a:r>
              <a:rPr lang="en-US" sz="2800" dirty="0"/>
              <a:t>eat] with Me.”</a:t>
            </a:r>
            <a:br>
              <a:rPr lang="en-US" sz="2800" dirty="0"/>
            </a:br>
            <a:br>
              <a:rPr lang="en-US" sz="2800" dirty="0"/>
            </a:br>
            <a:r>
              <a:rPr lang="en-US" sz="2800" dirty="0"/>
              <a:t>Jesus is knocking at the door of your heart right now, but you must remember that the doorknob is on your side. </a:t>
            </a:r>
            <a:br>
              <a:rPr lang="en-US" sz="2800" dirty="0"/>
            </a:br>
            <a:br>
              <a:rPr lang="en-US" sz="2800" dirty="0"/>
            </a:br>
            <a:r>
              <a:rPr lang="en-US" sz="2800" dirty="0"/>
              <a:t>He is a gentleman; He will not force His way into your life. You must welcome</a:t>
            </a:r>
            <a:br>
              <a:rPr lang="en-US" sz="2800" dirty="0"/>
            </a:br>
            <a:r>
              <a:rPr lang="en-US" sz="2800" dirty="0"/>
              <a:t>Him in. </a:t>
            </a: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1089211"/>
          </a:xfrm>
          <a:solidFill>
            <a:srgbClr val="FF0000"/>
          </a:solidFill>
        </p:spPr>
        <p:txBody>
          <a:bodyPr/>
          <a:lstStyle/>
          <a:p>
            <a:pPr algn="ctr"/>
            <a:r>
              <a:rPr lang="en-US" sz="3200" b="1" dirty="0"/>
              <a:t>Jesus said in Revelation 3:20 </a:t>
            </a:r>
          </a:p>
        </p:txBody>
      </p:sp>
    </p:spTree>
    <p:extLst>
      <p:ext uri="{BB962C8B-B14F-4D97-AF65-F5344CB8AC3E}">
        <p14:creationId xmlns:p14="http://schemas.microsoft.com/office/powerpoint/2010/main" val="2550256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20871" y="726142"/>
            <a:ext cx="6078069" cy="5836023"/>
          </a:xfrm>
        </p:spPr>
        <p:txBody>
          <a:bodyPr>
            <a:noAutofit/>
          </a:bodyPr>
          <a:lstStyle/>
          <a:p>
            <a:r>
              <a:rPr lang="en-US" sz="2400" b="1" dirty="0"/>
              <a:t>Romans 10: 9: “If you acknowledge and confess with your lips that Jesus is Lord and in your heart believe (adhere to, trust in, and rely on the truth) that God raised Him from the dead, you will be saved. For with the heart a person believes (adheres to, trusts in, and relies on Christ) and so is justified (declared righteous, acceptable to God), and with the mouth he confesses (declares openly and speaks out freely his faith) and confirms [his] salvation.” “Behold, I stand at the door and knock; if anyone hears and listens to and heeds My voice and opens the door, I will come in to him and will eat with him, and he [will eat] with Me.”</a:t>
            </a:r>
            <a:br>
              <a:rPr lang="en-US" sz="2400" dirty="0"/>
            </a:br>
            <a:br>
              <a:rPr lang="en-US" sz="2800" dirty="0"/>
            </a:b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4101352"/>
          </a:xfrm>
          <a:solidFill>
            <a:srgbClr val="FF0000"/>
          </a:solidFill>
        </p:spPr>
        <p:txBody>
          <a:bodyPr/>
          <a:lstStyle/>
          <a:p>
            <a:pPr algn="ctr"/>
            <a:r>
              <a:rPr lang="en-US" sz="3200" b="1" dirty="0"/>
              <a:t>God is eager to bring restoration, healing and wholeness to your life, but He will wait for your</a:t>
            </a:r>
          </a:p>
          <a:p>
            <a:pPr algn="ctr"/>
            <a:r>
              <a:rPr lang="en-US" sz="3200" b="1" dirty="0"/>
              <a:t>invitation. Are you ready to ask Him into your heart?</a:t>
            </a:r>
          </a:p>
          <a:p>
            <a:pPr algn="ctr"/>
            <a:endParaRPr lang="en-US" sz="3200" b="1" dirty="0"/>
          </a:p>
        </p:txBody>
      </p:sp>
    </p:spTree>
    <p:extLst>
      <p:ext uri="{BB962C8B-B14F-4D97-AF65-F5344CB8AC3E}">
        <p14:creationId xmlns:p14="http://schemas.microsoft.com/office/powerpoint/2010/main" val="3455870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However, this is about more than healing of your diseases or Forgiveness, there is a much bigger picture here. I want to ask you a question: </a:t>
            </a:r>
            <a:br>
              <a:rPr lang="en-US" sz="3200" dirty="0"/>
            </a:br>
            <a:br>
              <a:rPr lang="en-US" sz="3200" dirty="0"/>
            </a:br>
            <a:r>
              <a:rPr lang="en-US" sz="3200" dirty="0"/>
              <a:t>If you were to die today, do you know where you will spend the rest of eternity? </a:t>
            </a:r>
            <a:br>
              <a:rPr lang="en-US" sz="3200" dirty="0"/>
            </a:br>
            <a:br>
              <a:rPr lang="en-US" sz="3200" dirty="0"/>
            </a:br>
            <a:r>
              <a:rPr lang="en-US" sz="3200" dirty="0"/>
              <a:t>If you die today – are you going to heaven or hell?</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4585447"/>
          </a:xfrm>
          <a:solidFill>
            <a:srgbClr val="FF0000"/>
          </a:solidFill>
        </p:spPr>
        <p:txBody>
          <a:bodyPr/>
          <a:lstStyle/>
          <a:p>
            <a:pPr algn="ctr"/>
            <a:r>
              <a:rPr lang="en-US" sz="3200" b="1" dirty="0"/>
              <a:t>All forgiveness, healing, and complete deliverance begins with an intimate love relationship</a:t>
            </a:r>
          </a:p>
          <a:p>
            <a:pPr algn="ctr"/>
            <a:r>
              <a:rPr lang="en-US" sz="3200" b="1" dirty="0"/>
              <a:t>with God the Father, through His Son Jesus, beyond the realms of empty man made religion.</a:t>
            </a:r>
          </a:p>
        </p:txBody>
      </p:sp>
    </p:spTree>
    <p:extLst>
      <p:ext uri="{BB962C8B-B14F-4D97-AF65-F5344CB8AC3E}">
        <p14:creationId xmlns:p14="http://schemas.microsoft.com/office/powerpoint/2010/main" val="6906343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20871" y="726142"/>
            <a:ext cx="6078069" cy="5957046"/>
          </a:xfrm>
        </p:spPr>
        <p:txBody>
          <a:bodyPr>
            <a:noAutofit/>
          </a:bodyPr>
          <a:lstStyle/>
          <a:p>
            <a:r>
              <a:rPr lang="en-US" sz="2000" b="1" dirty="0"/>
              <a:t>“Father, You loved the world so much that You gave Your only Son to die for our sins so that whoever believes in Him will not perish but have eternal life. I am a sinner – with heartfelt conviction I repent for my sins and ask You to forgive me. Your Word says that I am saved by grace through faith as a gift from</a:t>
            </a:r>
            <a:br>
              <a:rPr lang="en-US" sz="2000" b="1" dirty="0"/>
            </a:br>
            <a:r>
              <a:rPr lang="en-US" sz="2000" b="1" dirty="0"/>
              <a:t>You. There is nothing I can do to earn salvation and I humbly acknowledge my need for a Savior. I believe and confess with my mouth that Jesus Christ is Your Son. </a:t>
            </a:r>
            <a:br>
              <a:rPr lang="en-US" sz="2000" b="1" dirty="0"/>
            </a:br>
            <a:br>
              <a:rPr lang="en-US" sz="2000" b="1" dirty="0"/>
            </a:br>
            <a:r>
              <a:rPr lang="en-US" sz="2000" b="1" dirty="0"/>
              <a:t>I believe He died on the cross for me and bore</a:t>
            </a:r>
            <a:br>
              <a:rPr lang="en-US" sz="2000" b="1" dirty="0"/>
            </a:br>
            <a:r>
              <a:rPr lang="en-US" sz="2000" b="1" dirty="0"/>
              <a:t>all of my sins, paying the price for them. I believe in my heart that You raised Jesus from the dead and that He is alive today. By faith I receive Jesus Christ now as my Lord and Savior. I believe that I am saved and will spend eternity with You! Thank you, Jesus, for dying on the cross for me, and restoring me into a right relationship with the Father. From now on I will trust in You and live to love You.”</a:t>
            </a:r>
            <a:br>
              <a:rPr lang="en-US" sz="2400" dirty="0"/>
            </a:br>
            <a:br>
              <a:rPr lang="en-US" sz="2800" dirty="0"/>
            </a:b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4477870"/>
          </a:xfrm>
          <a:solidFill>
            <a:srgbClr val="FF0000"/>
          </a:solidFill>
        </p:spPr>
        <p:txBody>
          <a:bodyPr/>
          <a:lstStyle/>
          <a:p>
            <a:pPr algn="ctr"/>
            <a:r>
              <a:rPr lang="en-US" sz="3200" b="1" dirty="0"/>
              <a:t>If you are ready to invite Jesus to be Lord of your life and give Him your heart, then pray a prayer that goes something like this:</a:t>
            </a:r>
          </a:p>
          <a:p>
            <a:pPr algn="ctr"/>
            <a:endParaRPr lang="en-US" sz="3200" b="1" dirty="0"/>
          </a:p>
          <a:p>
            <a:pPr algn="ctr"/>
            <a:endParaRPr lang="en-US" sz="3200" b="1" dirty="0"/>
          </a:p>
        </p:txBody>
      </p:sp>
    </p:spTree>
    <p:extLst>
      <p:ext uri="{BB962C8B-B14F-4D97-AF65-F5344CB8AC3E}">
        <p14:creationId xmlns:p14="http://schemas.microsoft.com/office/powerpoint/2010/main" val="1593823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20871" y="726142"/>
            <a:ext cx="6078069" cy="5836023"/>
          </a:xfrm>
        </p:spPr>
        <p:txBody>
          <a:bodyPr>
            <a:noAutofit/>
          </a:bodyPr>
          <a:lstStyle/>
          <a:p>
            <a:r>
              <a:rPr lang="en-US" sz="2400" dirty="0"/>
              <a:t>Visit us: </a:t>
            </a:r>
            <a:r>
              <a:rPr lang="en-US" sz="2400" dirty="0">
                <a:hlinkClick r:id="rId2"/>
              </a:rPr>
              <a:t>www.crosswindsinternational.org</a:t>
            </a:r>
            <a:br>
              <a:rPr lang="en-US" sz="2400" dirty="0"/>
            </a:br>
            <a:br>
              <a:rPr lang="en-US" sz="2400" dirty="0"/>
            </a:br>
            <a:br>
              <a:rPr lang="en-US" sz="2400" dirty="0"/>
            </a:br>
            <a:br>
              <a:rPr lang="en-US" sz="2400" dirty="0"/>
            </a:br>
            <a:r>
              <a:rPr lang="en-US" sz="2400" dirty="0"/>
              <a:t>Email: </a:t>
            </a:r>
            <a:r>
              <a:rPr lang="en-US" sz="2400" dirty="0">
                <a:hlinkClick r:id="rId3"/>
              </a:rPr>
              <a:t>drronaldpowell@cox.net</a:t>
            </a:r>
            <a:r>
              <a:rPr lang="en-US" sz="2400" dirty="0"/>
              <a:t> </a:t>
            </a:r>
            <a:br>
              <a:rPr lang="en-US" sz="2400" dirty="0"/>
            </a:br>
            <a:br>
              <a:rPr lang="en-US" sz="2800" dirty="0"/>
            </a:br>
            <a:endParaRPr lang="en-US" sz="3200" dirty="0"/>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5"/>
            <a:ext cx="4633806" cy="4477870"/>
          </a:xfrm>
          <a:solidFill>
            <a:srgbClr val="FF0000"/>
          </a:solidFill>
        </p:spPr>
        <p:txBody>
          <a:bodyPr/>
          <a:lstStyle/>
          <a:p>
            <a:pPr algn="ctr"/>
            <a:r>
              <a:rPr lang="en-US" sz="3200" b="1" dirty="0"/>
              <a:t>If you prayed the prayer, know that God received you with open, outstretched arms; </a:t>
            </a:r>
          </a:p>
          <a:p>
            <a:pPr algn="ctr"/>
            <a:r>
              <a:rPr lang="en-US" sz="3200" b="1" dirty="0"/>
              <a:t>Jesus now</a:t>
            </a:r>
          </a:p>
          <a:p>
            <a:pPr algn="ctr"/>
            <a:r>
              <a:rPr lang="en-US" sz="3200" b="1" dirty="0"/>
              <a:t>lives in your heart and all of Heaven is throwing a banquet to celebrate!!</a:t>
            </a:r>
          </a:p>
          <a:p>
            <a:pPr algn="ctr"/>
            <a:endParaRPr lang="en-US" sz="3200" b="1" dirty="0"/>
          </a:p>
        </p:txBody>
      </p:sp>
    </p:spTree>
    <p:extLst>
      <p:ext uri="{BB962C8B-B14F-4D97-AF65-F5344CB8AC3E}">
        <p14:creationId xmlns:p14="http://schemas.microsoft.com/office/powerpoint/2010/main" val="205500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Have you ever told a lie? </a:t>
            </a:r>
            <a:br>
              <a:rPr lang="en-US" sz="3200" dirty="0"/>
            </a:br>
            <a:r>
              <a:rPr lang="en-US" sz="3200" dirty="0"/>
              <a:t>You may answer, “Yes, one or two – but who hasn’t?”</a:t>
            </a:r>
            <a:br>
              <a:rPr lang="en-US" sz="3200" dirty="0"/>
            </a:br>
            <a:br>
              <a:rPr lang="en-US" sz="3200" dirty="0"/>
            </a:br>
            <a:r>
              <a:rPr lang="en-US" sz="3200" dirty="0"/>
              <a:t>Do you realize that it is not how many times that you lie that makes you a liar, but</a:t>
            </a:r>
            <a:br>
              <a:rPr lang="en-US" sz="3200" dirty="0"/>
            </a:br>
            <a:r>
              <a:rPr lang="en-US" sz="3200" dirty="0"/>
              <a:t>just lying once?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5002306"/>
          </a:xfrm>
          <a:solidFill>
            <a:srgbClr val="FF0000"/>
          </a:solidFill>
        </p:spPr>
        <p:txBody>
          <a:bodyPr/>
          <a:lstStyle/>
          <a:p>
            <a:pPr algn="ctr"/>
            <a:r>
              <a:rPr lang="en-US" sz="3200" b="1" dirty="0"/>
              <a:t>At this moment you may think that you are a good person who deserves to go to heaven. </a:t>
            </a:r>
          </a:p>
          <a:p>
            <a:pPr algn="ctr"/>
            <a:endParaRPr lang="en-US" sz="3200" b="1" dirty="0"/>
          </a:p>
          <a:p>
            <a:pPr algn="ctr"/>
            <a:r>
              <a:rPr lang="en-US" sz="3200" b="1" dirty="0"/>
              <a:t>But I want to ask you a few questions which I hope will provoke deep thought within you:</a:t>
            </a:r>
          </a:p>
          <a:p>
            <a:pPr algn="ctr"/>
            <a:endParaRPr lang="en-US" sz="3200" b="1" dirty="0"/>
          </a:p>
        </p:txBody>
      </p:sp>
    </p:spTree>
    <p:extLst>
      <p:ext uri="{BB962C8B-B14F-4D97-AF65-F5344CB8AC3E}">
        <p14:creationId xmlns:p14="http://schemas.microsoft.com/office/powerpoint/2010/main" val="847558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Have you ever stolen anything, big or small?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5002306"/>
          </a:xfrm>
          <a:solidFill>
            <a:srgbClr val="FF0000"/>
          </a:solidFill>
        </p:spPr>
        <p:txBody>
          <a:bodyPr/>
          <a:lstStyle/>
          <a:p>
            <a:pPr algn="ctr"/>
            <a:r>
              <a:rPr lang="en-US" sz="3200" b="1" dirty="0"/>
              <a:t>At this moment you may think that you are a good person who deserves to go to heaven. </a:t>
            </a:r>
          </a:p>
          <a:p>
            <a:pPr algn="ctr"/>
            <a:endParaRPr lang="en-US" sz="3200" b="1" dirty="0"/>
          </a:p>
          <a:p>
            <a:pPr algn="ctr"/>
            <a:r>
              <a:rPr lang="en-US" sz="3200" b="1" dirty="0"/>
              <a:t>But I want to ask you a few questions which I hope will provoke deep thought within you:</a:t>
            </a:r>
          </a:p>
          <a:p>
            <a:pPr algn="ctr"/>
            <a:endParaRPr lang="en-US" sz="3200" b="1" dirty="0"/>
          </a:p>
        </p:txBody>
      </p:sp>
    </p:spTree>
    <p:extLst>
      <p:ext uri="{BB962C8B-B14F-4D97-AF65-F5344CB8AC3E}">
        <p14:creationId xmlns:p14="http://schemas.microsoft.com/office/powerpoint/2010/main" val="2746318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Jesus said that to look at a woman with lust is the same as committing adultery (Matthew 5:27 – 28).</a:t>
            </a:r>
            <a:br>
              <a:rPr lang="en-US" sz="3200" dirty="0"/>
            </a:br>
            <a:br>
              <a:rPr lang="en-US" sz="3200" dirty="0"/>
            </a:br>
            <a:r>
              <a:rPr lang="en-US" sz="3200" dirty="0"/>
              <a:t>Have you ever done that?</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5002306"/>
          </a:xfrm>
          <a:solidFill>
            <a:srgbClr val="FF0000"/>
          </a:solidFill>
        </p:spPr>
        <p:txBody>
          <a:bodyPr/>
          <a:lstStyle/>
          <a:p>
            <a:pPr algn="ctr"/>
            <a:r>
              <a:rPr lang="en-US" sz="3200" b="1" dirty="0"/>
              <a:t>At this moment you may think that you are a good person who deserves to go to heaven. </a:t>
            </a:r>
          </a:p>
          <a:p>
            <a:pPr algn="ctr"/>
            <a:endParaRPr lang="en-US" sz="3200" b="1" dirty="0"/>
          </a:p>
          <a:p>
            <a:pPr algn="ctr"/>
            <a:r>
              <a:rPr lang="en-US" sz="3200" b="1" dirty="0"/>
              <a:t>But I want to ask you a few questions which I hope will provoke deep thought within you:</a:t>
            </a:r>
          </a:p>
          <a:p>
            <a:pPr algn="ctr"/>
            <a:endParaRPr lang="en-US" sz="3200" b="1" dirty="0"/>
          </a:p>
        </p:txBody>
      </p:sp>
    </p:spTree>
    <p:extLst>
      <p:ext uri="{BB962C8B-B14F-4D97-AF65-F5344CB8AC3E}">
        <p14:creationId xmlns:p14="http://schemas.microsoft.com/office/powerpoint/2010/main" val="2201418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The Bible says that to hate someone is the same in God’s eyes as murder. Have you ever lusted or hated? Have you ever sworn or used God’s Name in vain? Have you ever had things in your life that are more important to you than the God who created the heavens and the earth? Have you loved God with all your heart and soul and strength all your life?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5002306"/>
          </a:xfrm>
          <a:solidFill>
            <a:srgbClr val="FF0000"/>
          </a:solidFill>
        </p:spPr>
        <p:txBody>
          <a:bodyPr/>
          <a:lstStyle/>
          <a:p>
            <a:pPr algn="ctr"/>
            <a:r>
              <a:rPr lang="en-US" sz="3200" b="1" dirty="0"/>
              <a:t>At this moment you may think that you are a good person who deserves to go to heaven. </a:t>
            </a:r>
          </a:p>
          <a:p>
            <a:pPr algn="ctr"/>
            <a:endParaRPr lang="en-US" sz="3200" b="1" dirty="0"/>
          </a:p>
          <a:p>
            <a:pPr algn="ctr"/>
            <a:r>
              <a:rPr lang="en-US" sz="3200" b="1" dirty="0"/>
              <a:t>But I want to ask you a few questions which I hope will provoke deep thought within you:</a:t>
            </a:r>
          </a:p>
          <a:p>
            <a:pPr algn="ctr"/>
            <a:endParaRPr lang="en-US" sz="3200" b="1" dirty="0"/>
          </a:p>
        </p:txBody>
      </p:sp>
    </p:spTree>
    <p:extLst>
      <p:ext uri="{BB962C8B-B14F-4D97-AF65-F5344CB8AC3E}">
        <p14:creationId xmlns:p14="http://schemas.microsoft.com/office/powerpoint/2010/main" val="2805318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Have you ever been greedy or jealous of other people’s possessions and coveted them?</a:t>
            </a:r>
            <a:br>
              <a:rPr lang="en-US" sz="3200" dirty="0"/>
            </a:br>
            <a:br>
              <a:rPr lang="en-US" sz="3200" dirty="0"/>
            </a:br>
            <a:r>
              <a:rPr lang="en-US" sz="3200" dirty="0"/>
              <a:t> Have you honored your parents not on the basis of whether they are worthy or</a:t>
            </a:r>
            <a:br>
              <a:rPr lang="en-US" sz="3200" dirty="0"/>
            </a:br>
            <a:r>
              <a:rPr lang="en-US" sz="3200" dirty="0"/>
              <a:t>not but on the basis that they were a channel of your existence?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5002306"/>
          </a:xfrm>
          <a:solidFill>
            <a:srgbClr val="FF0000"/>
          </a:solidFill>
        </p:spPr>
        <p:txBody>
          <a:bodyPr/>
          <a:lstStyle/>
          <a:p>
            <a:pPr algn="ctr"/>
            <a:r>
              <a:rPr lang="en-US" sz="3200" b="1" dirty="0"/>
              <a:t>At this moment you may think that you are a good person who deserves to go to heaven. </a:t>
            </a:r>
          </a:p>
          <a:p>
            <a:pPr algn="ctr"/>
            <a:endParaRPr lang="en-US" sz="3200" b="1" dirty="0"/>
          </a:p>
          <a:p>
            <a:pPr algn="ctr"/>
            <a:r>
              <a:rPr lang="en-US" sz="3200" b="1" dirty="0"/>
              <a:t>But I want to ask you a few questions which I hope will provoke deep thought within you:</a:t>
            </a:r>
          </a:p>
          <a:p>
            <a:pPr algn="ctr"/>
            <a:endParaRPr lang="en-US" sz="3200" b="1" dirty="0"/>
          </a:p>
        </p:txBody>
      </p:sp>
    </p:spTree>
    <p:extLst>
      <p:ext uri="{BB962C8B-B14F-4D97-AF65-F5344CB8AC3E}">
        <p14:creationId xmlns:p14="http://schemas.microsoft.com/office/powerpoint/2010/main" val="2223335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647766" y="726142"/>
            <a:ext cx="5983940" cy="5446058"/>
          </a:xfrm>
        </p:spPr>
        <p:txBody>
          <a:bodyPr>
            <a:noAutofit/>
          </a:bodyPr>
          <a:lstStyle/>
          <a:p>
            <a:r>
              <a:rPr lang="en-US" sz="3200" dirty="0"/>
              <a:t> If God finds you guilty, do you think He will send you to heaven or to hell? </a:t>
            </a:r>
            <a:br>
              <a:rPr lang="en-US" sz="3200" dirty="0"/>
            </a:br>
            <a:br>
              <a:rPr lang="en-US" sz="3200" dirty="0"/>
            </a:br>
            <a:r>
              <a:rPr lang="en-US" sz="3200" dirty="0"/>
              <a:t>There are some that would say, “Oh God will send me to heaven because He is such a good God. </a:t>
            </a:r>
            <a:br>
              <a:rPr lang="en-US" sz="3200" dirty="0"/>
            </a:br>
            <a:br>
              <a:rPr lang="en-US" sz="3200" dirty="0"/>
            </a:br>
            <a:r>
              <a:rPr lang="en-US" sz="3200" dirty="0"/>
              <a:t>If God is love, why would He send anybody to hell?</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941294"/>
            <a:ext cx="4633806" cy="4074459"/>
          </a:xfrm>
          <a:solidFill>
            <a:srgbClr val="FF0000"/>
          </a:solidFill>
        </p:spPr>
        <p:txBody>
          <a:bodyPr/>
          <a:lstStyle/>
          <a:p>
            <a:pPr algn="ctr"/>
            <a:endParaRPr lang="en-US" sz="3200" b="1" dirty="0"/>
          </a:p>
          <a:p>
            <a:pPr algn="ctr"/>
            <a:r>
              <a:rPr lang="en-US" sz="3200" b="1" dirty="0"/>
              <a:t>On the Day of Judgment when God judges you by His ten commandments, do you think He will find you innocent or guilty?</a:t>
            </a:r>
          </a:p>
          <a:p>
            <a:pPr algn="ctr"/>
            <a:endParaRPr lang="en-US" sz="3200" b="1" dirty="0"/>
          </a:p>
          <a:p>
            <a:pPr algn="ctr"/>
            <a:endParaRPr lang="en-US" sz="3200" b="1" dirty="0"/>
          </a:p>
          <a:p>
            <a:pPr algn="ctr"/>
            <a:endParaRPr lang="en-US" sz="3200" b="1" dirty="0"/>
          </a:p>
        </p:txBody>
      </p:sp>
    </p:spTree>
    <p:extLst>
      <p:ext uri="{BB962C8B-B14F-4D97-AF65-F5344CB8AC3E}">
        <p14:creationId xmlns:p14="http://schemas.microsoft.com/office/powerpoint/2010/main" val="584966163"/>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3.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83</TotalTime>
  <Words>2884</Words>
  <Application>Microsoft Office PowerPoint</Application>
  <PresentationFormat>Widescreen</PresentationFormat>
  <Paragraphs>91</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Century Schoolbook</vt:lpstr>
      <vt:lpstr>Corbel</vt:lpstr>
      <vt:lpstr>Headlines</vt:lpstr>
      <vt:lpstr>Do You Know Him?</vt:lpstr>
      <vt:lpstr>1. You shall l have no other gods but Me. 2. You shall not worship any other image or false idol. 3. You shall not use the Lord’s Name in vain. 4. Remember the Sabbath day and keep it holy. 5. Honor your father and your mother. 6. You shall not kill. 7. You shall not commit adultery. 8. You shall not steal. 9. You shall not bear false witness against your neighbor. 10. You shall not covet your neighbor’s goods.                 (Exodus 20:3 -17)</vt:lpstr>
      <vt:lpstr>However, this is about more than healing of your diseases or Forgiveness, there is a much bigger picture here. I want to ask you a question:   If you were to die today, do you know where you will spend the rest of eternity?   If you die today – are you going to heaven or hell?</vt:lpstr>
      <vt:lpstr>Have you ever told a lie?  You may answer, “Yes, one or two – but who hasn’t?”  Do you realize that it is not how many times that you lie that makes you a liar, but just lying once? </vt:lpstr>
      <vt:lpstr>Have you ever stolen anything, big or small? </vt:lpstr>
      <vt:lpstr>Jesus said that to look at a woman with lust is the same as committing adultery (Matthew 5:27 – 28).  Have you ever done that?</vt:lpstr>
      <vt:lpstr>The Bible says that to hate someone is the same in God’s eyes as murder. Have you ever lusted or hated? Have you ever sworn or used God’s Name in vain? Have you ever had things in your life that are more important to you than the God who created the heavens and the earth? Have you loved God with all your heart and soul and strength all your life? </vt:lpstr>
      <vt:lpstr> Have you ever been greedy or jealous of other people’s possessions and coveted them?   Have you honored your parents not on the basis of whether they are worthy or not but on the basis that they were a channel of your existence? </vt:lpstr>
      <vt:lpstr> If God finds you guilty, do you think He will send you to heaven or to hell?   There are some that would say, “Oh God will send me to heaven because He is such a good God.   If God is love, why would He send anybody to hell?</vt:lpstr>
      <vt:lpstr> I now want to ask you:   How many laws in your country do you have to break before the police arrest you?   Only one! </vt:lpstr>
      <vt:lpstr> You have broken God’s law over and over again.   Let’s imagine that in this country you have murdered two women and three children.  You sold heroin and stole from a bank.   </vt:lpstr>
      <vt:lpstr> You were arrested and at your trial the evidence against you became so compelling that everyone knew you were guilty – the jury, the prosecutor, the judge and even your own lawyer.   </vt:lpstr>
      <vt:lpstr> The judge said to you, “Will the accused stand.   Do you have anything to say before I pass sentence on you?”  </vt:lpstr>
      <vt:lpstr> You then say, “Yes your Honor, I realize that today I have been exposed of my sin, but I believe that you’re such a good judge and that you’ll just let me off.”   The judge will say to you, “You are right in one thing: I am a good judge and it is precisely because I am a good judge that I am going to sentence you to the most severe and full extent of the law!”     </vt:lpstr>
      <vt:lpstr> You see, if a pedophile rapes an eight year old girl and he’s arrested and brought before a judge and the judge is secretly into pornography, and practices pedophilia himself and out of un-sanctified sympathy serves a lenient sentence – the result is that the child rapist is soon out of prison, but this time he rapes your daughter and cuts her throat.   You will not say that is a loving judge, you will say he is an evil judge.    </vt:lpstr>
      <vt:lpstr>“When He comes, He will convict the world of guilt in regard to sin and righteousness and judgment.”   It is the prayer of my heart that as you hear this, the Holy Spirit is deeply convicting you of the enormity of your own sin and rebellion towards God. </vt:lpstr>
      <vt:lpstr> You need to realize that every one of your sins has been recorded by God and right now there is a terrifying sentence stored up against you.   What are you going to do on the Day of Judgment when you stand before God, when His law comes in terror and when the eyes of God burn their way into your guilty soul, when the great books shall be opened and all your sin and shame shall be punished?</vt:lpstr>
      <vt:lpstr> Now do you see your desperate need for a Saviour?  John 3:16: “For God so greatly loved and dearly prized the world that He [even] gave up His only begotten (unique) Son, so that whoever believes in (trusts in, clings to, relies on) Him shall not perish (come to destruction, be lost) but have eternal lasting life.”</vt:lpstr>
      <vt:lpstr> Galatians 3:13: “Christ purchased our freedom [redeeming us] from the curse (doom) of the Law [and its condemnation] by [Himself] becoming a curse for us, for it is written [in the Scriptures], Cursed is everyone who hangs on a tree (is crucified).”</vt:lpstr>
      <vt:lpstr> Isaiah 64:6: “For we have all become like one who is unclean [like a leper] and all our righteousness (our best deeds of rightness and justice) are like filthy rags or a polluted garment; we all fade like a leaf and our iniquities like the wind take us away [far from God’s favor, hurrying us towards destruction].”</vt:lpstr>
      <vt:lpstr> “For it is by free grace (God’s unmerited favor) that you are saved (delivered) from judgment and made partakers of Christ’s salvation through [your] faith. And this [salvation] is not of yourselves [of your own doing, it came not through your own striving], but it is the gift of God; Not because of works [not fulfillment of the Law’s demands], lest any man should boast. [It is not the result of what anyone can possibly do, so no one can pride himself in it or take glory to himself.]”</vt:lpstr>
      <vt:lpstr> John 14: 6: “Jesus said, I am the Way and the Truth and the Life; no one comes to the Father except by (through) Me. If you know Me [have learned to recognize Me], You will also know My Father.”</vt:lpstr>
      <vt:lpstr>“He was wounded for our transgressions, He was bruised for our guilt and iniquities; the chastisement [needful to obtain] peace and well being for us was upon Him and with the stripes [that wounded] Him we are healed and made whole.”</vt:lpstr>
      <vt:lpstr>“The Spirit of the Lord God is upon me, because the Lord has anointed and qualified me to preach the Gospel of good news to the meek, the poor and the afflicted; He has sent me to bind up and to heal the brokenhearted, to proclaim liberty to the [physical and spiritual] captives and the opening of the prison and of the eyes to those who are bound. To proclaim the acceptable year of the Lord [the year of His favor…</vt:lpstr>
      <vt:lpstr>…To grant [consolation and joy] to those who mourn, to give them an ornament (a garland or diadem) of beauty instead of ashes, the oil of joy instead of mourning, the garment [expressive] of praise instead of a heavy, burdened and failing spirit – that they may be called oaks of righteousness [lofty, strong, and magnificent, distinguished for uprightness, justice, and right standing with God], the planting of the Lord, that He may be glorified.”</vt:lpstr>
      <vt:lpstr>Yes, I agree with you. Unfortunately there are people out there who call themselves Christians but lead a double life, giving God a bad name.  I deeply apologize to you on their behalf. However, when you stand before the Judgment Throne of God, it is just going to be you and God.   He’s not going to be interested in what you have to say about other people, He’s just going to ask you one question and that is,  “What did you do with my Son? Did you accept Him or did you reject Him?”</vt:lpstr>
      <vt:lpstr>The Bible says that one day every knee shall bow and every tongue will confess that Jesus Christ is Lord (Romans 14:11 and Isaiah 45:23).  You are going to acknowledge that He is Lord, the only choice you have is to do it now or when you stand before Him at the Judgment Throne – this determines where you will spend all eternity – in Heaven or in Hell. It’s your choice.</vt:lpstr>
      <vt:lpstr>“Behold, I stand at the door and knock; if anyone hears and listens to and heeds My voice and opens the door, I will come in to him and will eat with him, and he [will eat] with Me.”  Jesus is knocking at the door of your heart right now, but you must remember that the doorknob is on your side.   He is a gentleman; He will not force His way into your life. You must welcome Him in. </vt:lpstr>
      <vt:lpstr>Romans 10: 9: “If you acknowledge and confess with your lips that Jesus is Lord and in your heart believe (adhere to, trust in, and rely on the truth) that God raised Him from the dead, you will be saved. For with the heart a person believes (adheres to, trusts in, and relies on Christ) and so is justified (declared righteous, acceptable to God), and with the mouth he confesses (declares openly and speaks out freely his faith) and confirms [his] salvation.” “Behold, I stand at the door and knock; if anyone hears and listens to and heeds My voice and opens the door, I will come in to him and will eat with him, and he [will eat] with Me.”  </vt:lpstr>
      <vt:lpstr>“Father, You loved the world so much that You gave Your only Son to die for our sins so that whoever believes in Him will not perish but have eternal life. I am a sinner – with heartfelt conviction I repent for my sins and ask You to forgive me. Your Word says that I am saved by grace through faith as a gift from You. There is nothing I can do to earn salvation and I humbly acknowledge my need for a Savior. I believe and confess with my mouth that Jesus Christ is Your Son.   I believe He died on the cross for me and bore all of my sins, paying the price for them. I believe in my heart that You raised Jesus from the dead and that He is alive today. By faith I receive Jesus Christ now as my Lord and Savior. I believe that I am saved and will spend eternity with You! Thank you, Jesus, for dying on the cross for me, and restoring me into a right relationship with the Father. From now on I will trust in You and live to love You.”  </vt:lpstr>
      <vt:lpstr>Visit us: www.crosswindsinternational.org    Email: drronaldpowell@cox.net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Know Him?</dc:title>
  <dc:creator>Ronald Powell</dc:creator>
  <cp:lastModifiedBy>Ronald Powell</cp:lastModifiedBy>
  <cp:revision>2</cp:revision>
  <dcterms:created xsi:type="dcterms:W3CDTF">2021-08-20T15:42:42Z</dcterms:created>
  <dcterms:modified xsi:type="dcterms:W3CDTF">2021-08-20T17:06:01Z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