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4"/>
  </p:sldMasterIdLst>
  <p:notesMasterIdLst>
    <p:notesMasterId r:id="rId26"/>
  </p:notesMasterIdLst>
  <p:sldIdLst>
    <p:sldId id="256" r:id="rId5"/>
    <p:sldId id="257" r:id="rId6"/>
    <p:sldId id="313" r:id="rId7"/>
    <p:sldId id="315" r:id="rId8"/>
    <p:sldId id="317" r:id="rId9"/>
    <p:sldId id="316" r:id="rId10"/>
    <p:sldId id="318" r:id="rId11"/>
    <p:sldId id="319" r:id="rId12"/>
    <p:sldId id="320" r:id="rId13"/>
    <p:sldId id="321" r:id="rId14"/>
    <p:sldId id="322" r:id="rId15"/>
    <p:sldId id="323" r:id="rId16"/>
    <p:sldId id="325" r:id="rId17"/>
    <p:sldId id="324" r:id="rId18"/>
    <p:sldId id="326" r:id="rId19"/>
    <p:sldId id="327" r:id="rId20"/>
    <p:sldId id="328" r:id="rId21"/>
    <p:sldId id="329" r:id="rId22"/>
    <p:sldId id="330" r:id="rId23"/>
    <p:sldId id="331"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6357" autoAdjust="0"/>
  </p:normalViewPr>
  <p:slideViewPr>
    <p:cSldViewPr snapToGrid="0">
      <p:cViewPr varScale="1">
        <p:scale>
          <a:sx n="107" d="100"/>
          <a:sy n="107" d="100"/>
        </p:scale>
        <p:origin x="642" y="96"/>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8/5/2021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8/5/2021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8/5/2021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8/5/2021</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8/5/2021</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8/5/2021</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8/5/2021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8/5/2021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8/5/2021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8/5/2021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8/5/2021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8/5/2021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8/5/2021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8/5/2021</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8/5/2021</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p:txBody>
          <a:bodyPr/>
          <a:lstStyle/>
          <a:p>
            <a:r>
              <a:rPr lang="en-US" dirty="0"/>
              <a:t>“MISPLACED PURPOSES (part 2)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4151084"/>
            <a:ext cx="4633806" cy="662963"/>
          </a:xfrm>
        </p:spPr>
        <p:txBody>
          <a:bodyPr/>
          <a:lstStyle/>
          <a:p>
            <a:pPr algn="l"/>
            <a:r>
              <a:rPr lang="en-US" dirty="0"/>
              <a:t>Is there any purpose in my life? </a:t>
            </a:r>
          </a:p>
          <a:p>
            <a:pPr algn="l"/>
            <a:endParaRPr lang="en-US" dirty="0"/>
          </a:p>
          <a:p>
            <a:pPr algn="l"/>
            <a:r>
              <a:rPr lang="en-US" dirty="0"/>
              <a:t>With Bishop Ronald K. Powell</a:t>
            </a:r>
          </a:p>
        </p:txBody>
      </p:sp>
      <p:pic>
        <p:nvPicPr>
          <p:cNvPr id="9" name="Picture Placeholder 8">
            <a:extLst>
              <a:ext uri="{FF2B5EF4-FFF2-40B4-BE49-F238E27FC236}">
                <a16:creationId xmlns:a16="http://schemas.microsoft.com/office/drawing/2014/main" id="{7C5275D6-109B-4A78-9566-20288A161F89}"/>
              </a:ext>
            </a:extLst>
          </p:cNvPr>
          <p:cNvPicPr>
            <a:picLocks noGrp="1" noChangeAspect="1"/>
          </p:cNvPicPr>
          <p:nvPr>
            <p:ph type="pic" sz="quarter" idx="10"/>
          </p:nvPr>
        </p:nvPicPr>
        <p:blipFill>
          <a:blip r:embed="rId2"/>
          <a:srcRect/>
          <a:stretch>
            <a:fillRect/>
          </a:stretch>
        </p:blipFill>
        <p:spPr/>
      </p:pic>
    </p:spTree>
    <p:extLst>
      <p:ext uri="{BB962C8B-B14F-4D97-AF65-F5344CB8AC3E}">
        <p14:creationId xmlns:p14="http://schemas.microsoft.com/office/powerpoint/2010/main" val="119388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331875"/>
          </a:xfrm>
          <a:solidFill>
            <a:srgbClr val="FF0000"/>
          </a:solidFill>
        </p:spPr>
        <p:txBody>
          <a:bodyPr>
            <a:normAutofit fontScale="90000"/>
          </a:bodyPr>
          <a:lstStyle/>
          <a:p>
            <a:pPr algn="ctr"/>
            <a:r>
              <a:rPr lang="en-US" sz="3200" b="1" dirty="0">
                <a:solidFill>
                  <a:schemeClr val="bg1"/>
                </a:solidFill>
              </a:rPr>
              <a:t>3. CAUSES FOR NOT FINDING PURPOSE IN LIFE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000" dirty="0">
                <a:solidFill>
                  <a:schemeClr val="bg1"/>
                </a:solidFill>
              </a:rPr>
              <a:t>Can you imagine being the richest of the rich? Wouldn’t wealth provide for every purpose in life? King Solomon was abundantly blessed with power and every conceivable material possession. With his 700 wives and 300 concubines, he lavished upon himself every human pleasure. Yet, all these things could not bring satisfaction to his soul. Through Solomon, we see that money cannot buy meaning to life … possessions will never buy purpose in life.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10</a:t>
            </a:fld>
            <a:endParaRPr lang="en-US"/>
          </a:p>
        </p:txBody>
      </p:sp>
    </p:spTree>
    <p:extLst>
      <p:ext uri="{BB962C8B-B14F-4D97-AF65-F5344CB8AC3E}">
        <p14:creationId xmlns:p14="http://schemas.microsoft.com/office/powerpoint/2010/main" val="33654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331875"/>
          </a:xfrm>
          <a:solidFill>
            <a:srgbClr val="FF0000"/>
          </a:solidFill>
        </p:spPr>
        <p:txBody>
          <a:bodyPr>
            <a:normAutofit fontScale="90000"/>
          </a:bodyPr>
          <a:lstStyle/>
          <a:p>
            <a:pPr algn="ctr"/>
            <a:r>
              <a:rPr lang="en-US" sz="3200" b="1" dirty="0">
                <a:solidFill>
                  <a:schemeClr val="bg1"/>
                </a:solidFill>
              </a:rPr>
              <a:t>3. CAUSES FOR NOT FINDING PURPOSE IN LIFE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 “God gives a man wealth, possessions and honor, so that he lacks nothing his heart desires, but God does not enable him to enjoy them, and a stranger enjoys them instead. This is meaningless, a grievous evil.” </a:t>
            </a:r>
          </a:p>
          <a:p>
            <a:pPr marL="342900" indent="-342900">
              <a:buFont typeface="Arial" panose="020B0604020202020204" pitchFamily="34" charset="0"/>
              <a:buChar char="•"/>
            </a:pPr>
            <a:endParaRPr lang="en-US" sz="3600" dirty="0">
              <a:solidFill>
                <a:schemeClr val="bg1"/>
              </a:solidFill>
            </a:endParaRPr>
          </a:p>
          <a:p>
            <a:r>
              <a:rPr lang="en-US" sz="3600" dirty="0">
                <a:solidFill>
                  <a:schemeClr val="bg1"/>
                </a:solidFill>
              </a:rPr>
              <a:t> (Ecclesiastes 6:2)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11</a:t>
            </a:fld>
            <a:endParaRPr lang="en-US"/>
          </a:p>
        </p:txBody>
      </p:sp>
    </p:spTree>
    <p:extLst>
      <p:ext uri="{BB962C8B-B14F-4D97-AF65-F5344CB8AC3E}">
        <p14:creationId xmlns:p14="http://schemas.microsoft.com/office/powerpoint/2010/main" val="166524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654605"/>
          </a:xfrm>
          <a:solidFill>
            <a:srgbClr val="FF0000"/>
          </a:solidFill>
        </p:spPr>
        <p:txBody>
          <a:bodyPr>
            <a:normAutofit fontScale="90000"/>
          </a:bodyPr>
          <a:lstStyle/>
          <a:p>
            <a:pPr algn="l"/>
            <a:r>
              <a:rPr lang="en-US" sz="3200" b="1" dirty="0">
                <a:solidFill>
                  <a:schemeClr val="bg1"/>
                </a:solidFill>
              </a:rPr>
              <a:t>4. Seeking Significance “In All the Wrong Places”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  “Enter through the narrow gate. For wide is the gate and broad is the road that leads to destruction, and many enter through it.” </a:t>
            </a:r>
          </a:p>
          <a:p>
            <a:pPr marL="342900" indent="-342900">
              <a:buFont typeface="Arial" panose="020B0604020202020204" pitchFamily="34" charset="0"/>
              <a:buChar char="•"/>
            </a:pPr>
            <a:endParaRPr lang="en-US" sz="3600" dirty="0">
              <a:solidFill>
                <a:schemeClr val="bg1"/>
              </a:solidFill>
            </a:endParaRPr>
          </a:p>
          <a:p>
            <a:r>
              <a:rPr lang="en-US" sz="3600" dirty="0">
                <a:solidFill>
                  <a:schemeClr val="bg1"/>
                </a:solidFill>
              </a:rPr>
              <a:t>(Matthew 7:13)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12</a:t>
            </a:fld>
            <a:endParaRPr lang="en-US"/>
          </a:p>
        </p:txBody>
      </p:sp>
    </p:spTree>
    <p:extLst>
      <p:ext uri="{BB962C8B-B14F-4D97-AF65-F5344CB8AC3E}">
        <p14:creationId xmlns:p14="http://schemas.microsoft.com/office/powerpoint/2010/main" val="2379250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654605"/>
          </a:xfrm>
          <a:solidFill>
            <a:srgbClr val="FF0000"/>
          </a:solidFill>
        </p:spPr>
        <p:txBody>
          <a:bodyPr>
            <a:normAutofit fontScale="90000"/>
          </a:bodyPr>
          <a:lstStyle/>
          <a:p>
            <a:pPr algn="l"/>
            <a:r>
              <a:rPr lang="en-US" sz="3200" b="1" dirty="0">
                <a:solidFill>
                  <a:schemeClr val="bg1"/>
                </a:solidFill>
              </a:rPr>
              <a:t>4. Seeking Significance “In All the Wrong Places”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082987" y="493058"/>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seeking to be happy </a:t>
            </a:r>
          </a:p>
          <a:p>
            <a:pPr marL="342900" indent="-342900">
              <a:buFont typeface="Arial" panose="020B0604020202020204" pitchFamily="34" charset="0"/>
              <a:buChar char="•"/>
            </a:pPr>
            <a:r>
              <a:rPr lang="en-US" sz="3600" dirty="0">
                <a:solidFill>
                  <a:srgbClr val="FFFF00"/>
                </a:solidFill>
              </a:rPr>
              <a:t>seeking to be holy </a:t>
            </a:r>
          </a:p>
          <a:p>
            <a:pPr marL="342900" indent="-342900">
              <a:buFont typeface="Arial" panose="020B0604020202020204" pitchFamily="34" charset="0"/>
              <a:buChar char="•"/>
            </a:pPr>
            <a:r>
              <a:rPr lang="en-US" sz="3600" dirty="0">
                <a:solidFill>
                  <a:schemeClr val="bg1"/>
                </a:solidFill>
              </a:rPr>
              <a:t>Seeking to be religious in a church </a:t>
            </a:r>
          </a:p>
          <a:p>
            <a:pPr marL="342900" indent="-342900">
              <a:buFont typeface="Arial" panose="020B0604020202020204" pitchFamily="34" charset="0"/>
              <a:buChar char="•"/>
            </a:pPr>
            <a:r>
              <a:rPr lang="en-US" sz="3600" dirty="0">
                <a:solidFill>
                  <a:srgbClr val="FFFF00"/>
                </a:solidFill>
              </a:rPr>
              <a:t>seeking to grow in a relationship with Christ </a:t>
            </a:r>
          </a:p>
          <a:p>
            <a:pPr marL="342900" indent="-342900">
              <a:buFont typeface="Arial" panose="020B0604020202020204" pitchFamily="34" charset="0"/>
              <a:buChar char="•"/>
            </a:pPr>
            <a:r>
              <a:rPr lang="en-US" sz="3600" dirty="0">
                <a:solidFill>
                  <a:schemeClr val="bg1"/>
                </a:solidFill>
              </a:rPr>
              <a:t>seeking cultural Christianity </a:t>
            </a:r>
          </a:p>
          <a:p>
            <a:pPr marL="342900" indent="-342900">
              <a:buFont typeface="Arial" panose="020B0604020202020204" pitchFamily="34" charset="0"/>
              <a:buChar char="•"/>
            </a:pPr>
            <a:r>
              <a:rPr lang="en-US" sz="3600" dirty="0">
                <a:solidFill>
                  <a:srgbClr val="FFFF00"/>
                </a:solidFill>
              </a:rPr>
              <a:t>seeking biblical Christianity </a:t>
            </a:r>
          </a:p>
          <a:p>
            <a:pPr marL="342900" indent="-342900">
              <a:buFont typeface="Arial" panose="020B0604020202020204" pitchFamily="34" charset="0"/>
              <a:buChar char="•"/>
            </a:pPr>
            <a:r>
              <a:rPr lang="en-US" sz="3600" dirty="0">
                <a:solidFill>
                  <a:schemeClr val="bg1"/>
                </a:solidFill>
              </a:rPr>
              <a:t>Seeking external do’s and don'ts </a:t>
            </a:r>
          </a:p>
          <a:p>
            <a:r>
              <a:rPr lang="en-US" sz="3600" dirty="0">
                <a:solidFill>
                  <a:schemeClr val="bg1"/>
                </a:solidFill>
              </a:rPr>
              <a:t>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13</a:t>
            </a:fld>
            <a:endParaRPr lang="en-US"/>
          </a:p>
        </p:txBody>
      </p:sp>
    </p:spTree>
    <p:extLst>
      <p:ext uri="{BB962C8B-B14F-4D97-AF65-F5344CB8AC3E}">
        <p14:creationId xmlns:p14="http://schemas.microsoft.com/office/powerpoint/2010/main" val="4164472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654605"/>
          </a:xfrm>
          <a:solidFill>
            <a:srgbClr val="FF0000"/>
          </a:solidFill>
        </p:spPr>
        <p:txBody>
          <a:bodyPr>
            <a:normAutofit fontScale="90000"/>
          </a:bodyPr>
          <a:lstStyle/>
          <a:p>
            <a:pPr algn="l"/>
            <a:r>
              <a:rPr lang="en-US" sz="3200" b="1" dirty="0">
                <a:solidFill>
                  <a:schemeClr val="bg1"/>
                </a:solidFill>
              </a:rPr>
              <a:t>4. Seeking Significance “In All the Wrong Places”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seeking your own will </a:t>
            </a:r>
          </a:p>
          <a:p>
            <a:pPr marL="342900" indent="-342900">
              <a:buFont typeface="Arial" panose="020B0604020202020204" pitchFamily="34" charset="0"/>
              <a:buChar char="•"/>
            </a:pPr>
            <a:r>
              <a:rPr lang="en-US" sz="3600" dirty="0">
                <a:solidFill>
                  <a:srgbClr val="FFFF00"/>
                </a:solidFill>
              </a:rPr>
              <a:t>seeking God’s will </a:t>
            </a:r>
          </a:p>
          <a:p>
            <a:pPr marL="342900" indent="-342900">
              <a:buFont typeface="Arial" panose="020B0604020202020204" pitchFamily="34" charset="0"/>
              <a:buChar char="•"/>
            </a:pPr>
            <a:r>
              <a:rPr lang="en-US" sz="3600" dirty="0">
                <a:solidFill>
                  <a:schemeClr val="bg1"/>
                </a:solidFill>
              </a:rPr>
              <a:t>seeking to live for present gain </a:t>
            </a:r>
          </a:p>
          <a:p>
            <a:pPr marL="342900" indent="-342900">
              <a:buFont typeface="Arial" panose="020B0604020202020204" pitchFamily="34" charset="0"/>
              <a:buChar char="•"/>
            </a:pPr>
            <a:r>
              <a:rPr lang="en-US" sz="3600" dirty="0">
                <a:solidFill>
                  <a:schemeClr val="bg1"/>
                </a:solidFill>
              </a:rPr>
              <a:t>Seeking external do’s and don’ts </a:t>
            </a:r>
          </a:p>
          <a:p>
            <a:pPr marL="342900" indent="-342900">
              <a:buFont typeface="Arial" panose="020B0604020202020204" pitchFamily="34" charset="0"/>
              <a:buChar char="•"/>
            </a:pPr>
            <a:r>
              <a:rPr lang="en-US" sz="3600" dirty="0">
                <a:solidFill>
                  <a:srgbClr val="FFFF00"/>
                </a:solidFill>
              </a:rPr>
              <a:t>seeking internal obedience of the heart  </a:t>
            </a:r>
            <a:endParaRPr lang="en-US" sz="3600" dirty="0">
              <a:solidFill>
                <a:schemeClr val="bg1"/>
              </a:solidFill>
            </a:endParaRPr>
          </a:p>
          <a:p>
            <a:pPr marL="342900" indent="-342900">
              <a:buFont typeface="Arial" panose="020B0604020202020204" pitchFamily="34" charset="0"/>
              <a:buChar char="•"/>
            </a:pPr>
            <a:r>
              <a:rPr lang="en-US" sz="3600" dirty="0">
                <a:solidFill>
                  <a:srgbClr val="FFFF00"/>
                </a:solidFill>
              </a:rPr>
              <a:t>seeking to live for eternal values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14</a:t>
            </a:fld>
            <a:endParaRPr lang="en-US"/>
          </a:p>
        </p:txBody>
      </p:sp>
    </p:spTree>
    <p:extLst>
      <p:ext uri="{BB962C8B-B14F-4D97-AF65-F5344CB8AC3E}">
        <p14:creationId xmlns:p14="http://schemas.microsoft.com/office/powerpoint/2010/main" val="2288120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654605"/>
          </a:xfrm>
          <a:solidFill>
            <a:srgbClr val="FF0000"/>
          </a:solidFill>
        </p:spPr>
        <p:txBody>
          <a:bodyPr>
            <a:normAutofit fontScale="90000"/>
          </a:bodyPr>
          <a:lstStyle/>
          <a:p>
            <a:pPr algn="l"/>
            <a:r>
              <a:rPr lang="en-US" sz="3200" b="1" dirty="0">
                <a:solidFill>
                  <a:schemeClr val="bg1"/>
                </a:solidFill>
              </a:rPr>
              <a:t>4. Seeking Significance “In All the Wrong Places”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 “So, we fix our eyes not on what is seen, but on what is unseen. For what is seen is temporary, but what is unseen is eternal.” </a:t>
            </a:r>
          </a:p>
          <a:p>
            <a:pPr marL="342900" indent="-342900">
              <a:buFont typeface="Arial" panose="020B0604020202020204" pitchFamily="34" charset="0"/>
              <a:buChar char="•"/>
            </a:pPr>
            <a:endParaRPr lang="en-US" sz="3600" dirty="0">
              <a:solidFill>
                <a:schemeClr val="bg1"/>
              </a:solidFill>
            </a:endParaRPr>
          </a:p>
          <a:p>
            <a:r>
              <a:rPr lang="en-US" sz="3600" dirty="0">
                <a:solidFill>
                  <a:schemeClr val="bg1"/>
                </a:solidFill>
              </a:rPr>
              <a:t>(2 Corinthians 4:18) </a:t>
            </a:r>
            <a:endParaRPr lang="en-US" sz="3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15</a:t>
            </a:fld>
            <a:endParaRPr lang="en-US"/>
          </a:p>
        </p:txBody>
      </p:sp>
      <p:sp>
        <p:nvSpPr>
          <p:cNvPr id="2" name="Rectangle 1">
            <a:extLst>
              <a:ext uri="{FF2B5EF4-FFF2-40B4-BE49-F238E27FC236}">
                <a16:creationId xmlns:a16="http://schemas.microsoft.com/office/drawing/2014/main" id="{83123691-53B7-4FA6-A279-8AAEE472370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Seeking external do’s and dont’s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internal obedience of the heart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human approval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God’s approval  </a:t>
            </a:r>
          </a:p>
        </p:txBody>
      </p:sp>
    </p:spTree>
    <p:extLst>
      <p:ext uri="{BB962C8B-B14F-4D97-AF65-F5344CB8AC3E}">
        <p14:creationId xmlns:p14="http://schemas.microsoft.com/office/powerpoint/2010/main" val="4039834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654605"/>
          </a:xfrm>
          <a:solidFill>
            <a:srgbClr val="FF0000"/>
          </a:solidFill>
        </p:spPr>
        <p:txBody>
          <a:bodyPr>
            <a:normAutofit fontScale="90000"/>
          </a:bodyPr>
          <a:lstStyle/>
          <a:p>
            <a:pPr algn="l"/>
            <a:r>
              <a:rPr lang="en-US" sz="3200" b="1" dirty="0">
                <a:solidFill>
                  <a:schemeClr val="bg1"/>
                </a:solidFill>
              </a:rPr>
              <a:t>4. Seeking Significance “In All the Wrong Places”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 Root Cause</a:t>
            </a:r>
          </a:p>
          <a:p>
            <a:pPr marL="342900" indent="-342900">
              <a:buFont typeface="Arial" panose="020B0604020202020204" pitchFamily="34" charset="0"/>
              <a:buChar char="•"/>
            </a:pPr>
            <a:r>
              <a:rPr lang="en-US" sz="3600" dirty="0">
                <a:solidFill>
                  <a:srgbClr val="FFFF00"/>
                </a:solidFill>
              </a:rPr>
              <a:t>WRONG BELIEF: </a:t>
            </a:r>
          </a:p>
          <a:p>
            <a:pPr marL="342900" indent="-342900">
              <a:buFont typeface="Arial" panose="020B0604020202020204" pitchFamily="34" charset="0"/>
              <a:buChar char="•"/>
            </a:pPr>
            <a:r>
              <a:rPr lang="en-US" sz="3600" dirty="0">
                <a:solidFill>
                  <a:schemeClr val="bg1"/>
                </a:solidFill>
              </a:rPr>
              <a:t>      “I’ll feel significant if my possessions, popularity and power increase.” </a:t>
            </a:r>
          </a:p>
          <a:p>
            <a:pPr marL="342900" indent="-342900">
              <a:buFont typeface="Arial" panose="020B0604020202020204" pitchFamily="34" charset="0"/>
              <a:buChar char="•"/>
            </a:pPr>
            <a:r>
              <a:rPr lang="en-US" sz="3600" dirty="0">
                <a:solidFill>
                  <a:srgbClr val="FFFF00"/>
                </a:solidFill>
              </a:rPr>
              <a:t>RIGHT BELIEF: </a:t>
            </a:r>
          </a:p>
          <a:p>
            <a:pPr marL="342900" indent="-342900">
              <a:buFont typeface="Arial" panose="020B0604020202020204" pitchFamily="34" charset="0"/>
              <a:buChar char="•"/>
            </a:pPr>
            <a:r>
              <a:rPr lang="en-US" sz="3600" dirty="0">
                <a:solidFill>
                  <a:schemeClr val="bg1"/>
                </a:solidFill>
              </a:rPr>
              <a:t>      My significance is based on God’s fulfilling His purpose for me by conforming my character to Christ’s character.  </a:t>
            </a:r>
            <a:endParaRPr lang="en-US" sz="3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16</a:t>
            </a:fld>
            <a:endParaRPr lang="en-US"/>
          </a:p>
        </p:txBody>
      </p:sp>
      <p:sp>
        <p:nvSpPr>
          <p:cNvPr id="2" name="Rectangle 1">
            <a:extLst>
              <a:ext uri="{FF2B5EF4-FFF2-40B4-BE49-F238E27FC236}">
                <a16:creationId xmlns:a16="http://schemas.microsoft.com/office/drawing/2014/main" id="{83123691-53B7-4FA6-A279-8AAEE472370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Seeking external do’s and dont’s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internal obedience of the heart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human approval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God’s approval  </a:t>
            </a:r>
          </a:p>
        </p:txBody>
      </p:sp>
    </p:spTree>
    <p:extLst>
      <p:ext uri="{BB962C8B-B14F-4D97-AF65-F5344CB8AC3E}">
        <p14:creationId xmlns:p14="http://schemas.microsoft.com/office/powerpoint/2010/main" val="2774214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7"/>
            <a:ext cx="3833906" cy="1654605"/>
          </a:xfrm>
          <a:solidFill>
            <a:srgbClr val="FF0000"/>
          </a:solidFill>
        </p:spPr>
        <p:txBody>
          <a:bodyPr>
            <a:normAutofit fontScale="90000"/>
          </a:bodyPr>
          <a:lstStyle/>
          <a:p>
            <a:pPr algn="l"/>
            <a:r>
              <a:rPr lang="en-US" sz="3200" b="1" dirty="0">
                <a:solidFill>
                  <a:schemeClr val="bg1"/>
                </a:solidFill>
              </a:rPr>
              <a:t>4. Seeking Significance “In All the Wrong Places”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  “The LORD will fulfill his purpose for me.” </a:t>
            </a:r>
          </a:p>
          <a:p>
            <a:r>
              <a:rPr lang="en-US" sz="3600" dirty="0">
                <a:solidFill>
                  <a:schemeClr val="bg1"/>
                </a:solidFill>
              </a:rPr>
              <a:t>(Psalm 138:8)   </a:t>
            </a:r>
            <a:endParaRPr lang="en-US" sz="3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17</a:t>
            </a:fld>
            <a:endParaRPr lang="en-US"/>
          </a:p>
        </p:txBody>
      </p:sp>
      <p:sp>
        <p:nvSpPr>
          <p:cNvPr id="2" name="Rectangle 1">
            <a:extLst>
              <a:ext uri="{FF2B5EF4-FFF2-40B4-BE49-F238E27FC236}">
                <a16:creationId xmlns:a16="http://schemas.microsoft.com/office/drawing/2014/main" id="{83123691-53B7-4FA6-A279-8AAEE472370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Seeking external do’s and dont’s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internal obedience of the heart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human approval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God’s approval  </a:t>
            </a:r>
          </a:p>
        </p:txBody>
      </p:sp>
    </p:spTree>
    <p:extLst>
      <p:ext uri="{BB962C8B-B14F-4D97-AF65-F5344CB8AC3E}">
        <p14:creationId xmlns:p14="http://schemas.microsoft.com/office/powerpoint/2010/main" val="71057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224298"/>
          </a:xfrm>
          <a:solidFill>
            <a:srgbClr val="FF0000"/>
          </a:solidFill>
        </p:spPr>
        <p:txBody>
          <a:bodyPr>
            <a:normAutofit/>
          </a:bodyPr>
          <a:lstStyle/>
          <a:p>
            <a:pPr algn="l"/>
            <a:r>
              <a:rPr lang="en-US" sz="3200" b="1" dirty="0">
                <a:solidFill>
                  <a:schemeClr val="bg1"/>
                </a:solidFill>
              </a:rPr>
              <a:t>5. SOLUTION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 “We know that in all things God works for the good of those who love him, who have been called according to </a:t>
            </a:r>
            <a:r>
              <a:rPr lang="en-US" sz="3600" u="sng" dirty="0">
                <a:solidFill>
                  <a:schemeClr val="bg1"/>
                </a:solidFill>
              </a:rPr>
              <a:t>his purpose</a:t>
            </a:r>
            <a:r>
              <a:rPr lang="en-US" sz="3600" dirty="0">
                <a:solidFill>
                  <a:schemeClr val="bg1"/>
                </a:solidFill>
              </a:rPr>
              <a:t>.” </a:t>
            </a:r>
          </a:p>
          <a:p>
            <a:pPr marL="342900" indent="-342900">
              <a:buFont typeface="Arial" panose="020B0604020202020204" pitchFamily="34" charset="0"/>
              <a:buChar char="•"/>
            </a:pPr>
            <a:endParaRPr lang="en-US" sz="3600" dirty="0">
              <a:solidFill>
                <a:schemeClr val="bg1"/>
              </a:solidFill>
            </a:endParaRPr>
          </a:p>
          <a:p>
            <a:r>
              <a:rPr lang="en-US" sz="3600" dirty="0">
                <a:solidFill>
                  <a:schemeClr val="bg1"/>
                </a:solidFill>
              </a:rPr>
              <a:t>(Romans 8:28) </a:t>
            </a:r>
            <a:endParaRPr lang="en-US" sz="3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18</a:t>
            </a:fld>
            <a:endParaRPr lang="en-US"/>
          </a:p>
        </p:txBody>
      </p:sp>
      <p:sp>
        <p:nvSpPr>
          <p:cNvPr id="2" name="Rectangle 1">
            <a:extLst>
              <a:ext uri="{FF2B5EF4-FFF2-40B4-BE49-F238E27FC236}">
                <a16:creationId xmlns:a16="http://schemas.microsoft.com/office/drawing/2014/main" id="{83123691-53B7-4FA6-A279-8AAEE472370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Seeking external do’s and dont’s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internal obedience of the heart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human approval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God’s approval  </a:t>
            </a:r>
          </a:p>
        </p:txBody>
      </p:sp>
    </p:spTree>
    <p:extLst>
      <p:ext uri="{BB962C8B-B14F-4D97-AF65-F5344CB8AC3E}">
        <p14:creationId xmlns:p14="http://schemas.microsoft.com/office/powerpoint/2010/main" val="2429604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224298"/>
          </a:xfrm>
          <a:solidFill>
            <a:srgbClr val="FF0000"/>
          </a:solidFill>
        </p:spPr>
        <p:txBody>
          <a:bodyPr>
            <a:normAutofit/>
          </a:bodyPr>
          <a:lstStyle/>
          <a:p>
            <a:pPr algn="l"/>
            <a:r>
              <a:rPr lang="en-US" sz="3200" b="1" dirty="0">
                <a:solidFill>
                  <a:schemeClr val="bg1"/>
                </a:solidFill>
              </a:rPr>
              <a:t>5. SOLUTION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347013"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 “Now all has been heard; here is the conclusion of the matter: Fear God and keep his commandments, for this is the whole duty of man. For God will bring every deed into judgment, including every hidden thing, whether it is good or evil.”</a:t>
            </a:r>
          </a:p>
          <a:p>
            <a:r>
              <a:rPr lang="en-US" sz="3600" dirty="0">
                <a:solidFill>
                  <a:schemeClr val="bg1"/>
                </a:solidFill>
              </a:rPr>
              <a:t>(Ecclesiastes 12:13–14)</a:t>
            </a:r>
            <a:endParaRPr lang="en-US" sz="3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19</a:t>
            </a:fld>
            <a:endParaRPr lang="en-US"/>
          </a:p>
        </p:txBody>
      </p:sp>
      <p:sp>
        <p:nvSpPr>
          <p:cNvPr id="2" name="Rectangle 1">
            <a:extLst>
              <a:ext uri="{FF2B5EF4-FFF2-40B4-BE49-F238E27FC236}">
                <a16:creationId xmlns:a16="http://schemas.microsoft.com/office/drawing/2014/main" id="{83123691-53B7-4FA6-A279-8AAEE472370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Seeking external do’s and dont’s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internal obedience of the heart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human approval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    seeking God’s approval  </a:t>
            </a:r>
          </a:p>
        </p:txBody>
      </p:sp>
    </p:spTree>
    <p:extLst>
      <p:ext uri="{BB962C8B-B14F-4D97-AF65-F5344CB8AC3E}">
        <p14:creationId xmlns:p14="http://schemas.microsoft.com/office/powerpoint/2010/main" val="3348561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Introduction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r>
              <a:rPr lang="en-US" sz="6000" dirty="0">
                <a:solidFill>
                  <a:schemeClr val="bg1"/>
                </a:solidFill>
              </a:rPr>
              <a:t> </a:t>
            </a:r>
            <a:r>
              <a:rPr lang="en-US" sz="5400" dirty="0">
                <a:solidFill>
                  <a:schemeClr val="bg1"/>
                </a:solidFill>
              </a:rPr>
              <a:t>“There is a way that seems right to a man, but in the end, it leads to death.” </a:t>
            </a:r>
          </a:p>
          <a:p>
            <a:endParaRPr lang="en-US" sz="5400" u="sng" dirty="0">
              <a:solidFill>
                <a:schemeClr val="bg1"/>
              </a:solidFill>
            </a:endParaRPr>
          </a:p>
          <a:p>
            <a:r>
              <a:rPr lang="en-US" sz="5400" dirty="0">
                <a:solidFill>
                  <a:schemeClr val="bg1"/>
                </a:solidFill>
              </a:rPr>
              <a:t>      (Proverbs 14:12)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2</a:t>
            </a:fld>
            <a:endParaRPr lang="en-US"/>
          </a:p>
        </p:txBody>
      </p:sp>
    </p:spTree>
    <p:extLst>
      <p:ext uri="{BB962C8B-B14F-4D97-AF65-F5344CB8AC3E}">
        <p14:creationId xmlns:p14="http://schemas.microsoft.com/office/powerpoint/2010/main" val="2394598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224298"/>
          </a:xfrm>
          <a:solidFill>
            <a:srgbClr val="FF0000"/>
          </a:solidFill>
        </p:spPr>
        <p:txBody>
          <a:bodyPr>
            <a:normAutofit/>
          </a:bodyPr>
          <a:lstStyle/>
          <a:p>
            <a:pPr algn="l"/>
            <a:r>
              <a:rPr lang="en-US" sz="3200" b="1" dirty="0">
                <a:solidFill>
                  <a:schemeClr val="bg1"/>
                </a:solidFill>
              </a:rPr>
              <a:t>Closing</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4939553" y="430305"/>
            <a:ext cx="6589059" cy="6069107"/>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2800" dirty="0">
                <a:solidFill>
                  <a:schemeClr val="bg1"/>
                </a:solidFill>
              </a:rPr>
              <a:t>Solomon may be considered the wisest of men, but he undoubtedly learned much through trial and error … mostly error. His last recorded writing, Ecclesiastes, is Solomon’s autobiography. In it he documents his continual efforts to find satisfaction—efforts that brought no fulfillment, only futility. By reading Ecclesiastes, you can learn what to eliminate in life. What can look like the proverbial “pot of gold” is merely a chasing after the wind … in the end, that pot is empty. </a:t>
            </a:r>
            <a:endParaRPr lang="en-US" sz="3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20</a:t>
            </a:fld>
            <a:endParaRPr lang="en-US"/>
          </a:p>
        </p:txBody>
      </p:sp>
    </p:spTree>
    <p:extLst>
      <p:ext uri="{BB962C8B-B14F-4D97-AF65-F5344CB8AC3E}">
        <p14:creationId xmlns:p14="http://schemas.microsoft.com/office/powerpoint/2010/main" val="59335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78532"/>
            <a:ext cx="3833906" cy="976891"/>
          </a:xfrm>
          <a:solidFill>
            <a:srgbClr val="FF0000"/>
          </a:solidFill>
        </p:spPr>
        <p:txBody>
          <a:bodyPr/>
          <a:lstStyle/>
          <a:p>
            <a:pPr algn="l"/>
            <a:r>
              <a:rPr lang="en-US" dirty="0">
                <a:solidFill>
                  <a:schemeClr val="bg1"/>
                </a:solidFill>
              </a:rPr>
              <a:t>Let’s Pray</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685800"/>
            <a:ext cx="6248401" cy="3518555"/>
          </a:xfrm>
          <a:prstGeom prst="rect">
            <a:avLst/>
          </a:prstGeom>
          <a:solidFill>
            <a:schemeClr val="tx1"/>
          </a:solidFill>
        </p:spPr>
        <p:txBody>
          <a:bodyPr wrap="square" rtlCol="0">
            <a:noAutofit/>
          </a:bodyPr>
          <a:lstStyle/>
          <a:p>
            <a:r>
              <a:rPr lang="en-US" sz="6000" u="sng" dirty="0">
                <a:solidFill>
                  <a:srgbClr val="0070C0"/>
                </a:solidFill>
              </a:rPr>
              <a:t>Reach us at:</a:t>
            </a:r>
          </a:p>
          <a:p>
            <a:r>
              <a:rPr lang="en-US" sz="3200" u="sng" dirty="0">
                <a:solidFill>
                  <a:schemeClr val="bg1"/>
                </a:solidFill>
              </a:rPr>
              <a:t>www.crosswindsinternational.org</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21</a:t>
            </a:fld>
            <a:endParaRPr lang="en-US"/>
          </a:p>
        </p:txBody>
      </p:sp>
    </p:spTree>
    <p:extLst>
      <p:ext uri="{BB962C8B-B14F-4D97-AF65-F5344CB8AC3E}">
        <p14:creationId xmlns:p14="http://schemas.microsoft.com/office/powerpoint/2010/main" val="209308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1. Roads to Nowhere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r>
              <a:rPr lang="en-US" sz="6000" dirty="0">
                <a:solidFill>
                  <a:schemeClr val="bg1"/>
                </a:solidFill>
              </a:rPr>
              <a:t> </a:t>
            </a:r>
            <a:r>
              <a:rPr lang="en-US" sz="3600" dirty="0">
                <a:solidFill>
                  <a:schemeClr val="bg1"/>
                </a:solidFill>
              </a:rPr>
              <a:t>    Those who waste their lives chasing worldly desires eventually come to realize their ultimate emptiness. </a:t>
            </a:r>
          </a:p>
          <a:p>
            <a:endParaRPr lang="en-US" sz="3600" dirty="0">
              <a:solidFill>
                <a:schemeClr val="bg1"/>
              </a:solidFill>
            </a:endParaRPr>
          </a:p>
          <a:p>
            <a:r>
              <a:rPr lang="en-US" sz="3600" dirty="0">
                <a:solidFill>
                  <a:schemeClr val="bg1"/>
                </a:solidFill>
              </a:rPr>
              <a:t>Fulfillment is never found in earthly power, pleasure or personal gain.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3</a:t>
            </a:fld>
            <a:endParaRPr lang="en-US"/>
          </a:p>
        </p:txBody>
      </p:sp>
    </p:spTree>
    <p:extLst>
      <p:ext uri="{BB962C8B-B14F-4D97-AF65-F5344CB8AC3E}">
        <p14:creationId xmlns:p14="http://schemas.microsoft.com/office/powerpoint/2010/main" val="3600952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1. Roads to Nowhere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r>
              <a:rPr lang="en-US" sz="6000" dirty="0">
                <a:solidFill>
                  <a:schemeClr val="bg1"/>
                </a:solidFill>
              </a:rPr>
              <a:t> </a:t>
            </a:r>
            <a:r>
              <a:rPr lang="en-US" sz="4800" dirty="0">
                <a:solidFill>
                  <a:schemeClr val="bg1"/>
                </a:solidFill>
              </a:rPr>
              <a:t>“I have seen all the things that are done under the sun; all of them are meaningless, a chasing after the wind.” </a:t>
            </a:r>
          </a:p>
          <a:p>
            <a:r>
              <a:rPr lang="en-US" sz="3600" dirty="0">
                <a:solidFill>
                  <a:schemeClr val="bg1"/>
                </a:solidFill>
              </a:rPr>
              <a:t>                          (Ecclesiastes 1:14)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4</a:t>
            </a:fld>
            <a:endParaRPr lang="en-US"/>
          </a:p>
        </p:txBody>
      </p:sp>
    </p:spTree>
    <p:extLst>
      <p:ext uri="{BB962C8B-B14F-4D97-AF65-F5344CB8AC3E}">
        <p14:creationId xmlns:p14="http://schemas.microsoft.com/office/powerpoint/2010/main" val="300552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1. Roads to Nowhere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pPr marL="571500" indent="-571500">
              <a:buFont typeface="Arial" panose="020B0604020202020204" pitchFamily="34" charset="0"/>
              <a:buChar char="•"/>
            </a:pPr>
            <a:r>
              <a:rPr lang="en-US" sz="3600" dirty="0">
                <a:solidFill>
                  <a:schemeClr val="bg1"/>
                </a:solidFill>
              </a:rPr>
              <a:t> Externally focused </a:t>
            </a:r>
          </a:p>
          <a:p>
            <a:r>
              <a:rPr lang="en-US" sz="3600" dirty="0">
                <a:solidFill>
                  <a:srgbClr val="FFFF00"/>
                </a:solidFill>
              </a:rPr>
              <a:t>concerned about outward appearances of success.   </a:t>
            </a:r>
          </a:p>
          <a:p>
            <a:pPr marL="571500" indent="-571500">
              <a:buFont typeface="Arial" panose="020B0604020202020204" pitchFamily="34" charset="0"/>
              <a:buChar char="•"/>
            </a:pPr>
            <a:r>
              <a:rPr lang="en-US" sz="3600" dirty="0">
                <a:solidFill>
                  <a:schemeClr val="bg1"/>
                </a:solidFill>
              </a:rPr>
              <a:t> Materialistic </a:t>
            </a:r>
          </a:p>
          <a:p>
            <a:r>
              <a:rPr lang="en-US" sz="3600" dirty="0">
                <a:solidFill>
                  <a:srgbClr val="FFFF00"/>
                </a:solidFill>
              </a:rPr>
              <a:t>impressed with money and possessions. </a:t>
            </a:r>
          </a:p>
          <a:p>
            <a:pPr marL="571500" indent="-571500">
              <a:buFont typeface="Arial" panose="020B0604020202020204" pitchFamily="34" charset="0"/>
              <a:buChar char="•"/>
            </a:pPr>
            <a:r>
              <a:rPr lang="en-US" sz="3600" dirty="0">
                <a:solidFill>
                  <a:schemeClr val="bg1"/>
                </a:solidFill>
              </a:rPr>
              <a:t>Pleasure seeking </a:t>
            </a:r>
          </a:p>
          <a:p>
            <a:r>
              <a:rPr lang="en-US" sz="3600" dirty="0">
                <a:solidFill>
                  <a:srgbClr val="FFFF00"/>
                </a:solidFill>
              </a:rPr>
              <a:t>seeking happiness as highest goal in life—hedonism. </a:t>
            </a:r>
            <a:endParaRPr lang="en-US"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5</a:t>
            </a:fld>
            <a:endParaRPr lang="en-US"/>
          </a:p>
        </p:txBody>
      </p:sp>
    </p:spTree>
    <p:extLst>
      <p:ext uri="{BB962C8B-B14F-4D97-AF65-F5344CB8AC3E}">
        <p14:creationId xmlns:p14="http://schemas.microsoft.com/office/powerpoint/2010/main" val="28236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1. Roads to Nowhere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200" dirty="0">
                <a:solidFill>
                  <a:schemeClr val="bg1"/>
                </a:solidFill>
              </a:rPr>
              <a:t>Task oriented </a:t>
            </a:r>
          </a:p>
          <a:p>
            <a:r>
              <a:rPr lang="en-US" sz="3200" dirty="0">
                <a:solidFill>
                  <a:srgbClr val="FFFF00"/>
                </a:solidFill>
              </a:rPr>
              <a:t>placing projects over people—workaholism </a:t>
            </a:r>
          </a:p>
          <a:p>
            <a:endParaRPr lang="en-US" sz="3200" dirty="0">
              <a:solidFill>
                <a:schemeClr val="bg1"/>
              </a:solidFill>
            </a:endParaRPr>
          </a:p>
          <a:p>
            <a:pPr marL="342900" indent="-342900">
              <a:buFont typeface="Arial" panose="020B0604020202020204" pitchFamily="34" charset="0"/>
              <a:buChar char="•"/>
            </a:pPr>
            <a:r>
              <a:rPr lang="en-US" sz="3200" dirty="0">
                <a:solidFill>
                  <a:schemeClr val="bg1"/>
                </a:solidFill>
              </a:rPr>
              <a:t>Insecure </a:t>
            </a:r>
          </a:p>
          <a:p>
            <a:r>
              <a:rPr lang="en-US" sz="3200" dirty="0">
                <a:solidFill>
                  <a:srgbClr val="FFFF00"/>
                </a:solidFill>
              </a:rPr>
              <a:t>people-pleasing, codependent relationships </a:t>
            </a:r>
          </a:p>
          <a:p>
            <a:endParaRPr lang="en-US" sz="3200" dirty="0">
              <a:solidFill>
                <a:schemeClr val="bg1"/>
              </a:solidFill>
            </a:endParaRPr>
          </a:p>
          <a:p>
            <a:pPr marL="342900" indent="-342900">
              <a:buFont typeface="Arial" panose="020B0604020202020204" pitchFamily="34" charset="0"/>
              <a:buChar char="•"/>
            </a:pPr>
            <a:r>
              <a:rPr lang="en-US" sz="3200" dirty="0">
                <a:solidFill>
                  <a:schemeClr val="bg1"/>
                </a:solidFill>
              </a:rPr>
              <a:t>Negative thinking </a:t>
            </a:r>
          </a:p>
          <a:p>
            <a:r>
              <a:rPr lang="en-US" sz="3200" dirty="0">
                <a:solidFill>
                  <a:srgbClr val="FFFF00"/>
                </a:solidFill>
              </a:rPr>
              <a:t>dissatisfied, disinterested, bored and bitter </a:t>
            </a:r>
            <a:endParaRPr lang="en-US" sz="1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6</a:t>
            </a:fld>
            <a:endParaRPr lang="en-US"/>
          </a:p>
        </p:txBody>
      </p:sp>
    </p:spTree>
    <p:extLst>
      <p:ext uri="{BB962C8B-B14F-4D97-AF65-F5344CB8AC3E}">
        <p14:creationId xmlns:p14="http://schemas.microsoft.com/office/powerpoint/2010/main" val="288780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1. Roads to Nowhere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200" dirty="0">
                <a:solidFill>
                  <a:schemeClr val="bg1"/>
                </a:solidFill>
              </a:rPr>
              <a:t>Escaping reality </a:t>
            </a:r>
          </a:p>
          <a:p>
            <a:r>
              <a:rPr lang="en-US" sz="3200" dirty="0">
                <a:solidFill>
                  <a:srgbClr val="FFFF00"/>
                </a:solidFill>
              </a:rPr>
              <a:t>numbing reality through alcohol, food, drugs, activities </a:t>
            </a:r>
          </a:p>
          <a:p>
            <a:endParaRPr lang="en-US" sz="3200" dirty="0">
              <a:solidFill>
                <a:srgbClr val="FFFF00"/>
              </a:solidFill>
            </a:endParaRPr>
          </a:p>
          <a:p>
            <a:pPr marL="457200" indent="-457200">
              <a:buFont typeface="Arial" panose="020B0604020202020204" pitchFamily="34" charset="0"/>
              <a:buChar char="•"/>
            </a:pPr>
            <a:r>
              <a:rPr lang="en-US" sz="3200" dirty="0">
                <a:solidFill>
                  <a:schemeClr val="bg1"/>
                </a:solidFill>
              </a:rPr>
              <a:t>Sexually promiscuous </a:t>
            </a:r>
          </a:p>
          <a:p>
            <a:r>
              <a:rPr lang="en-US" sz="3200" dirty="0">
                <a:solidFill>
                  <a:srgbClr val="FFFF00"/>
                </a:solidFill>
              </a:rPr>
              <a:t>addicted to the “high” of sexual passion </a:t>
            </a:r>
          </a:p>
          <a:p>
            <a:pPr marL="342900" indent="-342900">
              <a:buFont typeface="Arial" panose="020B0604020202020204" pitchFamily="34" charset="0"/>
              <a:buChar char="•"/>
            </a:pPr>
            <a:endParaRPr lang="en-US" sz="3200" dirty="0">
              <a:solidFill>
                <a:schemeClr val="bg1"/>
              </a:solidFill>
            </a:endParaRPr>
          </a:p>
          <a:p>
            <a:pPr marL="457200" indent="-457200">
              <a:buFont typeface="Arial" panose="020B0604020202020204" pitchFamily="34" charset="0"/>
              <a:buChar char="•"/>
            </a:pPr>
            <a:r>
              <a:rPr lang="en-US" sz="3200" dirty="0">
                <a:solidFill>
                  <a:schemeClr val="bg1"/>
                </a:solidFill>
              </a:rPr>
              <a:t>Status seeking </a:t>
            </a:r>
          </a:p>
          <a:p>
            <a:r>
              <a:rPr lang="en-US" sz="3200" dirty="0">
                <a:solidFill>
                  <a:srgbClr val="FFFF00"/>
                </a:solidFill>
              </a:rPr>
              <a:t>seeking fame, power or intellectualism as highest goal in life </a:t>
            </a:r>
            <a:endParaRPr lang="en-US" sz="1600" dirty="0">
              <a:solidFill>
                <a:srgbClr val="FFFF00"/>
              </a:solidFill>
            </a:endParaRP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7</a:t>
            </a:fld>
            <a:endParaRPr lang="en-US"/>
          </a:p>
        </p:txBody>
      </p:sp>
    </p:spTree>
    <p:extLst>
      <p:ext uri="{BB962C8B-B14F-4D97-AF65-F5344CB8AC3E}">
        <p14:creationId xmlns:p14="http://schemas.microsoft.com/office/powerpoint/2010/main" val="331523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2. Thoughts of Meaninglessness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rgbClr val="FFFF00"/>
                </a:solidFill>
              </a:rPr>
              <a:t> “Life has no meaning.” </a:t>
            </a:r>
          </a:p>
          <a:p>
            <a:pPr marL="342900" indent="-342900">
              <a:buFont typeface="Arial" panose="020B0604020202020204" pitchFamily="34" charset="0"/>
              <a:buChar char="•"/>
            </a:pPr>
            <a:r>
              <a:rPr lang="en-US" sz="3600" dirty="0">
                <a:solidFill>
                  <a:srgbClr val="FFFF00"/>
                </a:solidFill>
              </a:rPr>
              <a:t> “Life’s not worth living.” </a:t>
            </a:r>
          </a:p>
          <a:p>
            <a:pPr marL="342900" indent="-342900">
              <a:buFont typeface="Arial" panose="020B0604020202020204" pitchFamily="34" charset="0"/>
              <a:buChar char="•"/>
            </a:pPr>
            <a:r>
              <a:rPr lang="en-US" sz="3600" dirty="0">
                <a:solidFill>
                  <a:srgbClr val="FFFF00"/>
                </a:solidFill>
              </a:rPr>
              <a:t>  “I have no sense of purpose.”  </a:t>
            </a:r>
          </a:p>
          <a:p>
            <a:pPr marL="342900" indent="-342900">
              <a:buFont typeface="Arial" panose="020B0604020202020204" pitchFamily="34" charset="0"/>
              <a:buChar char="•"/>
            </a:pPr>
            <a:r>
              <a:rPr lang="en-US" sz="3600" dirty="0">
                <a:solidFill>
                  <a:srgbClr val="FFFF00"/>
                </a:solidFill>
              </a:rPr>
              <a:t>  “You can’t count on anything.” </a:t>
            </a:r>
          </a:p>
          <a:p>
            <a:pPr marL="342900" indent="-342900">
              <a:buFont typeface="Arial" panose="020B0604020202020204" pitchFamily="34" charset="0"/>
              <a:buChar char="•"/>
            </a:pPr>
            <a:r>
              <a:rPr lang="en-US" sz="3600" dirty="0">
                <a:solidFill>
                  <a:srgbClr val="FFFF00"/>
                </a:solidFill>
              </a:rPr>
              <a:t>  “I feel insignificant.” </a:t>
            </a:r>
          </a:p>
          <a:p>
            <a:pPr marL="342900" indent="-342900">
              <a:buFont typeface="Arial" panose="020B0604020202020204" pitchFamily="34" charset="0"/>
              <a:buChar char="•"/>
            </a:pPr>
            <a:r>
              <a:rPr lang="en-US" sz="3600" dirty="0">
                <a:solidFill>
                  <a:srgbClr val="FFFF00"/>
                </a:solidFill>
              </a:rPr>
              <a:t>  “Nothing is worthwhile.” </a:t>
            </a:r>
          </a:p>
          <a:p>
            <a:pPr marL="342900" indent="-342900">
              <a:buFont typeface="Arial" panose="020B0604020202020204" pitchFamily="34" charset="0"/>
              <a:buChar char="•"/>
            </a:pPr>
            <a:r>
              <a:rPr lang="en-US" sz="3600" dirty="0">
                <a:solidFill>
                  <a:srgbClr val="FFFF00"/>
                </a:solidFill>
              </a:rPr>
              <a:t>  “Nothing really matters.” </a:t>
            </a:r>
          </a:p>
          <a:p>
            <a:pPr marL="342900" indent="-342900">
              <a:buFont typeface="Arial" panose="020B0604020202020204" pitchFamily="34" charset="0"/>
              <a:buChar char="•"/>
            </a:pPr>
            <a:r>
              <a:rPr lang="en-US" sz="3600" dirty="0">
                <a:solidFill>
                  <a:srgbClr val="FFFF00"/>
                </a:solidFill>
              </a:rPr>
              <a:t>  “What’s the point of it all?”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8</a:t>
            </a:fld>
            <a:endParaRPr lang="en-US"/>
          </a:p>
        </p:txBody>
      </p:sp>
    </p:spTree>
    <p:extLst>
      <p:ext uri="{BB962C8B-B14F-4D97-AF65-F5344CB8AC3E}">
        <p14:creationId xmlns:p14="http://schemas.microsoft.com/office/powerpoint/2010/main" val="1457077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762000" y="559678"/>
            <a:ext cx="3833906" cy="1094310"/>
          </a:xfrm>
          <a:solidFill>
            <a:srgbClr val="FF0000"/>
          </a:solidFill>
        </p:spPr>
        <p:txBody>
          <a:bodyPr>
            <a:normAutofit/>
          </a:bodyPr>
          <a:lstStyle/>
          <a:p>
            <a:pPr algn="ctr"/>
            <a:r>
              <a:rPr lang="en-US" sz="3200" b="1" dirty="0">
                <a:solidFill>
                  <a:schemeClr val="bg1"/>
                </a:solidFill>
              </a:rPr>
              <a:t>2. Thoughts of Meaninglessness </a:t>
            </a:r>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430305"/>
            <a:ext cx="6248401" cy="5542411"/>
          </a:xfrm>
          <a:prstGeom prst="rect">
            <a:avLst/>
          </a:prstGeom>
          <a:solidFill>
            <a:schemeClr val="tx1"/>
          </a:solidFill>
        </p:spPr>
        <p:txBody>
          <a:bodyPr wrap="square" rtlCol="0">
            <a:noAutofit/>
          </a:bodyPr>
          <a:lstStyle/>
          <a:p>
            <a:pPr marL="342900" indent="-342900">
              <a:buFont typeface="Arial" panose="020B0604020202020204" pitchFamily="34" charset="0"/>
              <a:buChar char="•"/>
            </a:pPr>
            <a:r>
              <a:rPr lang="en-US" sz="3600" dirty="0">
                <a:solidFill>
                  <a:schemeClr val="bg1"/>
                </a:solidFill>
              </a:rPr>
              <a:t>“When I surveyed all that my hands had done and what I had toiled to achieve, everything was meaningless, a chasing after the wind; nothing was gained under the sun.” </a:t>
            </a:r>
          </a:p>
          <a:p>
            <a:pPr marL="342900" indent="-342900">
              <a:buFont typeface="Arial" panose="020B0604020202020204" pitchFamily="34" charset="0"/>
              <a:buChar char="•"/>
            </a:pPr>
            <a:endParaRPr lang="en-US" sz="3600" dirty="0">
              <a:solidFill>
                <a:srgbClr val="FFFF00"/>
              </a:solidFill>
            </a:endParaRPr>
          </a:p>
          <a:p>
            <a:pPr marL="342900" indent="-342900">
              <a:buFont typeface="Arial" panose="020B0604020202020204" pitchFamily="34" charset="0"/>
              <a:buChar char="•"/>
            </a:pPr>
            <a:r>
              <a:rPr lang="en-US" sz="3600" dirty="0">
                <a:solidFill>
                  <a:srgbClr val="FFFF00"/>
                </a:solidFill>
              </a:rPr>
              <a:t>(Ecclesiastes 2:11) </a:t>
            </a:r>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9</a:t>
            </a:fld>
            <a:endParaRPr lang="en-US"/>
          </a:p>
        </p:txBody>
      </p:sp>
    </p:spTree>
    <p:extLst>
      <p:ext uri="{BB962C8B-B14F-4D97-AF65-F5344CB8AC3E}">
        <p14:creationId xmlns:p14="http://schemas.microsoft.com/office/powerpoint/2010/main" val="711985617"/>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Biography_presentation_cr - v2" id="{A01E65BC-612A-475B-B592-779A440066C3}" vid="{453437E2-1A5B-4416-AE85-AE3C10623C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7EC923-6023-4411-8330-A0042153EED3}">
  <ds:schemaRefs>
    <ds:schemaRef ds:uri="http://schemas.microsoft.com/sharepoint/v3/contenttype/forms"/>
  </ds:schemaRefs>
</ds:datastoreItem>
</file>

<file path=customXml/itemProps3.xml><?xml version="1.0" encoding="utf-8"?>
<ds:datastoreItem xmlns:ds="http://schemas.openxmlformats.org/officeDocument/2006/customXml" ds:itemID="{6DB4AFBF-E012-4607-B95C-D9E661912AC6}">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Biography presentation</Template>
  <TotalTime>172</TotalTime>
  <Words>1111</Words>
  <Application>Microsoft Office PowerPoint</Application>
  <PresentationFormat>Widescreen</PresentationFormat>
  <Paragraphs>144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Schoolbook</vt:lpstr>
      <vt:lpstr>Corbel</vt:lpstr>
      <vt:lpstr>Headlines</vt:lpstr>
      <vt:lpstr>“MISPLACED PURPOSES (part 2) ”</vt:lpstr>
      <vt:lpstr>Introduction </vt:lpstr>
      <vt:lpstr>1. Roads to Nowhere  </vt:lpstr>
      <vt:lpstr>1. Roads to Nowhere  </vt:lpstr>
      <vt:lpstr>1. Roads to Nowhere  </vt:lpstr>
      <vt:lpstr>1. Roads to Nowhere  </vt:lpstr>
      <vt:lpstr>1. Roads to Nowhere  </vt:lpstr>
      <vt:lpstr>2. Thoughts of Meaninglessness </vt:lpstr>
      <vt:lpstr>2. Thoughts of Meaninglessness </vt:lpstr>
      <vt:lpstr>3. CAUSES FOR NOT FINDING PURPOSE IN LIFE </vt:lpstr>
      <vt:lpstr>3. CAUSES FOR NOT FINDING PURPOSE IN LIFE </vt:lpstr>
      <vt:lpstr>4. Seeking Significance “In All the Wrong Places” </vt:lpstr>
      <vt:lpstr>4. Seeking Significance “In All the Wrong Places” </vt:lpstr>
      <vt:lpstr>4. Seeking Significance “In All the Wrong Places” </vt:lpstr>
      <vt:lpstr>4. Seeking Significance “In All the Wrong Places” </vt:lpstr>
      <vt:lpstr>4. Seeking Significance “In All the Wrong Places” </vt:lpstr>
      <vt:lpstr>4. Seeking Significance “In All the Wrong Places” </vt:lpstr>
      <vt:lpstr>5. SOLUTION </vt:lpstr>
      <vt:lpstr>5. SOLUTION </vt:lpstr>
      <vt:lpstr>Closing</vt:lpstr>
      <vt:lpstr>Let’s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dc:title>
  <dc:creator>Ronald Powell</dc:creator>
  <cp:lastModifiedBy>Ronald Powell</cp:lastModifiedBy>
  <cp:revision>3</cp:revision>
  <dcterms:created xsi:type="dcterms:W3CDTF">2021-07-27T15:38:33Z</dcterms:created>
  <dcterms:modified xsi:type="dcterms:W3CDTF">2021-08-05T18:26:37Z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