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71" r:id="rId6"/>
    <p:sldId id="272" r:id="rId7"/>
    <p:sldId id="273" r:id="rId8"/>
    <p:sldId id="278" r:id="rId9"/>
    <p:sldId id="276" r:id="rId10"/>
    <p:sldId id="277" r:id="rId11"/>
    <p:sldId id="275" r:id="rId12"/>
    <p:sldId id="274" r:id="rId13"/>
    <p:sldId id="282" r:id="rId14"/>
    <p:sldId id="280" r:id="rId15"/>
    <p:sldId id="281" r:id="rId16"/>
    <p:sldId id="279" r:id="rId17"/>
    <p:sldId id="290" r:id="rId18"/>
    <p:sldId id="283" r:id="rId19"/>
    <p:sldId id="289" r:id="rId20"/>
    <p:sldId id="291" r:id="rId21"/>
    <p:sldId id="288" r:id="rId22"/>
    <p:sldId id="287"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336"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11/27/2021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11/27/2021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11/27/2021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11/27/2021</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3" y="1524000"/>
            <a:ext cx="5562600" cy="2209800"/>
          </a:xfrm>
        </p:spPr>
        <p:txBody>
          <a:bodyPr/>
          <a:lstStyle/>
          <a:p>
            <a:r>
              <a:rPr lang="en-US" dirty="0"/>
              <a:t>Keep your heart with all diligence! </a:t>
            </a:r>
          </a:p>
        </p:txBody>
      </p:sp>
      <p:sp>
        <p:nvSpPr>
          <p:cNvPr id="3" name="Subtitle 2"/>
          <p:cNvSpPr>
            <a:spLocks noGrp="1"/>
          </p:cNvSpPr>
          <p:nvPr>
            <p:ph type="subTitle" idx="1"/>
          </p:nvPr>
        </p:nvSpPr>
        <p:spPr>
          <a:xfrm>
            <a:off x="1674813" y="4876800"/>
            <a:ext cx="5562599" cy="990600"/>
          </a:xfrm>
        </p:spPr>
        <p:txBody>
          <a:bodyPr>
            <a:normAutofit/>
          </a:bodyPr>
          <a:lstStyle/>
          <a:p>
            <a:r>
              <a:rPr lang="en-US" i="1" dirty="0">
                <a:solidFill>
                  <a:schemeClr val="tx2">
                    <a:lumMod val="75000"/>
                  </a:schemeClr>
                </a:solidFill>
              </a:rPr>
              <a:t>With Bishop Ronald Powell</a:t>
            </a:r>
          </a:p>
        </p:txBody>
      </p:sp>
      <p:pic>
        <p:nvPicPr>
          <p:cNvPr id="5" name="Picture 4">
            <a:extLst>
              <a:ext uri="{FF2B5EF4-FFF2-40B4-BE49-F238E27FC236}">
                <a16:creationId xmlns:a16="http://schemas.microsoft.com/office/drawing/2014/main" id="{E083EEB0-B87F-46F0-9178-D79D203FA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12" y="0"/>
            <a:ext cx="5072063" cy="6705600"/>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Titus 1:16: </a:t>
            </a:r>
          </a:p>
        </p:txBody>
      </p:sp>
      <p:sp>
        <p:nvSpPr>
          <p:cNvPr id="14" name="Content Placeholder 13"/>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Titus 1:16: </a:t>
            </a:r>
            <a:r>
              <a:rPr lang="en-US" sz="3600" b="1" i="1" u="sng" dirty="0">
                <a:effectLst>
                  <a:outerShdw blurRad="38100" dist="38100" dir="2700000" algn="tl">
                    <a:srgbClr val="000000">
                      <a:alpha val="43137"/>
                    </a:srgbClr>
                  </a:outerShdw>
                </a:effectLst>
              </a:rPr>
              <a:t>They profess to know God</a:t>
            </a:r>
            <a:r>
              <a:rPr lang="en-US" sz="3600" b="1" dirty="0">
                <a:effectLst>
                  <a:outerShdw blurRad="38100" dist="38100" dir="2700000" algn="tl">
                    <a:srgbClr val="000000">
                      <a:alpha val="43137"/>
                    </a:srgbClr>
                  </a:outerShdw>
                </a:effectLst>
              </a:rPr>
              <a:t>, but in works they deny Him, </a:t>
            </a:r>
            <a:r>
              <a:rPr lang="en-US" sz="3600" b="1" u="sng" dirty="0">
                <a:effectLst>
                  <a:outerShdw blurRad="38100" dist="38100" dir="2700000" algn="tl">
                    <a:srgbClr val="000000">
                      <a:alpha val="43137"/>
                    </a:srgbClr>
                  </a:outerShdw>
                </a:effectLst>
              </a:rPr>
              <a:t>being abominable, disobedient, and disqualified </a:t>
            </a:r>
            <a:r>
              <a:rPr lang="en-US" sz="3600" b="1" dirty="0">
                <a:effectLst>
                  <a:outerShdw blurRad="38100" dist="38100" dir="2700000" algn="tl">
                    <a:srgbClr val="000000">
                      <a:alpha val="43137"/>
                    </a:srgbClr>
                  </a:outerShdw>
                </a:effectLst>
              </a:rPr>
              <a:t>[</a:t>
            </a:r>
            <a:r>
              <a:rPr lang="en-US" sz="3600" b="1" dirty="0" err="1">
                <a:effectLst>
                  <a:outerShdw blurRad="38100" dist="38100" dir="2700000" algn="tl">
                    <a:srgbClr val="000000">
                      <a:alpha val="43137"/>
                    </a:srgbClr>
                  </a:outerShdw>
                </a:effectLst>
              </a:rPr>
              <a:t>adókimoi</a:t>
            </a:r>
            <a:r>
              <a:rPr lang="en-US" sz="3600" b="1" dirty="0">
                <a:effectLst>
                  <a:outerShdw blurRad="38100" dist="38100" dir="2700000" algn="tl">
                    <a:srgbClr val="000000">
                      <a:alpha val="43137"/>
                    </a:srgbClr>
                  </a:outerShdw>
                </a:effectLst>
              </a:rPr>
              <a:t>] </a:t>
            </a:r>
            <a:r>
              <a:rPr lang="en-US" sz="3600" b="1" i="1" u="sng" dirty="0">
                <a:effectLst>
                  <a:outerShdw blurRad="38100" dist="38100" dir="2700000" algn="tl">
                    <a:srgbClr val="000000">
                      <a:alpha val="43137"/>
                    </a:srgbClr>
                  </a:outerShdw>
                </a:effectLst>
              </a:rPr>
              <a:t>for every good work</a:t>
            </a:r>
            <a:r>
              <a:rPr 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671707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B885C-A782-4F38-8124-8CA3AD6FD2D9}"/>
              </a:ext>
            </a:extLst>
          </p:cNvPr>
          <p:cNvPicPr>
            <a:picLocks noChangeAspect="1"/>
          </p:cNvPicPr>
          <p:nvPr/>
        </p:nvPicPr>
        <p:blipFill>
          <a:blip r:embed="rId2"/>
          <a:stretch>
            <a:fillRect/>
          </a:stretch>
        </p:blipFill>
        <p:spPr>
          <a:xfrm>
            <a:off x="9345612" y="4343401"/>
            <a:ext cx="2843212" cy="2513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itle 12"/>
          <p:cNvSpPr>
            <a:spLocks noGrp="1"/>
          </p:cNvSpPr>
          <p:nvPr>
            <p:ph type="title"/>
          </p:nvPr>
        </p:nvSpPr>
        <p:spPr/>
        <p:txBody>
          <a:bodyPr>
            <a:normAutofit/>
          </a:bodyPr>
          <a:lstStyle/>
          <a:p>
            <a:pPr algn="ctr"/>
            <a:r>
              <a:rPr lang="en-US" sz="4800" dirty="0"/>
              <a:t>Hebrews 6:7-8: </a:t>
            </a:r>
          </a:p>
        </p:txBody>
      </p:sp>
      <p:sp>
        <p:nvSpPr>
          <p:cNvPr id="14" name="Content Placeholder 13"/>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Hebrews 6:7-8: For the earth which drinks in the rain that often comes upon it, and bears herbs </a:t>
            </a:r>
            <a:r>
              <a:rPr lang="en-US" sz="4000" b="1" u="sng" dirty="0">
                <a:solidFill>
                  <a:schemeClr val="tx2">
                    <a:lumMod val="75000"/>
                  </a:schemeClr>
                </a:solidFill>
                <a:effectLst>
                  <a:outerShdw blurRad="38100" dist="38100" dir="2700000" algn="tl">
                    <a:srgbClr val="000000">
                      <a:alpha val="43137"/>
                    </a:srgbClr>
                  </a:outerShdw>
                </a:effectLst>
              </a:rPr>
              <a:t>useful for those by whom it is cultivated</a:t>
            </a:r>
            <a:r>
              <a:rPr lang="en-US" sz="3600" b="1" dirty="0">
                <a:effectLst>
                  <a:outerShdw blurRad="38100" dist="38100" dir="2700000" algn="tl">
                    <a:srgbClr val="000000">
                      <a:alpha val="43137"/>
                    </a:srgbClr>
                  </a:outerShdw>
                </a:effectLst>
              </a:rPr>
              <a:t>, </a:t>
            </a:r>
            <a:r>
              <a:rPr lang="en-US" sz="3600" b="1" i="1" u="sng" dirty="0">
                <a:solidFill>
                  <a:schemeClr val="accent1"/>
                </a:solidFill>
                <a:effectLst>
                  <a:outerShdw blurRad="38100" dist="38100" dir="2700000" algn="tl">
                    <a:srgbClr val="000000">
                      <a:alpha val="43137"/>
                    </a:srgbClr>
                  </a:outerShdw>
                </a:effectLst>
              </a:rPr>
              <a:t>receives blessing from God</a:t>
            </a:r>
            <a:r>
              <a:rPr lang="en-US" sz="3600" b="1" dirty="0">
                <a:effectLst>
                  <a:outerShdw blurRad="38100" dist="38100" dir="2700000" algn="tl">
                    <a:srgbClr val="000000">
                      <a:alpha val="43137"/>
                    </a:srgbClr>
                  </a:outerShdw>
                </a:effectLst>
              </a:rPr>
              <a:t>; </a:t>
            </a:r>
            <a:r>
              <a:rPr lang="en-US" sz="3600" b="1" u="sng" dirty="0">
                <a:solidFill>
                  <a:srgbClr val="FF0000"/>
                </a:solidFill>
                <a:effectLst>
                  <a:outerShdw blurRad="38100" dist="38100" dir="2700000" algn="tl">
                    <a:srgbClr val="000000">
                      <a:alpha val="43137"/>
                    </a:srgbClr>
                  </a:outerShdw>
                </a:effectLst>
              </a:rPr>
              <a:t>but</a:t>
            </a:r>
            <a:r>
              <a:rPr lang="en-US" sz="3600" b="1" dirty="0">
                <a:effectLst>
                  <a:outerShdw blurRad="38100" dist="38100" dir="2700000" algn="tl">
                    <a:srgbClr val="000000">
                      <a:alpha val="43137"/>
                    </a:srgbClr>
                  </a:outerShdw>
                </a:effectLst>
              </a:rPr>
              <a:t> if it bears thorns and briars, </a:t>
            </a:r>
            <a:r>
              <a:rPr lang="en-US" sz="3600" b="1" i="1" u="sng" dirty="0">
                <a:effectLst>
                  <a:outerShdw blurRad="38100" dist="38100" dir="2700000" algn="tl">
                    <a:srgbClr val="000000">
                      <a:alpha val="43137"/>
                    </a:srgbClr>
                  </a:outerShdw>
                </a:effectLst>
              </a:rPr>
              <a:t>it is rejected </a:t>
            </a:r>
            <a:r>
              <a:rPr lang="en-US" sz="3600" b="1" dirty="0">
                <a:effectLst>
                  <a:outerShdw blurRad="38100" dist="38100" dir="2700000" algn="tl">
                    <a:srgbClr val="000000">
                      <a:alpha val="43137"/>
                    </a:srgbClr>
                  </a:outerShdw>
                </a:effectLst>
              </a:rPr>
              <a:t>[</a:t>
            </a:r>
            <a:r>
              <a:rPr lang="en-US" sz="3600" b="1" dirty="0" err="1">
                <a:effectLst>
                  <a:outerShdw blurRad="38100" dist="38100" dir="2700000" algn="tl">
                    <a:srgbClr val="000000">
                      <a:alpha val="43137"/>
                    </a:srgbClr>
                  </a:outerShdw>
                </a:effectLst>
              </a:rPr>
              <a:t>adókimos</a:t>
            </a:r>
            <a:r>
              <a:rPr lang="en-US" sz="3600" b="1" dirty="0">
                <a:effectLst>
                  <a:outerShdw blurRad="38100" dist="38100" dir="2700000" algn="tl">
                    <a:srgbClr val="000000">
                      <a:alpha val="43137"/>
                    </a:srgbClr>
                  </a:outerShdw>
                </a:effectLst>
              </a:rPr>
              <a:t>] </a:t>
            </a:r>
            <a:r>
              <a:rPr lang="en-US" sz="3600" b="1" i="1" u="sng" dirty="0">
                <a:solidFill>
                  <a:srgbClr val="FF0000"/>
                </a:solidFill>
                <a:effectLst>
                  <a:outerShdw blurRad="38100" dist="38100" dir="2700000" algn="tl">
                    <a:srgbClr val="000000">
                      <a:alpha val="43137"/>
                    </a:srgbClr>
                  </a:outerShdw>
                </a:effectLst>
              </a:rPr>
              <a:t>and near to being cursed</a:t>
            </a:r>
            <a:r>
              <a:rPr lang="en-US" sz="3600" b="1" dirty="0">
                <a:effectLst>
                  <a:outerShdw blurRad="38100" dist="38100" dir="2700000" algn="tl">
                    <a:srgbClr val="000000">
                      <a:alpha val="43137"/>
                    </a:srgbClr>
                  </a:outerShdw>
                </a:effectLst>
              </a:rPr>
              <a:t>, </a:t>
            </a:r>
            <a:r>
              <a:rPr lang="en-US" sz="3600" b="1" i="1" u="sng" dirty="0">
                <a:effectLst>
                  <a:outerShdw blurRad="38100" dist="38100" dir="2700000" algn="tl">
                    <a:srgbClr val="000000">
                      <a:alpha val="43137"/>
                    </a:srgbClr>
                  </a:outerShdw>
                </a:effectLst>
              </a:rPr>
              <a:t>whose end is to be burned</a:t>
            </a:r>
            <a:r>
              <a:rPr 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39878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381000"/>
            <a:ext cx="10439400" cy="1143000"/>
          </a:xfrm>
        </p:spPr>
        <p:txBody>
          <a:bodyPr>
            <a:noAutofit/>
          </a:bodyPr>
          <a:lstStyle/>
          <a:p>
            <a:pPr algn="ctr"/>
            <a:r>
              <a:rPr lang="en-US" dirty="0"/>
              <a:t>Being disqualified or rejected is the opposite of having Jesus Christ dwell in us; </a:t>
            </a:r>
          </a:p>
        </p:txBody>
      </p:sp>
      <p:sp>
        <p:nvSpPr>
          <p:cNvPr id="14" name="Content Placeholder 13"/>
          <p:cNvSpPr>
            <a:spLocks noGrp="1"/>
          </p:cNvSpPr>
          <p:nvPr>
            <p:ph idx="1"/>
          </p:nvPr>
        </p:nvSpPr>
        <p:spPr>
          <a:xfrm>
            <a:off x="1293814" y="1676400"/>
            <a:ext cx="9601200" cy="4495800"/>
          </a:xfrm>
        </p:spPr>
        <p:txBody>
          <a:bodyPr>
            <a:normAutofit lnSpcReduction="10000"/>
          </a:bodyPr>
          <a:lstStyle/>
          <a:p>
            <a:r>
              <a:rPr lang="en-US" sz="3200" b="1" dirty="0">
                <a:effectLst>
                  <a:outerShdw blurRad="38100" dist="38100" dir="2700000" algn="tl">
                    <a:srgbClr val="000000">
                      <a:alpha val="43137"/>
                    </a:srgbClr>
                  </a:outerShdw>
                </a:effectLst>
              </a:rPr>
              <a:t>It is being </a:t>
            </a:r>
            <a:r>
              <a:rPr lang="en-US" sz="3200" b="1" i="1" u="sng" dirty="0">
                <a:effectLst>
                  <a:outerShdw blurRad="38100" dist="38100" dir="2700000" algn="tl">
                    <a:srgbClr val="000000">
                      <a:alpha val="43137"/>
                    </a:srgbClr>
                  </a:outerShdw>
                </a:effectLst>
              </a:rPr>
              <a:t>unfit or unworthy</a:t>
            </a:r>
            <a:r>
              <a:rPr lang="en-US" sz="3200" b="1" dirty="0">
                <a:effectLst>
                  <a:outerShdw blurRad="38100" dist="38100" dir="2700000" algn="tl">
                    <a:srgbClr val="000000">
                      <a:alpha val="43137"/>
                    </a:srgbClr>
                  </a:outerShdw>
                </a:effectLst>
              </a:rPr>
              <a:t> of His presence in us. </a:t>
            </a:r>
          </a:p>
          <a:p>
            <a:r>
              <a:rPr lang="en-US" sz="3200" b="1" dirty="0">
                <a:effectLst>
                  <a:outerShdw blurRad="38100" dist="38100" dir="2700000" algn="tl">
                    <a:srgbClr val="000000">
                      <a:alpha val="43137"/>
                    </a:srgbClr>
                  </a:outerShdw>
                </a:effectLst>
              </a:rPr>
              <a:t>In other words, a disqualified person is cut off from God!  </a:t>
            </a:r>
          </a:p>
          <a:p>
            <a:r>
              <a:rPr lang="en-US" sz="3200" b="1" dirty="0">
                <a:effectLst>
                  <a:outerShdw blurRad="38100" dist="38100" dir="2700000" algn="tl">
                    <a:srgbClr val="000000">
                      <a:alpha val="43137"/>
                    </a:srgbClr>
                  </a:outerShdw>
                </a:effectLst>
              </a:rPr>
              <a:t>This is the worst possible outcome of a Christian’s life: to return to a life of sin and have so much pride that he or she rejects salvation and all that comes with it! God’s Word clearly shows that it can happen (see Hebrews 6:4-6; 10:26-31)! </a:t>
            </a:r>
          </a:p>
        </p:txBody>
      </p:sp>
    </p:spTree>
    <p:extLst>
      <p:ext uri="{BB962C8B-B14F-4D97-AF65-F5344CB8AC3E}">
        <p14:creationId xmlns:p14="http://schemas.microsoft.com/office/powerpoint/2010/main" val="66989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Hebrews 6:4-6 </a:t>
            </a:r>
          </a:p>
        </p:txBody>
      </p:sp>
      <p:sp>
        <p:nvSpPr>
          <p:cNvPr id="14" name="Content Placeholder 13"/>
          <p:cNvSpPr>
            <a:spLocks noGrp="1"/>
          </p:cNvSpPr>
          <p:nvPr>
            <p:ph idx="1"/>
          </p:nvPr>
        </p:nvSpPr>
        <p:spPr/>
        <p:txBody>
          <a:bodyPr>
            <a:normAutofit fontScale="92500" lnSpcReduction="20000"/>
          </a:bodyPr>
          <a:lstStyle/>
          <a:p>
            <a:r>
              <a:rPr lang="en-US" sz="3200" b="1" dirty="0">
                <a:effectLst>
                  <a:outerShdw blurRad="38100" dist="38100" dir="2700000" algn="tl">
                    <a:srgbClr val="000000">
                      <a:alpha val="43137"/>
                    </a:srgbClr>
                  </a:outerShdw>
                </a:effectLst>
              </a:rPr>
              <a:t>4 For it is </a:t>
            </a:r>
            <a:r>
              <a:rPr lang="en-US" sz="3200" b="1" i="1" u="sng" dirty="0">
                <a:solidFill>
                  <a:srgbClr val="FF0000"/>
                </a:solidFill>
                <a:effectLst>
                  <a:outerShdw blurRad="38100" dist="38100" dir="2700000" algn="tl">
                    <a:srgbClr val="000000">
                      <a:alpha val="43137"/>
                    </a:srgbClr>
                  </a:outerShdw>
                </a:effectLst>
              </a:rPr>
              <a:t>impossible</a:t>
            </a:r>
            <a:r>
              <a:rPr lang="en-US" sz="3200" b="1" dirty="0">
                <a:effectLst>
                  <a:outerShdw blurRad="38100" dist="38100" dir="2700000" algn="tl">
                    <a:srgbClr val="000000">
                      <a:alpha val="43137"/>
                    </a:srgbClr>
                  </a:outerShdw>
                </a:effectLst>
              </a:rPr>
              <a:t> for those who were once enlightened, and have tasted of the heavenly gift, and were made partakers of the Holy Ghost,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5 And have tasted the good word of God, and the powers of the world to come,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6 </a:t>
            </a:r>
            <a:r>
              <a:rPr lang="en-US" sz="3200" b="1" i="1" u="sng" dirty="0">
                <a:solidFill>
                  <a:srgbClr val="FF0000"/>
                </a:solidFill>
                <a:effectLst>
                  <a:outerShdw blurRad="38100" dist="38100" dir="2700000" algn="tl">
                    <a:srgbClr val="000000">
                      <a:alpha val="43137"/>
                    </a:srgbClr>
                  </a:outerShdw>
                </a:effectLst>
              </a:rPr>
              <a:t>If they shall fall away, to renew them again unto repentance</a:t>
            </a:r>
            <a:r>
              <a:rPr lang="en-US" sz="3200" b="1" dirty="0">
                <a:effectLst>
                  <a:outerShdw blurRad="38100" dist="38100" dir="2700000" algn="tl">
                    <a:srgbClr val="000000">
                      <a:alpha val="43137"/>
                    </a:srgbClr>
                  </a:outerShdw>
                </a:effectLst>
              </a:rPr>
              <a:t>; seeing they crucify to themselves the Son of God afresh, and put him to an open shame. </a:t>
            </a:r>
          </a:p>
        </p:txBody>
      </p:sp>
    </p:spTree>
    <p:extLst>
      <p:ext uri="{BB962C8B-B14F-4D97-AF65-F5344CB8AC3E}">
        <p14:creationId xmlns:p14="http://schemas.microsoft.com/office/powerpoint/2010/main" val="3968902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381000"/>
            <a:ext cx="9601200" cy="838200"/>
          </a:xfrm>
        </p:spPr>
        <p:txBody>
          <a:bodyPr>
            <a:normAutofit/>
          </a:bodyPr>
          <a:lstStyle/>
          <a:p>
            <a:pPr algn="ctr"/>
            <a:r>
              <a:rPr lang="en-US" sz="4800" b="1" dirty="0">
                <a:effectLst>
                  <a:outerShdw blurRad="38100" dist="38100" dir="2700000" algn="tl">
                    <a:srgbClr val="000000">
                      <a:alpha val="43137"/>
                    </a:srgbClr>
                  </a:outerShdw>
                </a:effectLst>
              </a:rPr>
              <a:t>Hebrews 10:26-31 </a:t>
            </a:r>
          </a:p>
        </p:txBody>
      </p:sp>
      <p:sp>
        <p:nvSpPr>
          <p:cNvPr id="14" name="Content Placeholder 13"/>
          <p:cNvSpPr>
            <a:spLocks noGrp="1"/>
          </p:cNvSpPr>
          <p:nvPr>
            <p:ph idx="1"/>
          </p:nvPr>
        </p:nvSpPr>
        <p:spPr>
          <a:xfrm>
            <a:off x="836612" y="1219200"/>
            <a:ext cx="10668000" cy="5486400"/>
          </a:xfrm>
        </p:spPr>
        <p:txBody>
          <a:bodyPr>
            <a:noAutofit/>
          </a:bodyPr>
          <a:lstStyle/>
          <a:p>
            <a:r>
              <a:rPr lang="en-US" b="1" dirty="0">
                <a:effectLst>
                  <a:outerShdw blurRad="38100" dist="38100" dir="2700000" algn="tl">
                    <a:srgbClr val="000000">
                      <a:alpha val="43137"/>
                    </a:srgbClr>
                  </a:outerShdw>
                </a:effectLst>
              </a:rPr>
              <a:t>26 </a:t>
            </a:r>
            <a:r>
              <a:rPr lang="en-US" b="1" i="1" u="sng" dirty="0">
                <a:solidFill>
                  <a:srgbClr val="FF0000"/>
                </a:solidFill>
                <a:effectLst>
                  <a:outerShdw blurRad="38100" dist="38100" dir="2700000" algn="tl">
                    <a:srgbClr val="000000">
                      <a:alpha val="43137"/>
                    </a:srgbClr>
                  </a:outerShdw>
                </a:effectLst>
              </a:rPr>
              <a:t>For if we sin willfully</a:t>
            </a:r>
            <a:r>
              <a:rPr lang="en-US" b="1" u="sng" dirty="0">
                <a:solidFill>
                  <a:srgbClr val="FF0000"/>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after that we have </a:t>
            </a:r>
            <a:r>
              <a:rPr lang="en-US" b="1" i="1" dirty="0">
                <a:effectLst>
                  <a:outerShdw blurRad="38100" dist="38100" dir="2700000" algn="tl">
                    <a:srgbClr val="000000">
                      <a:alpha val="43137"/>
                    </a:srgbClr>
                  </a:outerShdw>
                </a:effectLst>
              </a:rPr>
              <a:t>received </a:t>
            </a:r>
            <a:r>
              <a:rPr lang="en-US" b="1" i="1" u="sng" dirty="0">
                <a:effectLst>
                  <a:outerShdw blurRad="38100" dist="38100" dir="2700000" algn="tl">
                    <a:srgbClr val="000000">
                      <a:alpha val="43137"/>
                    </a:srgbClr>
                  </a:outerShdw>
                </a:effectLst>
              </a:rPr>
              <a:t>the knowledge of the truth</a:t>
            </a:r>
            <a:r>
              <a:rPr lang="en-US" b="1" dirty="0">
                <a:effectLst>
                  <a:outerShdw blurRad="38100" dist="38100" dir="2700000" algn="tl">
                    <a:srgbClr val="000000">
                      <a:alpha val="43137"/>
                    </a:srgbClr>
                  </a:outerShdw>
                </a:effectLst>
              </a:rPr>
              <a:t>, there remaineth no more sacrifice for sins, </a:t>
            </a:r>
          </a:p>
          <a:p>
            <a:r>
              <a:rPr lang="en-US" b="1" dirty="0">
                <a:effectLst>
                  <a:outerShdw blurRad="38100" dist="38100" dir="2700000" algn="tl">
                    <a:srgbClr val="000000">
                      <a:alpha val="43137"/>
                    </a:srgbClr>
                  </a:outerShdw>
                </a:effectLst>
              </a:rPr>
              <a:t>27 </a:t>
            </a:r>
            <a:r>
              <a:rPr lang="en-US" b="1" i="1" u="sng" dirty="0">
                <a:effectLst>
                  <a:outerShdw blurRad="38100" dist="38100" dir="2700000" algn="tl">
                    <a:srgbClr val="000000">
                      <a:alpha val="43137"/>
                    </a:srgbClr>
                  </a:outerShdw>
                </a:effectLst>
              </a:rPr>
              <a:t>But a certain fearful </a:t>
            </a:r>
            <a:r>
              <a:rPr lang="en-US" b="1" i="1" u="sng" dirty="0">
                <a:solidFill>
                  <a:srgbClr val="FF0000"/>
                </a:solidFill>
                <a:effectLst>
                  <a:outerShdw blurRad="38100" dist="38100" dir="2700000" algn="tl">
                    <a:srgbClr val="000000">
                      <a:alpha val="43137"/>
                    </a:srgbClr>
                  </a:outerShdw>
                </a:effectLst>
              </a:rPr>
              <a:t>looking for of judgment and fiery indignation</a:t>
            </a:r>
            <a:r>
              <a:rPr lang="en-US" b="1" i="1" u="sng" dirty="0">
                <a:effectLst>
                  <a:outerShdw blurRad="38100" dist="38100" dir="2700000" algn="tl">
                    <a:srgbClr val="000000">
                      <a:alpha val="43137"/>
                    </a:srgbClr>
                  </a:outerShdw>
                </a:effectLst>
              </a:rPr>
              <a:t>, which shall devour the adversaries</a:t>
            </a:r>
            <a:r>
              <a:rPr lang="en-US" b="1"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28 </a:t>
            </a:r>
            <a:r>
              <a:rPr lang="en-US" b="1" u="sng" dirty="0">
                <a:effectLst>
                  <a:outerShdw blurRad="38100" dist="38100" dir="2700000" algn="tl">
                    <a:srgbClr val="000000">
                      <a:alpha val="43137"/>
                    </a:srgbClr>
                  </a:outerShdw>
                </a:effectLst>
              </a:rPr>
              <a:t>He that despised Moses’ law </a:t>
            </a:r>
            <a:r>
              <a:rPr lang="en-US" b="1" i="1" u="sng" dirty="0">
                <a:solidFill>
                  <a:srgbClr val="FF0000"/>
                </a:solidFill>
                <a:effectLst>
                  <a:outerShdw blurRad="38100" dist="38100" dir="2700000" algn="tl">
                    <a:srgbClr val="000000">
                      <a:alpha val="43137"/>
                    </a:srgbClr>
                  </a:outerShdw>
                </a:effectLst>
              </a:rPr>
              <a:t>died without mercy</a:t>
            </a:r>
            <a:r>
              <a:rPr lang="en-US" b="1" u="sng" dirty="0">
                <a:effectLst>
                  <a:outerShdw blurRad="38100" dist="38100" dir="2700000" algn="tl">
                    <a:srgbClr val="000000">
                      <a:alpha val="43137"/>
                    </a:srgbClr>
                  </a:outerShdw>
                </a:effectLst>
              </a:rPr>
              <a:t> under two or three witnesses</a:t>
            </a:r>
            <a:r>
              <a:rPr lang="en-US" b="1"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29 </a:t>
            </a:r>
            <a:r>
              <a:rPr lang="en-US" b="1" dirty="0">
                <a:solidFill>
                  <a:schemeClr val="tx2">
                    <a:lumMod val="75000"/>
                  </a:schemeClr>
                </a:solidFill>
                <a:effectLst>
                  <a:outerShdw blurRad="38100" dist="38100" dir="2700000" algn="tl">
                    <a:srgbClr val="000000">
                      <a:alpha val="43137"/>
                    </a:srgbClr>
                  </a:outerShdw>
                </a:effectLst>
              </a:rPr>
              <a:t>Of how much sorer punishment, suppose ye, shall he be thought worthy, who hath trodden underfoot the Son of God, and hath counted the blood of the covenant, wherewith he was sanctified, an unholy thing, and hath done despite unto the Spirit of grace? </a:t>
            </a:r>
          </a:p>
          <a:p>
            <a:r>
              <a:rPr lang="en-US" b="1" dirty="0">
                <a:effectLst>
                  <a:outerShdw blurRad="38100" dist="38100" dir="2700000" algn="tl">
                    <a:srgbClr val="000000">
                      <a:alpha val="43137"/>
                    </a:srgbClr>
                  </a:outerShdw>
                </a:effectLst>
              </a:rPr>
              <a:t>30 For we know him that hath said, </a:t>
            </a:r>
            <a:r>
              <a:rPr lang="en-US" b="1" i="1" dirty="0">
                <a:solidFill>
                  <a:srgbClr val="FF0000"/>
                </a:solidFill>
                <a:effectLst>
                  <a:outerShdw blurRad="38100" dist="38100" dir="2700000" algn="tl">
                    <a:srgbClr val="000000">
                      <a:alpha val="43137"/>
                    </a:srgbClr>
                  </a:outerShdw>
                </a:effectLst>
              </a:rPr>
              <a:t>Vengeance belongeth unto me, I will recompense, saith the Lord</a:t>
            </a:r>
            <a:r>
              <a:rPr lang="en-US" b="1" dirty="0">
                <a:effectLst>
                  <a:outerShdw blurRad="38100" dist="38100" dir="2700000" algn="tl">
                    <a:srgbClr val="000000">
                      <a:alpha val="43137"/>
                    </a:srgbClr>
                  </a:outerShdw>
                </a:effectLst>
              </a:rPr>
              <a:t>. And again, </a:t>
            </a:r>
            <a:r>
              <a:rPr lang="en-US" b="1" i="1" dirty="0">
                <a:solidFill>
                  <a:srgbClr val="FF0000"/>
                </a:solidFill>
                <a:effectLst>
                  <a:outerShdw blurRad="38100" dist="38100" dir="2700000" algn="tl">
                    <a:srgbClr val="000000">
                      <a:alpha val="43137"/>
                    </a:srgbClr>
                  </a:outerShdw>
                </a:effectLst>
              </a:rPr>
              <a:t>The Lord shall judge his people</a:t>
            </a:r>
            <a:r>
              <a:rPr lang="en-US" b="1"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31 It is a fearful thing to fall into the hands of the living God. </a:t>
            </a:r>
          </a:p>
        </p:txBody>
      </p:sp>
    </p:spTree>
    <p:extLst>
      <p:ext uri="{BB962C8B-B14F-4D97-AF65-F5344CB8AC3E}">
        <p14:creationId xmlns:p14="http://schemas.microsoft.com/office/powerpoint/2010/main" val="859324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sz="4800" b="1" dirty="0">
                <a:effectLst>
                  <a:outerShdw blurRad="38100" dist="38100" dir="2700000" algn="tl">
                    <a:srgbClr val="000000">
                      <a:alpha val="43137"/>
                    </a:srgbClr>
                  </a:outerShdw>
                </a:effectLst>
              </a:rPr>
              <a:t>God intends for us to discover the reality of our nature. </a:t>
            </a:r>
          </a:p>
        </p:txBody>
      </p:sp>
      <p:sp>
        <p:nvSpPr>
          <p:cNvPr id="14" name="Content Placeholder 13"/>
          <p:cNvSpPr>
            <a:spLocks noGrp="1"/>
          </p:cNvSpPr>
          <p:nvPr>
            <p:ph idx="1"/>
          </p:nvPr>
        </p:nvSpPr>
        <p:spPr>
          <a:xfrm>
            <a:off x="1293814" y="1828800"/>
            <a:ext cx="9601200" cy="4648200"/>
          </a:xfrm>
        </p:spPr>
        <p:txBody>
          <a:bodyPr>
            <a:normAutofit fontScale="85000" lnSpcReduction="20000"/>
          </a:bodyPr>
          <a:lstStyle/>
          <a:p>
            <a:r>
              <a:rPr lang="en-US" sz="3200" b="1" dirty="0">
                <a:effectLst>
                  <a:outerShdw blurRad="38100" dist="38100" dir="2700000" algn="tl">
                    <a:srgbClr val="000000">
                      <a:alpha val="43137"/>
                    </a:srgbClr>
                  </a:outerShdw>
                </a:effectLst>
              </a:rPr>
              <a:t>Of course, it is impossible to fathom it entirely, but we can and </a:t>
            </a:r>
            <a:r>
              <a:rPr lang="en-US" sz="3200" b="1" i="1" u="sng" dirty="0">
                <a:effectLst>
                  <a:outerShdw blurRad="38100" dist="38100" dir="2700000" algn="tl">
                    <a:srgbClr val="000000">
                      <a:alpha val="43137"/>
                    </a:srgbClr>
                  </a:outerShdw>
                </a:effectLst>
              </a:rPr>
              <a:t>must come to grips with the potential for evil that exists in every one of us</a:t>
            </a:r>
            <a:r>
              <a:rPr lang="en-US" sz="3200" b="1" dirty="0">
                <a:effectLst>
                  <a:outerShdw blurRad="38100" dist="38100" dir="2700000" algn="tl">
                    <a:srgbClr val="000000">
                      <a:alpha val="43137"/>
                    </a:srgbClr>
                  </a:outerShdw>
                </a:effectLst>
              </a:rPr>
              <a:t>.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We must at least </a:t>
            </a:r>
            <a:r>
              <a:rPr lang="en-US" sz="3200" b="1" i="1" u="sng" dirty="0">
                <a:effectLst>
                  <a:outerShdw blurRad="38100" dist="38100" dir="2700000" algn="tl">
                    <a:srgbClr val="000000">
                      <a:alpha val="43137"/>
                    </a:srgbClr>
                  </a:outerShdw>
                </a:effectLst>
              </a:rPr>
              <a:t>regularly measure the extent that we have overcome the evil in us </a:t>
            </a:r>
            <a:r>
              <a:rPr lang="en-US" sz="3200" b="1" dirty="0">
                <a:effectLst>
                  <a:outerShdw blurRad="38100" dist="38100" dir="2700000" algn="tl">
                    <a:srgbClr val="000000">
                      <a:alpha val="43137"/>
                    </a:srgbClr>
                  </a:outerShdw>
                </a:effectLst>
              </a:rPr>
              <a:t>and the sincerity of our commitment to our relationship with God.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As we examine ourselves this and </a:t>
            </a:r>
            <a:r>
              <a:rPr lang="en-US" sz="3200" b="1" i="1" u="sng" dirty="0">
                <a:effectLst>
                  <a:outerShdw blurRad="38100" dist="38100" dir="2700000" algn="tl">
                    <a:srgbClr val="000000">
                      <a:alpha val="43137"/>
                    </a:srgbClr>
                  </a:outerShdw>
                </a:effectLst>
              </a:rPr>
              <a:t>every year, God expects us to prepare ourselves as mature Christians, to rededicate ourselves to Him afresh and to put sin out of our lives diligently and actively</a:t>
            </a:r>
            <a:r>
              <a:rPr lang="en-US" sz="32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66174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5400" b="1" dirty="0">
                <a:effectLst>
                  <a:outerShdw blurRad="38100" dist="38100" dir="2700000" algn="tl">
                    <a:srgbClr val="000000">
                      <a:alpha val="43137"/>
                    </a:srgbClr>
                  </a:outerShdw>
                </a:effectLst>
              </a:rPr>
              <a:t>1 John 1:9 </a:t>
            </a:r>
          </a:p>
        </p:txBody>
      </p:sp>
      <p:sp>
        <p:nvSpPr>
          <p:cNvPr id="14" name="Content Placeholder 13"/>
          <p:cNvSpPr>
            <a:spLocks noGrp="1"/>
          </p:cNvSpPr>
          <p:nvPr>
            <p:ph idx="1"/>
          </p:nvPr>
        </p:nvSpPr>
        <p:spPr/>
        <p:txBody>
          <a:bodyPr>
            <a:normAutofit/>
          </a:bodyPr>
          <a:lstStyle/>
          <a:p>
            <a:r>
              <a:rPr lang="en-US" sz="4400" b="1" dirty="0">
                <a:effectLst>
                  <a:outerShdw blurRad="38100" dist="38100" dir="2700000" algn="tl">
                    <a:srgbClr val="000000">
                      <a:alpha val="43137"/>
                    </a:srgbClr>
                  </a:outerShdw>
                </a:effectLst>
              </a:rPr>
              <a:t>If we confess our sins, he is faithful and just to forgive us our sins, and to cleanse us from all unrighteousness. </a:t>
            </a:r>
          </a:p>
        </p:txBody>
      </p:sp>
    </p:spTree>
    <p:extLst>
      <p:ext uri="{BB962C8B-B14F-4D97-AF65-F5344CB8AC3E}">
        <p14:creationId xmlns:p14="http://schemas.microsoft.com/office/powerpoint/2010/main" val="206640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Closing </a:t>
            </a:r>
          </a:p>
        </p:txBody>
      </p:sp>
      <p:sp>
        <p:nvSpPr>
          <p:cNvPr id="14" name="Content Placeholder 13"/>
          <p:cNvSpPr>
            <a:spLocks noGrp="1"/>
          </p:cNvSpPr>
          <p:nvPr>
            <p:ph idx="1"/>
          </p:nvPr>
        </p:nvSpPr>
        <p:spPr/>
        <p:txBody>
          <a:bodyPr>
            <a:normAutofit/>
          </a:bodyPr>
          <a:lstStyle/>
          <a:p>
            <a:r>
              <a:rPr lang="en-US" sz="4000" b="1" u="sng" dirty="0">
                <a:effectLst>
                  <a:outerShdw blurRad="38100" dist="38100" dir="2700000" algn="tl">
                    <a:srgbClr val="000000">
                      <a:alpha val="43137"/>
                    </a:srgbClr>
                  </a:outerShdw>
                </a:effectLst>
              </a:rPr>
              <a:t>Regular self-examination </a:t>
            </a:r>
            <a:r>
              <a:rPr lang="en-US" sz="4000" b="1" dirty="0">
                <a:effectLst>
                  <a:outerShdw blurRad="38100" dist="38100" dir="2700000" algn="tl">
                    <a:srgbClr val="000000">
                      <a:alpha val="43137"/>
                    </a:srgbClr>
                  </a:outerShdw>
                </a:effectLst>
              </a:rPr>
              <a:t>is a proven way to make sure that it does not happen to us! </a:t>
            </a:r>
          </a:p>
        </p:txBody>
      </p:sp>
    </p:spTree>
    <p:extLst>
      <p:ext uri="{BB962C8B-B14F-4D97-AF65-F5344CB8AC3E}">
        <p14:creationId xmlns:p14="http://schemas.microsoft.com/office/powerpoint/2010/main" val="2245118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Closing</a:t>
            </a:r>
          </a:p>
        </p:txBody>
      </p:sp>
      <p:sp>
        <p:nvSpPr>
          <p:cNvPr id="14" name="Content Placeholder 13"/>
          <p:cNvSpPr>
            <a:spLocks noGrp="1"/>
          </p:cNvSpPr>
          <p:nvPr>
            <p:ph idx="1"/>
          </p:nvPr>
        </p:nvSpPr>
        <p:spPr/>
        <p:txBody>
          <a:bodyPr>
            <a:normAutofit fontScale="92500" lnSpcReduction="20000"/>
          </a:bodyPr>
          <a:lstStyle/>
          <a:p>
            <a:r>
              <a:rPr lang="en-US" sz="3200" b="1" u="sng" dirty="0">
                <a:solidFill>
                  <a:srgbClr val="FF0000"/>
                </a:solidFill>
                <a:effectLst>
                  <a:outerShdw blurRad="38100" dist="38100" dir="2700000" algn="tl">
                    <a:srgbClr val="000000">
                      <a:alpha val="43137"/>
                    </a:srgbClr>
                  </a:outerShdw>
                </a:effectLst>
              </a:rPr>
              <a:t>As we exercise circumspection </a:t>
            </a:r>
            <a:r>
              <a:rPr lang="en-US" sz="3200" b="1" dirty="0">
                <a:effectLst>
                  <a:outerShdw blurRad="38100" dist="38100" dir="2700000" algn="tl">
                    <a:srgbClr val="000000">
                      <a:alpha val="43137"/>
                    </a:srgbClr>
                  </a:outerShdw>
                </a:effectLst>
              </a:rPr>
              <a:t>(or perhaps being circum-suspect) </a:t>
            </a:r>
            <a:r>
              <a:rPr lang="en-US" sz="4300" b="1" dirty="0">
                <a:effectLst>
                  <a:outerShdw blurRad="38100" dist="38100" dir="2700000" algn="tl">
                    <a:srgbClr val="000000">
                      <a:alpha val="43137"/>
                    </a:srgbClr>
                  </a:outerShdw>
                </a:effectLst>
              </a:rPr>
              <a:t>we must </a:t>
            </a:r>
            <a:r>
              <a:rPr lang="en-US" sz="3200" b="1" i="1" dirty="0">
                <a:effectLst>
                  <a:outerShdw blurRad="38100" dist="38100" dir="2700000" algn="tl">
                    <a:srgbClr val="000000">
                      <a:alpha val="43137"/>
                    </a:srgbClr>
                  </a:outerShdw>
                </a:effectLst>
              </a:rPr>
              <a:t>take God’s will for us into our cautious examining in our prayers</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study, and meditation, emulating the Psalmist’s David commitment to God to walk circumspectly, avoiding the world’s alluring distractions</a:t>
            </a:r>
            <a:r>
              <a:rPr lang="en-US" sz="3200" b="1" dirty="0">
                <a:effectLst>
                  <a:outerShdw blurRad="38100" dist="38100" dir="2700000" algn="tl">
                    <a:srgbClr val="000000">
                      <a:alpha val="43137"/>
                    </a:srgbClr>
                  </a:outerShdw>
                </a:effectLst>
              </a:rPr>
              <a:t>. </a:t>
            </a:r>
          </a:p>
          <a:p>
            <a:r>
              <a:rPr lang="en-US" sz="3200" b="1" dirty="0">
                <a:effectLst>
                  <a:outerShdw blurRad="38100" dist="38100" dir="2700000" algn="tl">
                    <a:srgbClr val="000000">
                      <a:alpha val="43137"/>
                    </a:srgbClr>
                  </a:outerShdw>
                </a:effectLst>
              </a:rPr>
              <a:t>We have to learn from the mistakes we have made, determined to mature spiritually, taking ourselves away from the dangers we have previously encountered, harnessing our behavior, including our tongues.</a:t>
            </a:r>
          </a:p>
        </p:txBody>
      </p:sp>
    </p:spTree>
    <p:extLst>
      <p:ext uri="{BB962C8B-B14F-4D97-AF65-F5344CB8AC3E}">
        <p14:creationId xmlns:p14="http://schemas.microsoft.com/office/powerpoint/2010/main" val="2317931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Let us Pray</a:t>
            </a:r>
          </a:p>
        </p:txBody>
      </p:sp>
    </p:spTree>
    <p:extLst>
      <p:ext uri="{BB962C8B-B14F-4D97-AF65-F5344CB8AC3E}">
        <p14:creationId xmlns:p14="http://schemas.microsoft.com/office/powerpoint/2010/main" val="1743545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Regular self-examination</a:t>
            </a:r>
          </a:p>
        </p:txBody>
      </p:sp>
      <p:sp>
        <p:nvSpPr>
          <p:cNvPr id="14" name="Content Placeholder 13"/>
          <p:cNvSpPr>
            <a:spLocks noGrp="1"/>
          </p:cNvSpPr>
          <p:nvPr>
            <p:ph idx="1"/>
          </p:nvPr>
        </p:nvSpPr>
        <p:spPr>
          <a:xfrm>
            <a:off x="1293812" y="1676400"/>
            <a:ext cx="9601200" cy="4572000"/>
          </a:xfrm>
        </p:spPr>
        <p:txBody>
          <a:bodyPr>
            <a:normAutofit fontScale="25000" lnSpcReduction="20000"/>
          </a:bodyPr>
          <a:lstStyle/>
          <a:p>
            <a:pPr algn="ctr"/>
            <a:r>
              <a:rPr lang="en-US" sz="11200" b="1" dirty="0"/>
              <a:t>Proverbs 4:23-27  </a:t>
            </a:r>
          </a:p>
          <a:p>
            <a:endParaRPr lang="en-US" dirty="0"/>
          </a:p>
          <a:p>
            <a:r>
              <a:rPr lang="en-US" sz="11200" b="1" dirty="0"/>
              <a:t>(23) Keep your heart with all </a:t>
            </a:r>
            <a:r>
              <a:rPr lang="en-US" sz="11200" b="1" u="sng" dirty="0"/>
              <a:t>diligence</a:t>
            </a:r>
            <a:r>
              <a:rPr lang="en-US" sz="11200" b="1" dirty="0"/>
              <a:t>, for out of it spring the issues of life.  </a:t>
            </a:r>
          </a:p>
          <a:p>
            <a:r>
              <a:rPr lang="en-US" sz="11200" b="1" dirty="0"/>
              <a:t>(24) </a:t>
            </a:r>
            <a:r>
              <a:rPr lang="en-US" sz="11200" b="1" u="sng" dirty="0"/>
              <a:t>Put away from you</a:t>
            </a:r>
            <a:r>
              <a:rPr lang="en-US" sz="11200" b="1" dirty="0"/>
              <a:t> a deceitful mouth, and put perverse lips far from you.  </a:t>
            </a:r>
          </a:p>
          <a:p>
            <a:r>
              <a:rPr lang="en-US" sz="11200" b="1" dirty="0"/>
              <a:t>(25) </a:t>
            </a:r>
            <a:r>
              <a:rPr lang="en-US" sz="11200" b="1" u="sng" dirty="0"/>
              <a:t>Let your eyes look straight ahead</a:t>
            </a:r>
            <a:r>
              <a:rPr lang="en-US" sz="11200" b="1" dirty="0"/>
              <a:t>, and your eyelids look right before you.  </a:t>
            </a:r>
          </a:p>
          <a:p>
            <a:r>
              <a:rPr lang="en-US" sz="11200" b="1" dirty="0"/>
              <a:t>(26) </a:t>
            </a:r>
            <a:r>
              <a:rPr lang="en-US" sz="11200" b="1" u="sng" dirty="0"/>
              <a:t>Ponder the path of your feet</a:t>
            </a:r>
            <a:r>
              <a:rPr lang="en-US" sz="11200" b="1" dirty="0"/>
              <a:t>, and let all your ways be established.  </a:t>
            </a:r>
          </a:p>
          <a:p>
            <a:r>
              <a:rPr lang="en-US" sz="11200" b="1" dirty="0"/>
              <a:t>(27) </a:t>
            </a:r>
            <a:r>
              <a:rPr lang="en-US" sz="11200" b="1" u="sng" dirty="0"/>
              <a:t>Do not turn to the right or the left</a:t>
            </a:r>
            <a:r>
              <a:rPr lang="en-US" sz="11200" b="1" dirty="0"/>
              <a:t>; Remove your foot from evil.</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Why is this so important? </a:t>
            </a:r>
          </a:p>
        </p:txBody>
      </p:sp>
      <p:sp>
        <p:nvSpPr>
          <p:cNvPr id="14" name="Content Placeholder 13"/>
          <p:cNvSpPr>
            <a:spLocks noGrp="1"/>
          </p:cNvSpPr>
          <p:nvPr>
            <p:ph idx="1"/>
          </p:nvPr>
        </p:nvSpPr>
        <p:spPr/>
        <p:txBody>
          <a:bodyPr>
            <a:normAutofit lnSpcReduction="10000"/>
          </a:bodyPr>
          <a:lstStyle/>
          <a:p>
            <a:r>
              <a:rPr lang="en-US" sz="3200" b="1" dirty="0">
                <a:effectLst>
                  <a:outerShdw blurRad="38100" dist="38100" dir="2700000" algn="tl">
                    <a:srgbClr val="000000">
                      <a:alpha val="43137"/>
                    </a:srgbClr>
                  </a:outerShdw>
                </a:effectLst>
              </a:rPr>
              <a:t>Because our hearts, our minds, guide and direct everything we do, and if we do not guard and protect them from the ungodly ideas, beliefs, and entertainments, they can cause our spiritual downfall. </a:t>
            </a:r>
          </a:p>
          <a:p>
            <a:r>
              <a:rPr lang="en-US" sz="3200" b="1" dirty="0">
                <a:effectLst>
                  <a:outerShdw blurRad="38100" dist="38100" dir="2700000" algn="tl">
                    <a:srgbClr val="000000">
                      <a:alpha val="43137"/>
                    </a:srgbClr>
                  </a:outerShdw>
                </a:effectLst>
              </a:rPr>
              <a:t>It is in our minds and hearts that our characters are shaped, and if we allow perverse and unrighteous character to enter, the righteous character that God wants to see in us will never form. </a:t>
            </a:r>
          </a:p>
        </p:txBody>
      </p:sp>
    </p:spTree>
    <p:extLst>
      <p:ext uri="{BB962C8B-B14F-4D97-AF65-F5344CB8AC3E}">
        <p14:creationId xmlns:p14="http://schemas.microsoft.com/office/powerpoint/2010/main" val="2027674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sz="4800" dirty="0"/>
              <a:t>The other instructions that Solomon gives spring from this.</a:t>
            </a:r>
          </a:p>
        </p:txBody>
      </p:sp>
      <p:sp>
        <p:nvSpPr>
          <p:cNvPr id="14" name="Content Placeholder 13"/>
          <p:cNvSpPr>
            <a:spLocks noGrp="1"/>
          </p:cNvSpPr>
          <p:nvPr>
            <p:ph idx="1"/>
          </p:nvPr>
        </p:nvSpPr>
        <p:spPr/>
        <p:txBody>
          <a:bodyPr>
            <a:normAutofit fontScale="92500"/>
          </a:bodyPr>
          <a:lstStyle/>
          <a:p>
            <a:r>
              <a:rPr lang="en-US" sz="3200" b="1" dirty="0">
                <a:effectLst>
                  <a:outerShdw blurRad="38100" dist="38100" dir="2700000" algn="tl">
                    <a:srgbClr val="000000">
                      <a:alpha val="43137"/>
                    </a:srgbClr>
                  </a:outerShdw>
                </a:effectLst>
              </a:rPr>
              <a:t>He tells us to ponder and control what comes out of our mouth and what we allow our eyes to view. </a:t>
            </a:r>
          </a:p>
          <a:p>
            <a:r>
              <a:rPr lang="en-US" sz="3200" b="1" dirty="0">
                <a:effectLst>
                  <a:outerShdw blurRad="38100" dist="38100" dir="2700000" algn="tl">
                    <a:srgbClr val="000000">
                      <a:alpha val="43137"/>
                    </a:srgbClr>
                  </a:outerShdw>
                </a:effectLst>
              </a:rPr>
              <a:t>He teaches us to make sure our feet stay on the right path, as well as to work on establishing our habits and manner of living, meaning we should not become involved in insensitive, hasty, careless, and destructive actions. </a:t>
            </a:r>
          </a:p>
          <a:p>
            <a:r>
              <a:rPr lang="en-US" sz="3200" b="1" dirty="0">
                <a:effectLst>
                  <a:outerShdw blurRad="38100" dist="38100" dir="2700000" algn="tl">
                    <a:srgbClr val="000000">
                      <a:alpha val="43137"/>
                    </a:srgbClr>
                  </a:outerShdw>
                </a:effectLst>
              </a:rPr>
              <a:t>The prophet Haggai puts all this very concisely, “Consider your ways!” (Haggai 1:5, 7) </a:t>
            </a:r>
          </a:p>
        </p:txBody>
      </p:sp>
    </p:spTree>
    <p:extLst>
      <p:ext uri="{BB962C8B-B14F-4D97-AF65-F5344CB8AC3E}">
        <p14:creationId xmlns:p14="http://schemas.microsoft.com/office/powerpoint/2010/main" val="3399944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(Haggai 1:5, 7) </a:t>
            </a:r>
          </a:p>
        </p:txBody>
      </p:sp>
      <p:sp>
        <p:nvSpPr>
          <p:cNvPr id="14" name="Content Placeholder 13"/>
          <p:cNvSpPr>
            <a:spLocks noGrp="1"/>
          </p:cNvSpPr>
          <p:nvPr>
            <p:ph idx="1"/>
          </p:nvPr>
        </p:nvSpPr>
        <p:spPr/>
        <p:txBody>
          <a:bodyPr>
            <a:normAutofit/>
          </a:bodyPr>
          <a:lstStyle/>
          <a:p>
            <a:r>
              <a:rPr lang="en-US" sz="3200" b="1" dirty="0">
                <a:effectLst>
                  <a:outerShdw blurRad="38100" dist="38100" dir="2700000" algn="tl">
                    <a:srgbClr val="000000">
                      <a:alpha val="43137"/>
                    </a:srgbClr>
                  </a:outerShdw>
                </a:effectLst>
              </a:rPr>
              <a:t>Haggai 1:5 </a:t>
            </a:r>
          </a:p>
          <a:p>
            <a:r>
              <a:rPr lang="en-US" sz="3200" b="1" dirty="0">
                <a:effectLst>
                  <a:outerShdw blurRad="38100" dist="38100" dir="2700000" algn="tl">
                    <a:srgbClr val="000000">
                      <a:alpha val="43137"/>
                    </a:srgbClr>
                  </a:outerShdw>
                </a:effectLst>
              </a:rPr>
              <a:t>5 Now therefore thus saith the Lord of hosts; Consider your ways.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Haggai 1:7 </a:t>
            </a:r>
          </a:p>
          <a:p>
            <a:r>
              <a:rPr lang="en-US" sz="3200" b="1" dirty="0">
                <a:effectLst>
                  <a:outerShdw blurRad="38100" dist="38100" dir="2700000" algn="tl">
                    <a:srgbClr val="000000">
                      <a:alpha val="43137"/>
                    </a:srgbClr>
                  </a:outerShdw>
                </a:effectLst>
              </a:rPr>
              <a:t>7 Thus saith the Lord of hosts; Consider your ways. </a:t>
            </a:r>
          </a:p>
        </p:txBody>
      </p:sp>
    </p:spTree>
    <p:extLst>
      <p:ext uri="{BB962C8B-B14F-4D97-AF65-F5344CB8AC3E}">
        <p14:creationId xmlns:p14="http://schemas.microsoft.com/office/powerpoint/2010/main" val="176528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Ecclesiastes 5:1-3 </a:t>
            </a:r>
          </a:p>
        </p:txBody>
      </p:sp>
      <p:sp>
        <p:nvSpPr>
          <p:cNvPr id="14" name="Content Placeholder 13"/>
          <p:cNvSpPr>
            <a:spLocks noGrp="1"/>
          </p:cNvSpPr>
          <p:nvPr>
            <p:ph idx="1"/>
          </p:nvPr>
        </p:nvSpPr>
        <p:spPr>
          <a:xfrm>
            <a:off x="1293814" y="1524000"/>
            <a:ext cx="9601200" cy="5181600"/>
          </a:xfrm>
        </p:spPr>
        <p:txBody>
          <a:bodyPr>
            <a:normAutofit lnSpcReduction="10000"/>
          </a:bodyPr>
          <a:lstStyle/>
          <a:p>
            <a:r>
              <a:rPr lang="en-US" sz="2800" b="1" dirty="0">
                <a:effectLst>
                  <a:outerShdw blurRad="38100" dist="38100" dir="2700000" algn="tl">
                    <a:srgbClr val="000000">
                      <a:alpha val="43137"/>
                    </a:srgbClr>
                  </a:outerShdw>
                </a:effectLst>
              </a:rPr>
              <a:t>5:1 Keep thy foot </a:t>
            </a:r>
            <a:r>
              <a:rPr lang="en-US" sz="2800" b="1" u="sng" dirty="0">
                <a:effectLst>
                  <a:outerShdw blurRad="38100" dist="38100" dir="2700000" algn="tl">
                    <a:srgbClr val="000000">
                      <a:alpha val="43137"/>
                    </a:srgbClr>
                  </a:outerShdw>
                </a:effectLst>
              </a:rPr>
              <a:t>when thou goest to the house of God</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be more ready to hear, than to give the sacrifice of fools</a:t>
            </a:r>
            <a:r>
              <a:rPr lang="en-US" sz="2800" b="1" dirty="0">
                <a:effectLst>
                  <a:outerShdw blurRad="38100" dist="38100" dir="2700000" algn="tl">
                    <a:srgbClr val="000000">
                      <a:alpha val="43137"/>
                    </a:srgbClr>
                  </a:outerShdw>
                </a:effectLst>
              </a:rPr>
              <a:t>: for </a:t>
            </a:r>
            <a:r>
              <a:rPr lang="en-US" sz="2800" b="1" i="1" u="sng" dirty="0">
                <a:effectLst>
                  <a:outerShdw blurRad="38100" dist="38100" dir="2700000" algn="tl">
                    <a:srgbClr val="000000">
                      <a:alpha val="43137"/>
                    </a:srgbClr>
                  </a:outerShdw>
                </a:effectLst>
              </a:rPr>
              <a:t>they consider not </a:t>
            </a:r>
            <a:r>
              <a:rPr lang="en-US" sz="2800" b="1" dirty="0">
                <a:effectLst>
                  <a:outerShdw blurRad="38100" dist="38100" dir="2700000" algn="tl">
                    <a:srgbClr val="000000">
                      <a:alpha val="43137"/>
                    </a:srgbClr>
                  </a:outerShdw>
                </a:effectLst>
              </a:rPr>
              <a:t>that they do evil. </a:t>
            </a: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5:2 </a:t>
            </a:r>
            <a:r>
              <a:rPr lang="en-US" sz="2800" b="1" u="sng" dirty="0">
                <a:effectLst>
                  <a:outerShdw blurRad="38100" dist="38100" dir="2700000" algn="tl">
                    <a:srgbClr val="000000">
                      <a:alpha val="43137"/>
                    </a:srgbClr>
                  </a:outerShdw>
                </a:effectLst>
              </a:rPr>
              <a:t>Be not rash with thy mouth</a:t>
            </a:r>
            <a:r>
              <a:rPr lang="en-US" sz="2800" b="1" dirty="0">
                <a:effectLst>
                  <a:outerShdw blurRad="38100" dist="38100" dir="2700000" algn="tl">
                    <a:srgbClr val="000000">
                      <a:alpha val="43137"/>
                    </a:srgbClr>
                  </a:outerShdw>
                </a:effectLst>
              </a:rPr>
              <a:t>, and </a:t>
            </a:r>
            <a:r>
              <a:rPr lang="en-US" sz="2800" b="1" i="1" u="sng" dirty="0">
                <a:effectLst>
                  <a:outerShdw blurRad="38100" dist="38100" dir="2700000" algn="tl">
                    <a:srgbClr val="000000">
                      <a:alpha val="43137"/>
                    </a:srgbClr>
                  </a:outerShdw>
                </a:effectLst>
              </a:rPr>
              <a:t>let not thine heart be hasty to utter anything before God</a:t>
            </a:r>
            <a:r>
              <a:rPr lang="en-US" sz="2800" b="1" dirty="0">
                <a:effectLst>
                  <a:outerShdw blurRad="38100" dist="38100" dir="2700000" algn="tl">
                    <a:srgbClr val="000000">
                      <a:alpha val="43137"/>
                    </a:srgbClr>
                  </a:outerShdw>
                </a:effectLst>
              </a:rPr>
              <a:t>: for God is in heaven, and thou upon earth: </a:t>
            </a:r>
            <a:r>
              <a:rPr lang="en-US" sz="2800" b="1" i="1" dirty="0">
                <a:effectLst>
                  <a:outerShdw blurRad="38100" dist="38100" dir="2700000" algn="tl">
                    <a:srgbClr val="000000">
                      <a:alpha val="43137"/>
                    </a:srgbClr>
                  </a:outerShdw>
                </a:effectLst>
              </a:rPr>
              <a:t>therefore, let thy words be few</a:t>
            </a:r>
            <a:r>
              <a:rPr lang="en-US" sz="2800" b="1" dirty="0">
                <a:effectLst>
                  <a:outerShdw blurRad="38100" dist="38100" dir="2700000" algn="tl">
                    <a:srgbClr val="000000">
                      <a:alpha val="43137"/>
                    </a:srgbClr>
                  </a:outerShdw>
                </a:effectLst>
              </a:rPr>
              <a:t>. </a:t>
            </a: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5:3 For a dream cometh through the multitude of business; and </a:t>
            </a:r>
            <a:r>
              <a:rPr lang="en-US" sz="2800" b="1" i="1" u="sng" dirty="0">
                <a:effectLst>
                  <a:outerShdw blurRad="38100" dist="38100" dir="2700000" algn="tl">
                    <a:srgbClr val="000000">
                      <a:alpha val="43137"/>
                    </a:srgbClr>
                  </a:outerShdw>
                </a:effectLst>
              </a:rPr>
              <a:t>a fool’s voice is known by multitude of words</a:t>
            </a:r>
            <a:r>
              <a:rPr lang="en-US" sz="2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2552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2 Corinthians 13:5 </a:t>
            </a:r>
          </a:p>
        </p:txBody>
      </p:sp>
      <p:sp>
        <p:nvSpPr>
          <p:cNvPr id="14" name="Content Placeholder 13"/>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5 Examine yourselves, </a:t>
            </a:r>
            <a:r>
              <a:rPr lang="en-US" sz="3600" b="1" i="1" u="sng" dirty="0">
                <a:effectLst>
                  <a:outerShdw blurRad="38100" dist="38100" dir="2700000" algn="tl">
                    <a:srgbClr val="000000">
                      <a:alpha val="43137"/>
                    </a:srgbClr>
                  </a:outerShdw>
                </a:effectLst>
              </a:rPr>
              <a:t>whether ye be in the faith; prove your own selves</a:t>
            </a:r>
            <a:r>
              <a:rPr lang="en-US" sz="3600" b="1" dirty="0">
                <a:effectLst>
                  <a:outerShdw blurRad="38100" dist="38100" dir="2700000" algn="tl">
                    <a:srgbClr val="000000">
                      <a:alpha val="43137"/>
                    </a:srgbClr>
                  </a:outerShdw>
                </a:effectLst>
              </a:rPr>
              <a:t>. Know ye not your own selves, how that </a:t>
            </a:r>
            <a:r>
              <a:rPr lang="en-US" sz="3600" b="1" u="sng" dirty="0">
                <a:effectLst>
                  <a:outerShdw blurRad="38100" dist="38100" dir="2700000" algn="tl">
                    <a:srgbClr val="000000">
                      <a:alpha val="43137"/>
                    </a:srgbClr>
                  </a:outerShdw>
                </a:effectLst>
              </a:rPr>
              <a:t>Jesus Christ is in you</a:t>
            </a:r>
            <a:r>
              <a:rPr lang="en-US" sz="3600" b="1" dirty="0">
                <a:effectLst>
                  <a:outerShdw blurRad="38100" dist="38100" dir="2700000" algn="tl">
                    <a:srgbClr val="000000">
                      <a:alpha val="43137"/>
                    </a:srgbClr>
                  </a:outerShdw>
                </a:effectLst>
              </a:rPr>
              <a:t>, </a:t>
            </a:r>
            <a:r>
              <a:rPr lang="en-US" sz="3600" b="1" i="1" u="sng" dirty="0">
                <a:effectLst>
                  <a:outerShdw blurRad="38100" dist="38100" dir="2700000" algn="tl">
                    <a:srgbClr val="000000">
                      <a:alpha val="43137"/>
                    </a:srgbClr>
                  </a:outerShdw>
                </a:effectLst>
              </a:rPr>
              <a:t>except ye be reprobates</a:t>
            </a:r>
            <a:r>
              <a:rPr 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76089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sz="4800" b="1" dirty="0">
                <a:effectLst>
                  <a:outerShdw blurRad="38100" dist="38100" dir="2700000" algn="tl">
                    <a:srgbClr val="000000">
                      <a:alpha val="43137"/>
                    </a:srgbClr>
                  </a:outerShdw>
                </a:effectLst>
              </a:rPr>
              <a:t> Unless indeed you are disqualified </a:t>
            </a:r>
          </a:p>
        </p:txBody>
      </p:sp>
      <p:sp>
        <p:nvSpPr>
          <p:cNvPr id="14" name="Content Placeholder 13"/>
          <p:cNvSpPr>
            <a:spLocks noGrp="1"/>
          </p:cNvSpPr>
          <p:nvPr>
            <p:ph idx="1"/>
          </p:nvPr>
        </p:nvSpPr>
        <p:spPr/>
        <p:txBody>
          <a:bodyPr>
            <a:normAutofit/>
          </a:bodyPr>
          <a:lstStyle/>
          <a:p>
            <a:r>
              <a:rPr lang="en-US" sz="3200" b="1" dirty="0">
                <a:effectLst>
                  <a:outerShdw blurRad="38100" dist="38100" dir="2700000" algn="tl">
                    <a:srgbClr val="000000">
                      <a:alpha val="43137"/>
                    </a:srgbClr>
                  </a:outerShdw>
                </a:effectLst>
              </a:rPr>
              <a:t>Disqualified (“reprobates” in the King James Version, Strong’s #1384: </a:t>
            </a:r>
            <a:r>
              <a:rPr lang="en-US" sz="3200" b="1" dirty="0" err="1">
                <a:effectLst>
                  <a:outerShdw blurRad="38100" dist="38100" dir="2700000" algn="tl">
                    <a:srgbClr val="000000">
                      <a:alpha val="43137"/>
                    </a:srgbClr>
                  </a:outerShdw>
                </a:effectLst>
              </a:rPr>
              <a:t>adókimos</a:t>
            </a:r>
            <a:r>
              <a:rPr lang="en-US" sz="3200" b="1" dirty="0">
                <a:effectLst>
                  <a:outerShdw blurRad="38100" dist="38100" dir="2700000" algn="tl">
                    <a:srgbClr val="000000">
                      <a:alpha val="43137"/>
                    </a:srgbClr>
                  </a:outerShdw>
                </a:effectLst>
              </a:rPr>
              <a:t>) means, according to Vine’s, “not standing the test, rejected.” </a:t>
            </a:r>
          </a:p>
          <a:p>
            <a:r>
              <a:rPr lang="en-US" sz="3200" b="1" dirty="0">
                <a:effectLst>
                  <a:outerShdw blurRad="38100" dist="38100" dir="2700000" algn="tl">
                    <a:srgbClr val="000000">
                      <a:alpha val="43137"/>
                    </a:srgbClr>
                  </a:outerShdw>
                </a:effectLst>
              </a:rPr>
              <a:t>It suggests “unacceptable,” “disapproved,” “unworthy,” “spurious,” “worthless,” “cast away.”</a:t>
            </a:r>
          </a:p>
          <a:p>
            <a:r>
              <a:rPr lang="en-US" sz="3200" b="1" dirty="0">
                <a:effectLst>
                  <a:outerShdw blurRad="38100" dist="38100" dir="2700000" algn="tl">
                    <a:srgbClr val="000000">
                      <a:alpha val="43137"/>
                    </a:srgbClr>
                  </a:outerShdw>
                </a:effectLst>
              </a:rPr>
              <a:t> This word’s meaning is illustrated by the following verses: </a:t>
            </a:r>
          </a:p>
        </p:txBody>
      </p:sp>
    </p:spTree>
    <p:extLst>
      <p:ext uri="{BB962C8B-B14F-4D97-AF65-F5344CB8AC3E}">
        <p14:creationId xmlns:p14="http://schemas.microsoft.com/office/powerpoint/2010/main" val="3398459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Romans 1:28: </a:t>
            </a:r>
          </a:p>
        </p:txBody>
      </p:sp>
      <p:sp>
        <p:nvSpPr>
          <p:cNvPr id="14" name="Content Placeholder 13"/>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Romans 1:28: And even as they did not like to retain God in their knowledge, God gave them over to a debased [</a:t>
            </a:r>
            <a:r>
              <a:rPr lang="en-US" sz="3600" b="1" dirty="0" err="1">
                <a:effectLst>
                  <a:outerShdw blurRad="38100" dist="38100" dir="2700000" algn="tl">
                    <a:srgbClr val="000000">
                      <a:alpha val="43137"/>
                    </a:srgbClr>
                  </a:outerShdw>
                </a:effectLst>
              </a:rPr>
              <a:t>adókimon</a:t>
            </a:r>
            <a:r>
              <a:rPr lang="en-US" sz="3600" b="1" dirty="0">
                <a:effectLst>
                  <a:outerShdw blurRad="38100" dist="38100" dir="2700000" algn="tl">
                    <a:srgbClr val="000000">
                      <a:alpha val="43137"/>
                    </a:srgbClr>
                  </a:outerShdw>
                </a:effectLst>
              </a:rPr>
              <a:t>] mind, to do those things which are not fitting.</a:t>
            </a:r>
          </a:p>
        </p:txBody>
      </p:sp>
    </p:spTree>
    <p:extLst>
      <p:ext uri="{BB962C8B-B14F-4D97-AF65-F5344CB8AC3E}">
        <p14:creationId xmlns:p14="http://schemas.microsoft.com/office/powerpoint/2010/main" val="370950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76</TotalTime>
  <Words>1251</Words>
  <Application>Microsoft Office PowerPoint</Application>
  <PresentationFormat>Custom</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vt:lpstr>
      <vt:lpstr>Woodgrain 16x9</vt:lpstr>
      <vt:lpstr>Keep your heart with all diligence! </vt:lpstr>
      <vt:lpstr>Regular self-examination</vt:lpstr>
      <vt:lpstr>Why is this so important? </vt:lpstr>
      <vt:lpstr>The other instructions that Solomon gives spring from this.</vt:lpstr>
      <vt:lpstr>(Haggai 1:5, 7) </vt:lpstr>
      <vt:lpstr>Ecclesiastes 5:1-3 </vt:lpstr>
      <vt:lpstr>2 Corinthians 13:5 </vt:lpstr>
      <vt:lpstr> Unless indeed you are disqualified </vt:lpstr>
      <vt:lpstr>Romans 1:28: </vt:lpstr>
      <vt:lpstr>Titus 1:16: </vt:lpstr>
      <vt:lpstr>Hebrews 6:7-8: </vt:lpstr>
      <vt:lpstr>Being disqualified or rejected is the opposite of having Jesus Christ dwell in us; </vt:lpstr>
      <vt:lpstr>Hebrews 6:4-6 </vt:lpstr>
      <vt:lpstr>Hebrews 10:26-31 </vt:lpstr>
      <vt:lpstr>God intends for us to discover the reality of our nature. </vt:lpstr>
      <vt:lpstr>1 John 1:9 </vt:lpstr>
      <vt:lpstr>Closing </vt:lpstr>
      <vt:lpstr>Closing</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your heart with all diligence! </dc:title>
  <dc:creator>Ronald Powell</dc:creator>
  <cp:lastModifiedBy>Ronald Powell</cp:lastModifiedBy>
  <cp:revision>1</cp:revision>
  <dcterms:created xsi:type="dcterms:W3CDTF">2021-11-27T18:00:52Z</dcterms:created>
  <dcterms:modified xsi:type="dcterms:W3CDTF">2021-11-27T19:17:23Z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