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6" r:id="rId12"/>
    <p:sldId id="277" r:id="rId13"/>
    <p:sldId id="278"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02" d="100"/>
          <a:sy n="102" d="100"/>
        </p:scale>
        <p:origin x="12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213E-F733-4A5E-81E4-CF67F52D6E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B2A22-566E-4864-BC40-F6A967B505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9D1B2B-09D2-413C-9B8F-FF6E2FA795A2}"/>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5" name="Footer Placeholder 4">
            <a:extLst>
              <a:ext uri="{FF2B5EF4-FFF2-40B4-BE49-F238E27FC236}">
                <a16:creationId xmlns:a16="http://schemas.microsoft.com/office/drawing/2014/main" id="{F190DB83-A858-4A2D-A23E-5C5F87E4F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378B4-012F-4649-8BCE-3BC80ABD83AB}"/>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205738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B998-0122-40B4-8344-B61509E2A5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D16277-670F-4FB4-9476-AB87CC7269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04E50-4FDD-4018-BF29-2695EFEB284F}"/>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5" name="Footer Placeholder 4">
            <a:extLst>
              <a:ext uri="{FF2B5EF4-FFF2-40B4-BE49-F238E27FC236}">
                <a16:creationId xmlns:a16="http://schemas.microsoft.com/office/drawing/2014/main" id="{C7E85635-0727-4CE1-9BB0-29D67820D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322670-25A3-40BB-BEE2-49CBB10092DD}"/>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350320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1F49E3-B7D4-45DD-8C12-E896CC230B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965719-B52B-47EF-B5C4-7D00C55854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0B72A-D7A6-4CAC-AC41-1F339EA79D37}"/>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5" name="Footer Placeholder 4">
            <a:extLst>
              <a:ext uri="{FF2B5EF4-FFF2-40B4-BE49-F238E27FC236}">
                <a16:creationId xmlns:a16="http://schemas.microsoft.com/office/drawing/2014/main" id="{EFA14966-784E-46D3-AFBB-93CBBAD42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A9DB0-B612-4301-8612-1EAA3BF91353}"/>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69043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98E1-F529-4ADF-BFED-0DC884410F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80546-B10C-4B23-B29F-9576CC4E58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84D35-AD77-496F-81BC-D9FEC9F972E8}"/>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5" name="Footer Placeholder 4">
            <a:extLst>
              <a:ext uri="{FF2B5EF4-FFF2-40B4-BE49-F238E27FC236}">
                <a16:creationId xmlns:a16="http://schemas.microsoft.com/office/drawing/2014/main" id="{0E3633BB-0979-4AD5-925F-B17131A09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A5D44-720F-448C-B035-BC12967939F6}"/>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242162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7045D-54E3-4DAF-9A5E-A3812F3DE6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45F337-FF81-4025-B515-E022E30DD8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F63B88-BC76-493E-AC3D-8FF4170AC971}"/>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5" name="Footer Placeholder 4">
            <a:extLst>
              <a:ext uri="{FF2B5EF4-FFF2-40B4-BE49-F238E27FC236}">
                <a16:creationId xmlns:a16="http://schemas.microsoft.com/office/drawing/2014/main" id="{AE285DA5-4A2B-4E3A-8A2D-A22638F2F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57A26-B1C7-4E23-85F4-1BA63DE0D750}"/>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114013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139F-C999-4720-AA20-3550AA436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041A-E904-4AAB-BB72-994D45B886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1D326-30F1-47F9-A43F-F6239650AD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56A539-280E-4476-B690-7AC0B20110D6}"/>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6" name="Footer Placeholder 5">
            <a:extLst>
              <a:ext uri="{FF2B5EF4-FFF2-40B4-BE49-F238E27FC236}">
                <a16:creationId xmlns:a16="http://schemas.microsoft.com/office/drawing/2014/main" id="{F13AEEDC-4BD5-48B8-ABCA-95C7ED8756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A11E5-101E-44DE-B1D6-21DB8D6EEC0F}"/>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258438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36FEB-EA45-47C1-B9ED-F966169C6B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E76F1A-6482-4AF5-9B0C-CC1BDA266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33CC28-6583-415A-91A1-0D7E45D625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05299F-8548-444B-A904-12FD0E8B4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35E6D0-9EF8-43E0-A2FE-8338B46904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365676-C523-4DD9-B48E-3CBAD3E8F972}"/>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8" name="Footer Placeholder 7">
            <a:extLst>
              <a:ext uri="{FF2B5EF4-FFF2-40B4-BE49-F238E27FC236}">
                <a16:creationId xmlns:a16="http://schemas.microsoft.com/office/drawing/2014/main" id="{BF35B754-EA29-4E3B-81BE-600EF8C701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217E15-5B49-42EB-A91C-56A95E36817F}"/>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420488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9F8-95CE-406E-9255-7450720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5AD24C-E215-47F0-8246-A2DFAB042E0A}"/>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4" name="Footer Placeholder 3">
            <a:extLst>
              <a:ext uri="{FF2B5EF4-FFF2-40B4-BE49-F238E27FC236}">
                <a16:creationId xmlns:a16="http://schemas.microsoft.com/office/drawing/2014/main" id="{38E0AAF9-6ACA-401C-97A5-FA1E3A8E0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2E20BD-1847-48DD-A839-F9E11EA96F3C}"/>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30200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D8CB36-6517-47C0-816D-CD6C2D2754AF}"/>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3" name="Footer Placeholder 2">
            <a:extLst>
              <a:ext uri="{FF2B5EF4-FFF2-40B4-BE49-F238E27FC236}">
                <a16:creationId xmlns:a16="http://schemas.microsoft.com/office/drawing/2014/main" id="{2DF71632-F80B-4097-887A-B83DF1195C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D9A66-0509-4632-B945-9C8ED88B5091}"/>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309833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55210-F234-41A5-A263-035DCAA78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CA41C-723B-4997-9140-6A4AE163E4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953CF-9561-426E-B239-B9B23BEA78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0BD62-1248-47BE-9120-F8B8887D3EB8}"/>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6" name="Footer Placeholder 5">
            <a:extLst>
              <a:ext uri="{FF2B5EF4-FFF2-40B4-BE49-F238E27FC236}">
                <a16:creationId xmlns:a16="http://schemas.microsoft.com/office/drawing/2014/main" id="{15527D25-D8AE-4763-8DDC-826723E2F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A6079-65BB-473E-8639-8ADB353FCD1E}"/>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388697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E55E-4A75-48A0-8D06-579F248D4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50EE5C-142C-4CB5-A85A-377568732A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5DB919-B953-48C7-908E-69EBD1ED3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979794-DC53-4E55-BEF6-9BF89C976B3C}"/>
              </a:ext>
            </a:extLst>
          </p:cNvPr>
          <p:cNvSpPr>
            <a:spLocks noGrp="1"/>
          </p:cNvSpPr>
          <p:nvPr>
            <p:ph type="dt" sz="half" idx="10"/>
          </p:nvPr>
        </p:nvSpPr>
        <p:spPr/>
        <p:txBody>
          <a:bodyPr/>
          <a:lstStyle/>
          <a:p>
            <a:fld id="{5C290E2E-4A7F-479B-A105-B1617D9EAC02}" type="datetimeFigureOut">
              <a:rPr lang="en-US" smtClean="0"/>
              <a:t>12/28/2021</a:t>
            </a:fld>
            <a:endParaRPr lang="en-US"/>
          </a:p>
        </p:txBody>
      </p:sp>
      <p:sp>
        <p:nvSpPr>
          <p:cNvPr id="6" name="Footer Placeholder 5">
            <a:extLst>
              <a:ext uri="{FF2B5EF4-FFF2-40B4-BE49-F238E27FC236}">
                <a16:creationId xmlns:a16="http://schemas.microsoft.com/office/drawing/2014/main" id="{53DD0F98-D050-47D7-BFF2-BAA5BF6182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4998CC-D4C5-4F4B-926C-D76E1BBF4CD4}"/>
              </a:ext>
            </a:extLst>
          </p:cNvPr>
          <p:cNvSpPr>
            <a:spLocks noGrp="1"/>
          </p:cNvSpPr>
          <p:nvPr>
            <p:ph type="sldNum" sz="quarter" idx="12"/>
          </p:nvPr>
        </p:nvSpPr>
        <p:spPr/>
        <p:txBody>
          <a:bodyPr/>
          <a:lstStyle/>
          <a:p>
            <a:fld id="{B9662187-FF08-4E07-AE40-2C139C2FB8BE}" type="slidenum">
              <a:rPr lang="en-US" smtClean="0"/>
              <a:t>‹#›</a:t>
            </a:fld>
            <a:endParaRPr lang="en-US"/>
          </a:p>
        </p:txBody>
      </p:sp>
    </p:spTree>
    <p:extLst>
      <p:ext uri="{BB962C8B-B14F-4D97-AF65-F5344CB8AC3E}">
        <p14:creationId xmlns:p14="http://schemas.microsoft.com/office/powerpoint/2010/main" val="187698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45449C-8AC6-4938-BB5E-0BDEFBAEEB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39423E-071E-4E69-AF89-46FC1F8453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9380E-2008-44BB-986D-31C859260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0E2E-4A7F-479B-A105-B1617D9EAC02}" type="datetimeFigureOut">
              <a:rPr lang="en-US" smtClean="0"/>
              <a:t>12/28/2021</a:t>
            </a:fld>
            <a:endParaRPr lang="en-US"/>
          </a:p>
        </p:txBody>
      </p:sp>
      <p:sp>
        <p:nvSpPr>
          <p:cNvPr id="5" name="Footer Placeholder 4">
            <a:extLst>
              <a:ext uri="{FF2B5EF4-FFF2-40B4-BE49-F238E27FC236}">
                <a16:creationId xmlns:a16="http://schemas.microsoft.com/office/drawing/2014/main" id="{9EB9A61F-D7B8-438D-8055-F367E3F82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FB0471-F2CF-43A9-8FC3-EFABB86FC9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62187-FF08-4E07-AE40-2C139C2FB8BE}" type="slidenum">
              <a:rPr lang="en-US" smtClean="0"/>
              <a:t>‹#›</a:t>
            </a:fld>
            <a:endParaRPr lang="en-US"/>
          </a:p>
        </p:txBody>
      </p:sp>
    </p:spTree>
    <p:extLst>
      <p:ext uri="{BB962C8B-B14F-4D97-AF65-F5344CB8AC3E}">
        <p14:creationId xmlns:p14="http://schemas.microsoft.com/office/powerpoint/2010/main" val="3684335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6C40-3601-4969-869C-6A3637074F80}"/>
              </a:ext>
            </a:extLst>
          </p:cNvPr>
          <p:cNvSpPr>
            <a:spLocks noGrp="1"/>
          </p:cNvSpPr>
          <p:nvPr>
            <p:ph type="ctrTitle"/>
          </p:nvPr>
        </p:nvSpPr>
        <p:spPr>
          <a:xfrm>
            <a:off x="1524000" y="1122363"/>
            <a:ext cx="9144000" cy="1700965"/>
          </a:xfrm>
        </p:spPr>
        <p:txBody>
          <a:bodyPr>
            <a:normAutofit/>
          </a:bodyPr>
          <a:lstStyle/>
          <a:p>
            <a:r>
              <a:rPr lang="en-US" sz="7200" b="1" i="1"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bg1"/>
                </a:solidFill>
                <a:latin typeface="Calgary" panose="03010101010201010101" pitchFamily="66" charset="0"/>
              </a:rPr>
              <a:t>Tragedy and Suffering</a:t>
            </a:r>
          </a:p>
        </p:txBody>
      </p:sp>
      <p:sp>
        <p:nvSpPr>
          <p:cNvPr id="3" name="Subtitle 2">
            <a:extLst>
              <a:ext uri="{FF2B5EF4-FFF2-40B4-BE49-F238E27FC236}">
                <a16:creationId xmlns:a16="http://schemas.microsoft.com/office/drawing/2014/main" id="{FD6922C9-F93A-46E3-9A04-4B24ECA556B1}"/>
              </a:ext>
            </a:extLst>
          </p:cNvPr>
          <p:cNvSpPr>
            <a:spLocks noGrp="1"/>
          </p:cNvSpPr>
          <p:nvPr>
            <p:ph type="subTitle" idx="1"/>
          </p:nvPr>
        </p:nvSpPr>
        <p:spPr>
          <a:xfrm>
            <a:off x="1524000" y="3657600"/>
            <a:ext cx="9144000" cy="1600200"/>
          </a:xfrm>
          <a:solidFill>
            <a:srgbClr val="002060">
              <a:alpha val="0"/>
            </a:srgbClr>
          </a:solidFill>
        </p:spPr>
        <p:txBody>
          <a:bodyPr>
            <a:normAutofit/>
          </a:bodyPr>
          <a:lstStyle/>
          <a:p>
            <a:r>
              <a:rPr lang="en-US" sz="4000" b="1" dirty="0">
                <a:solidFill>
                  <a:schemeClr val="bg1"/>
                </a:solidFill>
                <a:latin typeface="Brussels Condensed" panose="02050506040505020204" pitchFamily="18" charset="0"/>
              </a:rPr>
              <a:t>With: Bishop Ronald K. Powell</a:t>
            </a:r>
          </a:p>
          <a:p>
            <a:r>
              <a:rPr lang="en-US" sz="4000" b="1" dirty="0">
                <a:solidFill>
                  <a:schemeClr val="bg1"/>
                </a:solidFill>
                <a:latin typeface="Brussels Condensed" panose="02050506040505020204" pitchFamily="18" charset="0"/>
              </a:rPr>
              <a:t>Crosswinds International Ministries</a:t>
            </a:r>
          </a:p>
        </p:txBody>
      </p:sp>
    </p:spTree>
    <p:extLst>
      <p:ext uri="{BB962C8B-B14F-4D97-AF65-F5344CB8AC3E}">
        <p14:creationId xmlns:p14="http://schemas.microsoft.com/office/powerpoint/2010/main" val="523308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rPr>
              <a:t>How?</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4000" b="1" dirty="0">
                <a:solidFill>
                  <a:schemeClr val="bg1"/>
                </a:solidFill>
              </a:rPr>
              <a:t>3. FILL your mind and heart with this, over and over today, until it starts coming out of your mouth.</a:t>
            </a:r>
          </a:p>
        </p:txBody>
      </p:sp>
    </p:spTree>
    <p:extLst>
      <p:ext uri="{BB962C8B-B14F-4D97-AF65-F5344CB8AC3E}">
        <p14:creationId xmlns:p14="http://schemas.microsoft.com/office/powerpoint/2010/main" val="314138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rPr>
              <a:t>How?</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4000" b="1" dirty="0">
                <a:solidFill>
                  <a:schemeClr val="bg1"/>
                </a:solidFill>
              </a:rPr>
              <a:t>4. KNOW that God brings His Word to pass, when we believe it. </a:t>
            </a:r>
          </a:p>
          <a:p>
            <a:r>
              <a:rPr lang="en-US" sz="4000" b="1" dirty="0">
                <a:solidFill>
                  <a:schemeClr val="bg1"/>
                </a:solidFill>
              </a:rPr>
              <a:t>Jeremiah 1:12 says "I am watching over My word to perform it."</a:t>
            </a:r>
          </a:p>
        </p:txBody>
      </p:sp>
    </p:spTree>
    <p:extLst>
      <p:ext uri="{BB962C8B-B14F-4D97-AF65-F5344CB8AC3E}">
        <p14:creationId xmlns:p14="http://schemas.microsoft.com/office/powerpoint/2010/main" val="1868536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rPr>
              <a:t>How?</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4000" b="1" dirty="0">
                <a:solidFill>
                  <a:schemeClr val="bg1"/>
                </a:solidFill>
              </a:rPr>
              <a:t>5. EXPECT something good to happen to you and your family.</a:t>
            </a:r>
          </a:p>
        </p:txBody>
      </p:sp>
    </p:spTree>
    <p:extLst>
      <p:ext uri="{BB962C8B-B14F-4D97-AF65-F5344CB8AC3E}">
        <p14:creationId xmlns:p14="http://schemas.microsoft.com/office/powerpoint/2010/main" val="104148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rPr>
              <a:t>I want to leave you with this good thought today :</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a:xfrm>
            <a:off x="838200" y="2121031"/>
            <a:ext cx="10515600" cy="4055932"/>
          </a:xfrm>
        </p:spPr>
        <p:txBody>
          <a:bodyPr>
            <a:normAutofit/>
          </a:bodyPr>
          <a:lstStyle/>
          <a:p>
            <a:r>
              <a:rPr lang="en-US" sz="4000" b="1" dirty="0">
                <a:solidFill>
                  <a:schemeClr val="bg1"/>
                </a:solidFill>
              </a:rPr>
              <a:t>There is no stopping the man or woman who is set free from wrong thinking!</a:t>
            </a:r>
          </a:p>
        </p:txBody>
      </p:sp>
    </p:spTree>
    <p:extLst>
      <p:ext uri="{BB962C8B-B14F-4D97-AF65-F5344CB8AC3E}">
        <p14:creationId xmlns:p14="http://schemas.microsoft.com/office/powerpoint/2010/main" val="1963013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r>
              <a:rPr lang="en-US" dirty="0">
                <a:solidFill>
                  <a:schemeClr val="bg1"/>
                </a:solidFill>
              </a:rPr>
              <a:t>LET’S PRAY</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a:xfrm>
            <a:off x="838200" y="2507529"/>
            <a:ext cx="10515600" cy="3669433"/>
          </a:xfrm>
        </p:spPr>
        <p:txBody>
          <a:bodyPr/>
          <a:lstStyle/>
          <a:p>
            <a:r>
              <a:rPr lang="en-US" dirty="0">
                <a:solidFill>
                  <a:schemeClr val="bg1"/>
                </a:solidFill>
              </a:rPr>
              <a:t>Visit us at: https://www.crosswindsinternational.org/</a:t>
            </a:r>
          </a:p>
        </p:txBody>
      </p:sp>
    </p:spTree>
    <p:extLst>
      <p:ext uri="{BB962C8B-B14F-4D97-AF65-F5344CB8AC3E}">
        <p14:creationId xmlns:p14="http://schemas.microsoft.com/office/powerpoint/2010/main" val="38354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Fasting Wrong Thinking</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3600" b="1" dirty="0">
                <a:solidFill>
                  <a:schemeClr val="bg1"/>
                </a:solidFill>
              </a:rPr>
              <a:t>It is important we keep our eye on the ball. </a:t>
            </a:r>
          </a:p>
          <a:p>
            <a:r>
              <a:rPr lang="en-US" sz="3600" b="1" dirty="0">
                <a:solidFill>
                  <a:schemeClr val="bg1"/>
                </a:solidFill>
              </a:rPr>
              <a:t>We are fasting (abstaining from, GIVING UP) wrong ways of thinking.</a:t>
            </a:r>
          </a:p>
        </p:txBody>
      </p:sp>
    </p:spTree>
    <p:extLst>
      <p:ext uri="{BB962C8B-B14F-4D97-AF65-F5344CB8AC3E}">
        <p14:creationId xmlns:p14="http://schemas.microsoft.com/office/powerpoint/2010/main" val="13493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a:xfrm>
            <a:off x="838200" y="355698"/>
            <a:ext cx="10515600" cy="1325563"/>
          </a:xfrm>
        </p:spPr>
        <p:txBody>
          <a:bodyPr>
            <a:normAutofit/>
          </a:bodyPr>
          <a:lstStyle/>
          <a:p>
            <a:r>
              <a:rPr lang="en-US" sz="4800" b="1" dirty="0">
                <a:solidFill>
                  <a:schemeClr val="bg1"/>
                </a:solidFill>
                <a:effectLst>
                  <a:outerShdw blurRad="38100" dist="38100" dir="2700000" algn="tl">
                    <a:srgbClr val="000000">
                      <a:alpha val="43137"/>
                    </a:srgbClr>
                  </a:outerShdw>
                </a:effectLst>
              </a:rPr>
              <a:t>Fasting Wrong Thinking</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lnSpcReduction="10000"/>
          </a:bodyPr>
          <a:lstStyle/>
          <a:p>
            <a:r>
              <a:rPr lang="en-US" sz="3600" b="1" dirty="0">
                <a:solidFill>
                  <a:schemeClr val="bg1"/>
                </a:solidFill>
                <a:effectLst>
                  <a:outerShdw blurRad="38100" dist="38100" dir="2700000" algn="tl">
                    <a:srgbClr val="000000">
                      <a:alpha val="43137"/>
                    </a:srgbClr>
                  </a:outerShdw>
                </a:effectLst>
              </a:rPr>
              <a:t>That means there are certain mindsets and beliefs in our heads, that we have to eliminate.</a:t>
            </a:r>
          </a:p>
          <a:p>
            <a:pPr marL="0" indent="0">
              <a:buNone/>
            </a:pPr>
            <a:endParaRPr lang="en-US" sz="3600" b="1" dirty="0">
              <a:solidFill>
                <a:schemeClr val="bg1"/>
              </a:solidFill>
              <a:effectLst>
                <a:outerShdw blurRad="38100" dist="38100" dir="2700000" algn="tl">
                  <a:srgbClr val="000000">
                    <a:alpha val="43137"/>
                  </a:srgbClr>
                </a:outerShdw>
              </a:effectLst>
            </a:endParaRPr>
          </a:p>
          <a:p>
            <a:r>
              <a:rPr lang="en-US" sz="3600" b="1" dirty="0">
                <a:solidFill>
                  <a:schemeClr val="bg1"/>
                </a:solidFill>
                <a:effectLst>
                  <a:outerShdw blurRad="38100" dist="38100" dir="2700000" algn="tl">
                    <a:srgbClr val="000000">
                      <a:alpha val="43137"/>
                    </a:srgbClr>
                  </a:outerShdw>
                </a:effectLst>
              </a:rPr>
              <a:t>They are toxic and poisonous to the victorious life we desire to live.</a:t>
            </a:r>
          </a:p>
          <a:p>
            <a:pPr marL="0" indent="0">
              <a:buNone/>
            </a:pPr>
            <a:endParaRPr lang="en-US" sz="3600" b="1" dirty="0">
              <a:solidFill>
                <a:schemeClr val="bg1"/>
              </a:solidFill>
              <a:effectLst>
                <a:outerShdw blurRad="38100" dist="38100" dir="2700000" algn="tl">
                  <a:srgbClr val="000000">
                    <a:alpha val="43137"/>
                  </a:srgbClr>
                </a:outerShdw>
              </a:effectLst>
            </a:endParaRPr>
          </a:p>
          <a:p>
            <a:r>
              <a:rPr lang="en-US" sz="3600" b="1" dirty="0">
                <a:solidFill>
                  <a:schemeClr val="bg1"/>
                </a:solidFill>
                <a:effectLst>
                  <a:outerShdw blurRad="38100" dist="38100" dir="2700000" algn="tl">
                    <a:srgbClr val="000000">
                      <a:alpha val="43137"/>
                    </a:srgbClr>
                  </a:outerShdw>
                </a:effectLst>
              </a:rPr>
              <a:t>To keep thinking the same things, and expect our lives to change, is absurd.</a:t>
            </a:r>
          </a:p>
        </p:txBody>
      </p:sp>
    </p:spTree>
    <p:extLst>
      <p:ext uri="{BB962C8B-B14F-4D97-AF65-F5344CB8AC3E}">
        <p14:creationId xmlns:p14="http://schemas.microsoft.com/office/powerpoint/2010/main" val="168971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Today's thought that we're fasting from has to do with tragedy and suffering.</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4000" b="1" i="1" dirty="0">
                <a:solidFill>
                  <a:schemeClr val="bg1"/>
                </a:solidFill>
              </a:rPr>
              <a:t>When something bad happens such as college shooting or two week’s ago deadly tornadoes, it's easy for fear to creep in, and to think we are open game or sitting ducks for Satan or twisted people to strike at any time.</a:t>
            </a:r>
          </a:p>
        </p:txBody>
      </p:sp>
    </p:spTree>
    <p:extLst>
      <p:ext uri="{BB962C8B-B14F-4D97-AF65-F5344CB8AC3E}">
        <p14:creationId xmlns:p14="http://schemas.microsoft.com/office/powerpoint/2010/main" val="277652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It's wrong to think: Something bad might happen to me or my family.</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a:xfrm>
            <a:off x="838200" y="2007909"/>
            <a:ext cx="10515600" cy="4169054"/>
          </a:xfrm>
        </p:spPr>
        <p:txBody>
          <a:bodyPr>
            <a:normAutofit/>
          </a:bodyPr>
          <a:lstStyle/>
          <a:p>
            <a:r>
              <a:rPr lang="en-US" sz="3600" b="1" u="sng" dirty="0">
                <a:solidFill>
                  <a:schemeClr val="bg1"/>
                </a:solidFill>
              </a:rPr>
              <a:t>DO NOT</a:t>
            </a:r>
            <a:r>
              <a:rPr lang="en-US" sz="3600" b="1" dirty="0">
                <a:solidFill>
                  <a:schemeClr val="bg1"/>
                </a:solidFill>
              </a:rPr>
              <a:t> open the door to the expectation of evil.</a:t>
            </a:r>
          </a:p>
          <a:p>
            <a:pPr marL="0" indent="0">
              <a:buNone/>
            </a:pPr>
            <a:endParaRPr lang="en-US" sz="3600" b="1" dirty="0">
              <a:solidFill>
                <a:schemeClr val="bg1"/>
              </a:solidFill>
            </a:endParaRPr>
          </a:p>
          <a:p>
            <a:r>
              <a:rPr lang="en-US" sz="3600" b="1" dirty="0">
                <a:solidFill>
                  <a:schemeClr val="bg1"/>
                </a:solidFill>
              </a:rPr>
              <a:t> Your mind may argue with this, but that's why we're going to fast from this thought.</a:t>
            </a:r>
          </a:p>
        </p:txBody>
      </p:sp>
    </p:spTree>
    <p:extLst>
      <p:ext uri="{BB962C8B-B14F-4D97-AF65-F5344CB8AC3E}">
        <p14:creationId xmlns:p14="http://schemas.microsoft.com/office/powerpoint/2010/main" val="362492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It's wrong to think: Something bad might happen to me or my family.</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a:xfrm>
            <a:off x="838200" y="2196445"/>
            <a:ext cx="10515600" cy="3980518"/>
          </a:xfrm>
        </p:spPr>
        <p:txBody>
          <a:bodyPr>
            <a:normAutofit/>
          </a:bodyPr>
          <a:lstStyle/>
          <a:p>
            <a:r>
              <a:rPr lang="en-US" sz="4000" b="1" dirty="0">
                <a:solidFill>
                  <a:schemeClr val="bg1"/>
                </a:solidFill>
              </a:rPr>
              <a:t>Of course, WE MUST have compassion, prayer, and practical support for those who have suffered, but we cannot allow what has happened to create our expectations.</a:t>
            </a:r>
          </a:p>
        </p:txBody>
      </p:sp>
    </p:spTree>
    <p:extLst>
      <p:ext uri="{BB962C8B-B14F-4D97-AF65-F5344CB8AC3E}">
        <p14:creationId xmlns:p14="http://schemas.microsoft.com/office/powerpoint/2010/main" val="13286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Job CONTINUALLY THOUGHT something bad might happen to his family.</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a:xfrm>
            <a:off x="838200" y="2545237"/>
            <a:ext cx="10515600" cy="3631726"/>
          </a:xfrm>
        </p:spPr>
        <p:txBody>
          <a:bodyPr>
            <a:normAutofit/>
          </a:bodyPr>
          <a:lstStyle/>
          <a:p>
            <a:r>
              <a:rPr lang="en-US" sz="4000" b="1" dirty="0">
                <a:solidFill>
                  <a:schemeClr val="bg1"/>
                </a:solidFill>
                <a:effectLst>
                  <a:outerShdw blurRad="38100" dist="38100" dir="2700000" algn="tl">
                    <a:srgbClr val="000000">
                      <a:alpha val="43137"/>
                    </a:srgbClr>
                  </a:outerShdw>
                </a:effectLst>
              </a:rPr>
              <a:t>And then it did. He said, "What I have feared has come upon me". (Job 3:25) </a:t>
            </a:r>
          </a:p>
          <a:p>
            <a:r>
              <a:rPr lang="en-US" sz="4000" b="1" dirty="0">
                <a:solidFill>
                  <a:schemeClr val="bg1"/>
                </a:solidFill>
                <a:effectLst>
                  <a:outerShdw blurRad="38100" dist="38100" dir="2700000" algn="tl">
                    <a:srgbClr val="000000">
                      <a:alpha val="43137"/>
                    </a:srgbClr>
                  </a:outerShdw>
                </a:effectLst>
              </a:rPr>
              <a:t>Lets take this thought captive. How?</a:t>
            </a:r>
          </a:p>
        </p:txBody>
      </p:sp>
    </p:spTree>
    <p:extLst>
      <p:ext uri="{BB962C8B-B14F-4D97-AF65-F5344CB8AC3E}">
        <p14:creationId xmlns:p14="http://schemas.microsoft.com/office/powerpoint/2010/main" val="309274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How?</a:t>
            </a: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4000" b="1" dirty="0">
                <a:solidFill>
                  <a:schemeClr val="bg1"/>
                </a:solidFill>
                <a:effectLst>
                  <a:outerShdw blurRad="38100" dist="38100" dir="2700000" algn="tl">
                    <a:srgbClr val="000000">
                      <a:alpha val="43137"/>
                    </a:srgbClr>
                  </a:outerShdw>
                </a:effectLst>
              </a:rPr>
              <a:t>1. BELIEVE God's promise: Psalm 91:10 - </a:t>
            </a:r>
            <a:r>
              <a:rPr lang="en-US" sz="4000" b="1" u="sng" dirty="0">
                <a:solidFill>
                  <a:schemeClr val="bg1"/>
                </a:solidFill>
                <a:effectLst>
                  <a:outerShdw blurRad="38100" dist="38100" dir="2700000" algn="tl">
                    <a:srgbClr val="000000">
                      <a:alpha val="43137"/>
                    </a:srgbClr>
                  </a:outerShdw>
                </a:effectLst>
              </a:rPr>
              <a:t>No evil shall befall me, nor shall any plague come near my tent</a:t>
            </a:r>
            <a:r>
              <a:rPr lang="en-US" sz="4000" b="1" dirty="0">
                <a:solidFill>
                  <a:schemeClr val="bg1"/>
                </a:solidFill>
                <a:effectLst>
                  <a:outerShdw blurRad="38100" dist="38100" dir="2700000" algn="tl">
                    <a:srgbClr val="000000">
                      <a:alpha val="43137"/>
                    </a:srgbClr>
                  </a:outerShdw>
                </a:effectLst>
              </a:rPr>
              <a:t>.</a:t>
            </a:r>
          </a:p>
          <a:p>
            <a:r>
              <a:rPr lang="en-US" sz="4000" b="1" dirty="0">
                <a:solidFill>
                  <a:schemeClr val="bg1"/>
                </a:solidFill>
                <a:effectLst>
                  <a:outerShdw blurRad="38100" dist="38100" dir="2700000" algn="tl">
                    <a:srgbClr val="000000">
                      <a:alpha val="43137"/>
                    </a:srgbClr>
                  </a:outerShdw>
                </a:effectLst>
              </a:rPr>
              <a:t>(The Message translation: "</a:t>
            </a:r>
            <a:r>
              <a:rPr lang="en-US" sz="4000" b="1" u="sng" dirty="0">
                <a:solidFill>
                  <a:schemeClr val="bg1"/>
                </a:solidFill>
                <a:effectLst>
                  <a:outerShdw blurRad="38100" dist="38100" dir="2700000" algn="tl">
                    <a:srgbClr val="000000">
                      <a:alpha val="43137"/>
                    </a:srgbClr>
                  </a:outerShdw>
                </a:effectLst>
              </a:rPr>
              <a:t>Evil can't get close to you, harm can't get through the door</a:t>
            </a:r>
            <a:r>
              <a:rPr lang="en-US" sz="4000" b="1" dirty="0">
                <a:solidFill>
                  <a:schemeClr val="bg1"/>
                </a:solidFill>
                <a:effectLst>
                  <a:outerShdw blurRad="38100" dist="38100" dir="2700000" algn="tl">
                    <a:srgbClr val="000000">
                      <a:alpha val="43137"/>
                    </a:srgbClr>
                  </a:outerShdw>
                </a:effectLst>
              </a:rPr>
              <a:t>. </a:t>
            </a:r>
          </a:p>
          <a:p>
            <a:r>
              <a:rPr lang="en-US" sz="4000" b="1" dirty="0">
                <a:solidFill>
                  <a:schemeClr val="bg1"/>
                </a:solidFill>
                <a:effectLst>
                  <a:outerShdw blurRad="38100" dist="38100" dir="2700000" algn="tl">
                    <a:srgbClr val="000000">
                      <a:alpha val="43137"/>
                    </a:srgbClr>
                  </a:outerShdw>
                </a:effectLst>
              </a:rPr>
              <a:t>He ordered His angels to guard you wherever you go.")</a:t>
            </a:r>
          </a:p>
        </p:txBody>
      </p:sp>
    </p:spTree>
    <p:extLst>
      <p:ext uri="{BB962C8B-B14F-4D97-AF65-F5344CB8AC3E}">
        <p14:creationId xmlns:p14="http://schemas.microsoft.com/office/powerpoint/2010/main" val="162063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2AA6-2DD1-4F05-A089-7F0A14A29F17}"/>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How?</a:t>
            </a:r>
            <a:endParaRPr lang="en-US" dirty="0">
              <a:solidFill>
                <a:schemeClr val="bg1"/>
              </a:solidFill>
            </a:endParaRPr>
          </a:p>
        </p:txBody>
      </p:sp>
      <p:sp>
        <p:nvSpPr>
          <p:cNvPr id="3" name="Content Placeholder 2">
            <a:extLst>
              <a:ext uri="{FF2B5EF4-FFF2-40B4-BE49-F238E27FC236}">
                <a16:creationId xmlns:a16="http://schemas.microsoft.com/office/drawing/2014/main" id="{62DFCE20-F37B-4142-870D-5EF208FB445A}"/>
              </a:ext>
            </a:extLst>
          </p:cNvPr>
          <p:cNvSpPr>
            <a:spLocks noGrp="1"/>
          </p:cNvSpPr>
          <p:nvPr>
            <p:ph idx="1"/>
          </p:nvPr>
        </p:nvSpPr>
        <p:spPr/>
        <p:txBody>
          <a:bodyPr>
            <a:normAutofit/>
          </a:bodyPr>
          <a:lstStyle/>
          <a:p>
            <a:r>
              <a:rPr lang="en-US" sz="4000" b="1" dirty="0">
                <a:solidFill>
                  <a:schemeClr val="bg1"/>
                </a:solidFill>
              </a:rPr>
              <a:t>2. THINK within yourself: "</a:t>
            </a:r>
            <a:r>
              <a:rPr lang="en-US" sz="4000" b="1" u="sng" dirty="0">
                <a:solidFill>
                  <a:schemeClr val="bg1"/>
                </a:solidFill>
              </a:rPr>
              <a:t>No weapon formed against me shall prosper</a:t>
            </a:r>
            <a:r>
              <a:rPr lang="en-US" sz="4000" b="1" dirty="0">
                <a:solidFill>
                  <a:schemeClr val="bg1"/>
                </a:solidFill>
              </a:rPr>
              <a:t>" (Isaiah 54:17).</a:t>
            </a:r>
          </a:p>
        </p:txBody>
      </p:sp>
    </p:spTree>
    <p:extLst>
      <p:ext uri="{BB962C8B-B14F-4D97-AF65-F5344CB8AC3E}">
        <p14:creationId xmlns:p14="http://schemas.microsoft.com/office/powerpoint/2010/main" val="3913890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476</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Brussels Condensed</vt:lpstr>
      <vt:lpstr>Calgary</vt:lpstr>
      <vt:lpstr>Calibri</vt:lpstr>
      <vt:lpstr>Calibri Light</vt:lpstr>
      <vt:lpstr>Office Theme</vt:lpstr>
      <vt:lpstr>Tragedy and Suffering</vt:lpstr>
      <vt:lpstr>Fasting Wrong Thinking</vt:lpstr>
      <vt:lpstr>Fasting Wrong Thinking</vt:lpstr>
      <vt:lpstr>Today's thought that we're fasting from has to do with tragedy and suffering.</vt:lpstr>
      <vt:lpstr>It's wrong to think: Something bad might happen to me or my family.</vt:lpstr>
      <vt:lpstr>It's wrong to think: Something bad might happen to me or my family.</vt:lpstr>
      <vt:lpstr>Job CONTINUALLY THOUGHT something bad might happen to his family.</vt:lpstr>
      <vt:lpstr>How?</vt:lpstr>
      <vt:lpstr>How?</vt:lpstr>
      <vt:lpstr>How?</vt:lpstr>
      <vt:lpstr>How?</vt:lpstr>
      <vt:lpstr>How?</vt:lpstr>
      <vt:lpstr>I want to leave you with this good thought today :</vt:lpstr>
      <vt:lpstr>LET’S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Tragedy and Suffering</dc:title>
  <dc:creator>Ronald Powell</dc:creator>
  <cp:lastModifiedBy>Ronald Powell</cp:lastModifiedBy>
  <cp:revision>1</cp:revision>
  <dcterms:created xsi:type="dcterms:W3CDTF">2021-12-28T18:32:51Z</dcterms:created>
  <dcterms:modified xsi:type="dcterms:W3CDTF">2021-12-28T19:05:26Z</dcterms:modified>
</cp:coreProperties>
</file>