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71" r:id="rId6"/>
    <p:sldId id="272" r:id="rId7"/>
    <p:sldId id="273" r:id="rId8"/>
    <p:sldId id="275" r:id="rId9"/>
    <p:sldId id="274" r:id="rId10"/>
    <p:sldId id="276" r:id="rId11"/>
    <p:sldId id="277" r:id="rId12"/>
    <p:sldId id="279" r:id="rId13"/>
    <p:sldId id="278" r:id="rId14"/>
    <p:sldId id="280" r:id="rId15"/>
    <p:sldId id="281" r:id="rId16"/>
    <p:sldId id="282" r:id="rId17"/>
    <p:sldId id="283" r:id="rId18"/>
    <p:sldId id="285" r:id="rId19"/>
    <p:sldId id="286" r:id="rId20"/>
    <p:sldId id="284" r:id="rId21"/>
    <p:sldId id="287" r:id="rId22"/>
    <p:sldId id="288"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6" d="100"/>
          <a:sy n="116" d="100"/>
        </p:scale>
        <p:origin x="336" y="9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12/2/2021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12/2/2021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12/2/2021</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12/2/2021</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12/2/2021</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12/2/2021</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12/2/2021</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12/2/2021</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12/2/2021</a:t>
            </a:fld>
            <a:endParaRPr lang="en-US"/>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12/2/2021</a:t>
            </a:fld>
            <a:endParaRPr lang="en-US"/>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12/2/2021</a:t>
            </a:fld>
            <a:endParaRPr lang="en-US"/>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12/2/2021</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12/2/2021</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12/2/2021</a:t>
            </a:fld>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Wrong Thinking - Part 1</a:t>
            </a:r>
          </a:p>
        </p:txBody>
      </p:sp>
      <p:sp>
        <p:nvSpPr>
          <p:cNvPr id="3" name="Subtitle 2"/>
          <p:cNvSpPr>
            <a:spLocks noGrp="1"/>
          </p:cNvSpPr>
          <p:nvPr>
            <p:ph type="subTitle" idx="1"/>
          </p:nvPr>
        </p:nvSpPr>
        <p:spPr/>
        <p:txBody>
          <a:bodyPr>
            <a:normAutofit/>
          </a:bodyPr>
          <a:lstStyle/>
          <a:p>
            <a:r>
              <a:rPr lang="en-US" dirty="0">
                <a:solidFill>
                  <a:schemeClr val="tx2">
                    <a:lumMod val="75000"/>
                  </a:schemeClr>
                </a:solidFill>
              </a:rPr>
              <a:t>With Bishop Ronald K. Powell</a:t>
            </a:r>
          </a:p>
        </p:txBody>
      </p:sp>
      <p:pic>
        <p:nvPicPr>
          <p:cNvPr id="7" name="Picture 6">
            <a:extLst>
              <a:ext uri="{FF2B5EF4-FFF2-40B4-BE49-F238E27FC236}">
                <a16:creationId xmlns:a16="http://schemas.microsoft.com/office/drawing/2014/main" id="{24F06819-8A0C-4432-89C0-145C2348F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3612" y="762000"/>
            <a:ext cx="2857500" cy="2857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“Success or failure in life is created by how we think.”</a:t>
            </a:r>
          </a:p>
        </p:txBody>
      </p:sp>
      <p:sp>
        <p:nvSpPr>
          <p:cNvPr id="14" name="Content Placeholder 13"/>
          <p:cNvSpPr>
            <a:spLocks noGrp="1"/>
          </p:cNvSpPr>
          <p:nvPr>
            <p:ph idx="1"/>
          </p:nvPr>
        </p:nvSpPr>
        <p:spPr/>
        <p:txBody>
          <a:bodyPr>
            <a:normAutofit/>
          </a:bodyPr>
          <a:lstStyle/>
          <a:p>
            <a:r>
              <a:rPr lang="en-US" sz="3600" b="1" dirty="0"/>
              <a:t>You are important to God BECAUSE He values you as much as He values Jesus.</a:t>
            </a:r>
          </a:p>
          <a:p>
            <a:pPr>
              <a:buFont typeface="Arial" panose="020B0604020202020204" pitchFamily="34" charset="0"/>
              <a:buChar char="•"/>
            </a:pPr>
            <a:r>
              <a:rPr lang="en-US" sz="2800" b="1" dirty="0">
                <a:solidFill>
                  <a:schemeClr val="tx2">
                    <a:lumMod val="75000"/>
                  </a:schemeClr>
                </a:solidFill>
              </a:rPr>
              <a:t>The value of a thing is determined by how much someone would pay to purchase that thing. </a:t>
            </a:r>
            <a:endParaRPr lang="en-US" sz="2800" dirty="0">
              <a:solidFill>
                <a:schemeClr val="tx2">
                  <a:lumMod val="75000"/>
                </a:schemeClr>
              </a:solidFill>
            </a:endParaRPr>
          </a:p>
          <a:p>
            <a:pPr>
              <a:buFont typeface="Arial" panose="020B0604020202020204" pitchFamily="34" charset="0"/>
              <a:buChar char="•"/>
            </a:pPr>
            <a:r>
              <a:rPr lang="en-US" sz="2800" b="1" dirty="0">
                <a:solidFill>
                  <a:schemeClr val="tx2">
                    <a:lumMod val="75000"/>
                  </a:schemeClr>
                </a:solidFill>
              </a:rPr>
              <a:t>God purchased </a:t>
            </a:r>
            <a:r>
              <a:rPr lang="en-US" sz="2800" b="1" dirty="0"/>
              <a:t>YOU with His own Son. </a:t>
            </a:r>
            <a:r>
              <a:rPr lang="en-US" sz="2800" b="1" dirty="0">
                <a:solidFill>
                  <a:schemeClr val="tx2">
                    <a:lumMod val="75000"/>
                  </a:schemeClr>
                </a:solidFill>
              </a:rPr>
              <a:t>That brings your value up to the same level as Jesus!</a:t>
            </a:r>
            <a:endParaRPr lang="en-US" sz="2800" dirty="0">
              <a:solidFill>
                <a:schemeClr val="tx2">
                  <a:lumMod val="75000"/>
                </a:schemeClr>
              </a:solidFill>
            </a:endParaRPr>
          </a:p>
          <a:p>
            <a:pPr marL="0" indent="0">
              <a:buNone/>
            </a:pPr>
            <a:endParaRPr lang="en-US" sz="3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2895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“Success or failure in life is created by how we think.”</a:t>
            </a:r>
          </a:p>
        </p:txBody>
      </p:sp>
      <p:sp>
        <p:nvSpPr>
          <p:cNvPr id="14" name="Content Placeholder 13"/>
          <p:cNvSpPr>
            <a:spLocks noGrp="1"/>
          </p:cNvSpPr>
          <p:nvPr>
            <p:ph idx="1"/>
          </p:nvPr>
        </p:nvSpPr>
        <p:spPr/>
        <p:txBody>
          <a:bodyPr>
            <a:normAutofit/>
          </a:bodyPr>
          <a:lstStyle/>
          <a:p>
            <a:r>
              <a:rPr lang="en-US" sz="3600" b="1" dirty="0"/>
              <a:t>If you had been the only person in the world, Jesus would have died for you. </a:t>
            </a:r>
            <a:r>
              <a:rPr lang="en-US" sz="3600" b="1" u="sng" dirty="0"/>
              <a:t>That makes you significant.</a:t>
            </a:r>
          </a:p>
          <a:p>
            <a:r>
              <a:rPr lang="en-US" sz="3600" b="1" dirty="0"/>
              <a:t>You are His workmanship. (Ephesians 2:10).</a:t>
            </a:r>
            <a:endParaRPr lang="en-US" sz="3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7653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“Success or failure in life is created by how we think.”</a:t>
            </a:r>
          </a:p>
        </p:txBody>
      </p:sp>
      <p:sp>
        <p:nvSpPr>
          <p:cNvPr id="14" name="Content Placeholder 13"/>
          <p:cNvSpPr>
            <a:spLocks noGrp="1"/>
          </p:cNvSpPr>
          <p:nvPr>
            <p:ph idx="1"/>
          </p:nvPr>
        </p:nvSpPr>
        <p:spPr/>
        <p:txBody>
          <a:bodyPr>
            <a:normAutofit/>
          </a:bodyPr>
          <a:lstStyle/>
          <a:p>
            <a:r>
              <a:rPr lang="en-US" sz="3600" b="1" dirty="0"/>
              <a:t>This is an amazing verse as the word; “workmanship” is translated best as “work of art”.</a:t>
            </a:r>
          </a:p>
          <a:p>
            <a:r>
              <a:rPr lang="en-US" sz="3600" b="1" dirty="0"/>
              <a:t>You are an original with no one else like you. You’re not a copy.</a:t>
            </a:r>
          </a:p>
          <a:p>
            <a:r>
              <a:rPr lang="en-US" sz="3600" b="1" dirty="0"/>
              <a:t>You’re a work of art to God.</a:t>
            </a:r>
          </a:p>
          <a:p>
            <a:r>
              <a:rPr lang="en-US" sz="3600" b="1" dirty="0"/>
              <a:t>You add something to the Body of Christ.</a:t>
            </a:r>
            <a:endParaRPr lang="en-US" sz="3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6927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“Success or failure in life is created by how we think.”</a:t>
            </a:r>
          </a:p>
        </p:txBody>
      </p:sp>
      <p:sp>
        <p:nvSpPr>
          <p:cNvPr id="14" name="Content Placeholder 13"/>
          <p:cNvSpPr>
            <a:spLocks noGrp="1"/>
          </p:cNvSpPr>
          <p:nvPr>
            <p:ph idx="1"/>
          </p:nvPr>
        </p:nvSpPr>
        <p:spPr/>
        <p:txBody>
          <a:bodyPr>
            <a:normAutofit/>
          </a:bodyPr>
          <a:lstStyle/>
          <a:p>
            <a:r>
              <a:rPr lang="en-US" sz="3600" b="1" u="sng" dirty="0">
                <a:effectLst>
                  <a:outerShdw blurRad="38100" dist="38100" dir="2700000" algn="tl">
                    <a:srgbClr val="000000">
                      <a:alpha val="43137"/>
                    </a:srgbClr>
                  </a:outerShdw>
                </a:effectLst>
              </a:rPr>
              <a:t>(Romans 12:4-5) says, “Just as each of us has one body with many members, and these members do not all have the same function, so in Christ we who are many form one body, and each member belongs to all the others.”</a:t>
            </a:r>
          </a:p>
        </p:txBody>
      </p:sp>
    </p:spTree>
    <p:extLst>
      <p:ext uri="{BB962C8B-B14F-4D97-AF65-F5344CB8AC3E}">
        <p14:creationId xmlns:p14="http://schemas.microsoft.com/office/powerpoint/2010/main" val="2694196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“Success or failure in life is created by how we think.”</a:t>
            </a:r>
          </a:p>
        </p:txBody>
      </p:sp>
      <p:sp>
        <p:nvSpPr>
          <p:cNvPr id="14" name="Content Placeholder 13"/>
          <p:cNvSpPr>
            <a:spLocks noGrp="1"/>
          </p:cNvSpPr>
          <p:nvPr>
            <p:ph idx="1"/>
          </p:nvPr>
        </p:nvSpPr>
        <p:spPr/>
        <p:txBody>
          <a:bodyPr>
            <a:normAutofit lnSpcReduction="10000"/>
          </a:bodyPr>
          <a:lstStyle/>
          <a:p>
            <a:endParaRPr lang="en-US" sz="3600" b="1" u="sng" dirty="0">
              <a:effectLst>
                <a:outerShdw blurRad="38100" dist="38100" dir="2700000" algn="tl">
                  <a:srgbClr val="000000">
                    <a:alpha val="43137"/>
                  </a:srgbClr>
                </a:outerShdw>
              </a:effectLst>
            </a:endParaRPr>
          </a:p>
          <a:p>
            <a:r>
              <a:rPr lang="en-US" sz="3600" b="1" dirty="0">
                <a:effectLst>
                  <a:outerShdw blurRad="38100" dist="38100" dir="2700000" algn="tl">
                    <a:srgbClr val="000000">
                      <a:alpha val="43137"/>
                    </a:srgbClr>
                  </a:outerShdw>
                </a:effectLst>
              </a:rPr>
              <a:t>    </a:t>
            </a:r>
            <a:r>
              <a:rPr lang="en-US" sz="3600" b="1" u="sng" dirty="0">
                <a:effectLst>
                  <a:outerShdw blurRad="38100" dist="38100" dir="2700000" algn="tl">
                    <a:srgbClr val="000000">
                      <a:alpha val="43137"/>
                    </a:srgbClr>
                  </a:outerShdw>
                </a:effectLst>
              </a:rPr>
              <a:t>I bring to value to those around me.</a:t>
            </a:r>
          </a:p>
          <a:p>
            <a:r>
              <a:rPr lang="en-US" sz="3600" b="1" dirty="0">
                <a:effectLst>
                  <a:outerShdw blurRad="38100" dist="38100" dir="2700000" algn="tl">
                    <a:srgbClr val="000000">
                      <a:alpha val="43137"/>
                    </a:srgbClr>
                  </a:outerShdw>
                </a:effectLst>
              </a:rPr>
              <a:t>    </a:t>
            </a:r>
            <a:r>
              <a:rPr lang="en-US" sz="3600" b="1" u="sng" dirty="0">
                <a:effectLst>
                  <a:outerShdw blurRad="38100" dist="38100" dir="2700000" algn="tl">
                    <a:srgbClr val="000000">
                      <a:alpha val="43137"/>
                    </a:srgbClr>
                  </a:outerShdw>
                </a:effectLst>
              </a:rPr>
              <a:t>I have a specific part in the body of Christ. My life counts for something.</a:t>
            </a:r>
          </a:p>
          <a:p>
            <a:r>
              <a:rPr lang="en-US" sz="3600" b="1" dirty="0">
                <a:effectLst>
                  <a:outerShdw blurRad="38100" dist="38100" dir="2700000" algn="tl">
                    <a:srgbClr val="000000">
                      <a:alpha val="43137"/>
                    </a:srgbClr>
                  </a:outerShdw>
                </a:effectLst>
              </a:rPr>
              <a:t>    </a:t>
            </a:r>
            <a:r>
              <a:rPr lang="en-US" sz="3600" b="1" u="sng" dirty="0">
                <a:effectLst>
                  <a:outerShdw blurRad="38100" dist="38100" dir="2700000" algn="tl">
                    <a:srgbClr val="000000">
                      <a:alpha val="43137"/>
                    </a:srgbClr>
                  </a:outerShdw>
                </a:effectLst>
              </a:rPr>
              <a:t>The people in my life are better off because of my relationship with them.</a:t>
            </a:r>
          </a:p>
          <a:p>
            <a:r>
              <a:rPr lang="en-US" sz="3600" b="1" dirty="0">
                <a:effectLst>
                  <a:outerShdw blurRad="38100" dist="38100" dir="2700000" algn="tl">
                    <a:srgbClr val="000000">
                      <a:alpha val="43137"/>
                    </a:srgbClr>
                  </a:outerShdw>
                </a:effectLst>
              </a:rPr>
              <a:t>    </a:t>
            </a:r>
            <a:r>
              <a:rPr lang="en-US" sz="3600" b="1" u="sng" dirty="0">
                <a:effectLst>
                  <a:outerShdw blurRad="38100" dist="38100" dir="2700000" algn="tl">
                    <a:srgbClr val="000000">
                      <a:alpha val="43137"/>
                    </a:srgbClr>
                  </a:outerShdw>
                </a:effectLst>
              </a:rPr>
              <a:t>I am a work of art.</a:t>
            </a:r>
          </a:p>
        </p:txBody>
      </p:sp>
    </p:spTree>
    <p:extLst>
      <p:ext uri="{BB962C8B-B14F-4D97-AF65-F5344CB8AC3E}">
        <p14:creationId xmlns:p14="http://schemas.microsoft.com/office/powerpoint/2010/main" val="866916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“Success or failure in life is created by how we think.”</a:t>
            </a:r>
          </a:p>
        </p:txBody>
      </p:sp>
      <p:sp>
        <p:nvSpPr>
          <p:cNvPr id="14" name="Content Placeholder 13"/>
          <p:cNvSpPr>
            <a:spLocks noGrp="1"/>
          </p:cNvSpPr>
          <p:nvPr>
            <p:ph idx="1"/>
          </p:nvPr>
        </p:nvSpPr>
        <p:spPr/>
        <p:txBody>
          <a:bodyPr>
            <a:normAutofit/>
          </a:bodyPr>
          <a:lstStyle/>
          <a:p>
            <a:r>
              <a:rPr lang="en-US" sz="3600" b="1" u="sng" dirty="0">
                <a:effectLst>
                  <a:outerShdw blurRad="38100" dist="38100" dir="2700000" algn="tl">
                    <a:srgbClr val="000000">
                      <a:alpha val="43137"/>
                    </a:srgbClr>
                  </a:outerShdw>
                </a:effectLst>
              </a:rPr>
              <a:t>SAY THIS</a:t>
            </a:r>
            <a:r>
              <a:rPr lang="en-US" sz="3600" b="1" dirty="0">
                <a:effectLst>
                  <a:outerShdw blurRad="38100" dist="38100" dir="2700000" algn="tl">
                    <a:srgbClr val="000000">
                      <a:alpha val="43137"/>
                    </a:srgbClr>
                  </a:outerShdw>
                </a:effectLst>
              </a:rPr>
              <a:t>: Lord, I thank you that I am your workmanship. You have made me a work of art.</a:t>
            </a:r>
          </a:p>
        </p:txBody>
      </p:sp>
    </p:spTree>
    <p:extLst>
      <p:ext uri="{BB962C8B-B14F-4D97-AF65-F5344CB8AC3E}">
        <p14:creationId xmlns:p14="http://schemas.microsoft.com/office/powerpoint/2010/main" val="172870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“Success or failure in life is created by how we think.”</a:t>
            </a:r>
          </a:p>
        </p:txBody>
      </p:sp>
      <p:sp>
        <p:nvSpPr>
          <p:cNvPr id="14" name="Content Placeholder 13"/>
          <p:cNvSpPr>
            <a:spLocks noGrp="1"/>
          </p:cNvSpPr>
          <p:nvPr>
            <p:ph idx="1"/>
          </p:nvPr>
        </p:nvSpPr>
        <p:spPr/>
        <p:txBody>
          <a:bodyPr>
            <a:normAutofit fontScale="92500" lnSpcReduction="20000"/>
          </a:bodyPr>
          <a:lstStyle/>
          <a:p>
            <a:r>
              <a:rPr lang="en-US" sz="3600" b="1" dirty="0">
                <a:effectLst>
                  <a:outerShdw blurRad="38100" dist="38100" dir="2700000" algn="tl">
                    <a:srgbClr val="000000">
                      <a:alpha val="43137"/>
                    </a:srgbClr>
                  </a:outerShdw>
                </a:effectLst>
              </a:rPr>
              <a:t>    </a:t>
            </a:r>
            <a:r>
              <a:rPr lang="en-US" sz="3600" b="1" u="sng" dirty="0">
                <a:effectLst>
                  <a:outerShdw blurRad="38100" dist="38100" dir="2700000" algn="tl">
                    <a:srgbClr val="000000">
                      <a:alpha val="43137"/>
                    </a:srgbClr>
                  </a:outerShdw>
                </a:effectLst>
              </a:rPr>
              <a:t>I am fearfully and wonderfully made, according to (Psalm 139:14).</a:t>
            </a:r>
          </a:p>
          <a:p>
            <a:r>
              <a:rPr lang="en-US" sz="3600" b="1" dirty="0">
                <a:effectLst>
                  <a:outerShdw blurRad="38100" dist="38100" dir="2700000" algn="tl">
                    <a:srgbClr val="000000">
                      <a:alpha val="43137"/>
                    </a:srgbClr>
                  </a:outerShdw>
                </a:effectLst>
              </a:rPr>
              <a:t>    </a:t>
            </a:r>
            <a:r>
              <a:rPr lang="en-US" sz="3600" b="1" u="sng" dirty="0">
                <a:effectLst>
                  <a:outerShdw blurRad="38100" dist="38100" dir="2700000" algn="tl">
                    <a:srgbClr val="000000">
                      <a:alpha val="43137"/>
                    </a:srgbClr>
                  </a:outerShdw>
                </a:effectLst>
              </a:rPr>
              <a:t>I am the crown of your creation. You provide for all my needs.</a:t>
            </a:r>
          </a:p>
          <a:p>
            <a:r>
              <a:rPr lang="en-US" sz="3600" b="1" dirty="0">
                <a:effectLst>
                  <a:outerShdw blurRad="38100" dist="38100" dir="2700000" algn="tl">
                    <a:srgbClr val="000000">
                      <a:alpha val="43137"/>
                    </a:srgbClr>
                  </a:outerShdw>
                </a:effectLst>
              </a:rPr>
              <a:t>    </a:t>
            </a:r>
            <a:r>
              <a:rPr lang="en-US" sz="3600" b="1" u="sng" dirty="0">
                <a:effectLst>
                  <a:outerShdw blurRad="38100" dist="38100" dir="2700000" algn="tl">
                    <a:srgbClr val="000000">
                      <a:alpha val="43137"/>
                    </a:srgbClr>
                  </a:outerShdw>
                </a:effectLst>
              </a:rPr>
              <a:t>If I was the only person on earth, you would have still sent your Son to die on the cross.</a:t>
            </a:r>
          </a:p>
          <a:p>
            <a:r>
              <a:rPr lang="en-US" sz="3600" b="1" dirty="0">
                <a:effectLst>
                  <a:outerShdw blurRad="38100" dist="38100" dir="2700000" algn="tl">
                    <a:srgbClr val="000000">
                      <a:alpha val="43137"/>
                    </a:srgbClr>
                  </a:outerShdw>
                </a:effectLst>
              </a:rPr>
              <a:t>    </a:t>
            </a:r>
            <a:r>
              <a:rPr lang="en-US" sz="3600" b="1" u="sng" dirty="0">
                <a:effectLst>
                  <a:outerShdw blurRad="38100" dist="38100" dir="2700000" algn="tl">
                    <a:srgbClr val="000000">
                      <a:alpha val="43137"/>
                    </a:srgbClr>
                  </a:outerShdw>
                </a:effectLst>
              </a:rPr>
              <a:t>I bless everyone I come in contact with. </a:t>
            </a:r>
          </a:p>
          <a:p>
            <a:r>
              <a:rPr lang="en-US" sz="3600" b="1" u="sng" dirty="0">
                <a:effectLst>
                  <a:outerShdw blurRad="38100" dist="38100" dir="2700000" algn="tl">
                    <a:srgbClr val="000000">
                      <a:alpha val="43137"/>
                    </a:srgbClr>
                  </a:outerShdw>
                </a:effectLst>
              </a:rPr>
              <a:t>Remember, there is no stopping the man or woman who is set free from wrong thinking!</a:t>
            </a:r>
          </a:p>
        </p:txBody>
      </p:sp>
    </p:spTree>
    <p:extLst>
      <p:ext uri="{BB962C8B-B14F-4D97-AF65-F5344CB8AC3E}">
        <p14:creationId xmlns:p14="http://schemas.microsoft.com/office/powerpoint/2010/main" val="3763482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CDBF-D5AA-40ED-8AE8-B2BF256D9BB1}"/>
              </a:ext>
            </a:extLst>
          </p:cNvPr>
          <p:cNvSpPr>
            <a:spLocks noGrp="1"/>
          </p:cNvSpPr>
          <p:nvPr>
            <p:ph type="title"/>
          </p:nvPr>
        </p:nvSpPr>
        <p:spPr/>
        <p:txBody>
          <a:bodyPr/>
          <a:lstStyle/>
          <a:p>
            <a:r>
              <a:rPr lang="en-US" dirty="0"/>
              <a:t>Closing</a:t>
            </a:r>
          </a:p>
        </p:txBody>
      </p:sp>
      <p:sp>
        <p:nvSpPr>
          <p:cNvPr id="3" name="Content Placeholder 2">
            <a:extLst>
              <a:ext uri="{FF2B5EF4-FFF2-40B4-BE49-F238E27FC236}">
                <a16:creationId xmlns:a16="http://schemas.microsoft.com/office/drawing/2014/main" id="{03F7924C-5039-4C64-A606-2A7262A509A0}"/>
              </a:ext>
            </a:extLst>
          </p:cNvPr>
          <p:cNvSpPr>
            <a:spLocks noGrp="1"/>
          </p:cNvSpPr>
          <p:nvPr>
            <p:ph idx="1"/>
          </p:nvPr>
        </p:nvSpPr>
        <p:spPr/>
        <p:txBody>
          <a:bodyPr>
            <a:normAutofit/>
          </a:bodyPr>
          <a:lstStyle/>
          <a:p>
            <a:r>
              <a:rPr lang="en-US" sz="2800" b="1" dirty="0"/>
              <a:t>1 Peter 5:2-4 New International Version</a:t>
            </a:r>
          </a:p>
          <a:p>
            <a:r>
              <a:rPr lang="en-US" sz="2800" b="1" dirty="0"/>
              <a:t>2 </a:t>
            </a:r>
            <a:r>
              <a:rPr lang="en-US" sz="2800" b="1" u="sng" dirty="0"/>
              <a:t>Be shepherds of God’s flock</a:t>
            </a:r>
            <a:r>
              <a:rPr lang="en-US" sz="2800" b="1" dirty="0"/>
              <a:t> that is under your care, watching over them—not because you must, but because you are willing, </a:t>
            </a:r>
            <a:r>
              <a:rPr lang="en-US" sz="2800" b="1" u="sng" dirty="0"/>
              <a:t>as God wants you to be</a:t>
            </a:r>
            <a:r>
              <a:rPr lang="en-US" sz="2800" b="1" dirty="0"/>
              <a:t>; not pursuing dishonest gain, but eager to serve; 3 </a:t>
            </a:r>
            <a:r>
              <a:rPr lang="en-US" sz="2800" b="1" u="sng" dirty="0"/>
              <a:t>not lording it over those entrusted to you</a:t>
            </a:r>
            <a:r>
              <a:rPr lang="en-US" sz="2800" b="1" dirty="0"/>
              <a:t>, but </a:t>
            </a:r>
            <a:r>
              <a:rPr lang="en-US" sz="2800" b="1" u="sng" dirty="0"/>
              <a:t>being examples to the flock</a:t>
            </a:r>
            <a:r>
              <a:rPr lang="en-US" sz="2800" b="1" dirty="0"/>
              <a:t>. 4 </a:t>
            </a:r>
            <a:r>
              <a:rPr lang="en-US" sz="2800" b="1" dirty="0">
                <a:solidFill>
                  <a:srgbClr val="FF0000"/>
                </a:solidFill>
              </a:rPr>
              <a:t>And when the Chief Shepherd appears, you will receive the crown of glory that will never fade away.</a:t>
            </a:r>
          </a:p>
        </p:txBody>
      </p:sp>
    </p:spTree>
    <p:extLst>
      <p:ext uri="{BB962C8B-B14F-4D97-AF65-F5344CB8AC3E}">
        <p14:creationId xmlns:p14="http://schemas.microsoft.com/office/powerpoint/2010/main" val="231859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CDBF-D5AA-40ED-8AE8-B2BF256D9BB1}"/>
              </a:ext>
            </a:extLst>
          </p:cNvPr>
          <p:cNvSpPr>
            <a:spLocks noGrp="1"/>
          </p:cNvSpPr>
          <p:nvPr>
            <p:ph type="title"/>
          </p:nvPr>
        </p:nvSpPr>
        <p:spPr/>
        <p:txBody>
          <a:bodyPr/>
          <a:lstStyle/>
          <a:p>
            <a:r>
              <a:rPr lang="en-US" dirty="0"/>
              <a:t>Closing</a:t>
            </a:r>
          </a:p>
        </p:txBody>
      </p:sp>
      <p:sp>
        <p:nvSpPr>
          <p:cNvPr id="3" name="Content Placeholder 2">
            <a:extLst>
              <a:ext uri="{FF2B5EF4-FFF2-40B4-BE49-F238E27FC236}">
                <a16:creationId xmlns:a16="http://schemas.microsoft.com/office/drawing/2014/main" id="{03F7924C-5039-4C64-A606-2A7262A509A0}"/>
              </a:ext>
            </a:extLst>
          </p:cNvPr>
          <p:cNvSpPr>
            <a:spLocks noGrp="1"/>
          </p:cNvSpPr>
          <p:nvPr>
            <p:ph idx="1"/>
          </p:nvPr>
        </p:nvSpPr>
        <p:spPr/>
        <p:txBody>
          <a:bodyPr>
            <a:normAutofit/>
          </a:bodyPr>
          <a:lstStyle/>
          <a:p>
            <a:r>
              <a:rPr lang="en-US" sz="2800" b="1" dirty="0">
                <a:effectLst>
                  <a:outerShdw blurRad="38100" dist="38100" dir="2700000" algn="tl">
                    <a:srgbClr val="000000">
                      <a:alpha val="43137"/>
                    </a:srgbClr>
                  </a:outerShdw>
                </a:effectLst>
              </a:rPr>
              <a:t>Hebrews 12:15 TPT</a:t>
            </a:r>
          </a:p>
          <a:p>
            <a:r>
              <a:rPr lang="en-US" sz="2800" b="1" u="sng" dirty="0">
                <a:effectLst>
                  <a:outerShdw blurRad="38100" dist="38100" dir="2700000" algn="tl">
                    <a:srgbClr val="000000">
                      <a:alpha val="43137"/>
                    </a:srgbClr>
                  </a:outerShdw>
                </a:effectLst>
              </a:rPr>
              <a:t>Watch over each other to make sure that no one misses the revelation of God’s grace</a:t>
            </a:r>
            <a:r>
              <a:rPr lang="en-US" sz="2800" b="1" dirty="0">
                <a:effectLst>
                  <a:outerShdw blurRad="38100" dist="38100" dir="2700000" algn="tl">
                    <a:srgbClr val="000000">
                      <a:alpha val="43137"/>
                    </a:srgbClr>
                  </a:outerShdw>
                </a:effectLst>
              </a:rPr>
              <a:t>. And make sure no one lives with a root of bitterness sprouting within them </a:t>
            </a:r>
            <a:r>
              <a:rPr lang="en-US" sz="2800" b="1" u="sng" dirty="0">
                <a:effectLst>
                  <a:outerShdw blurRad="38100" dist="38100" dir="2700000" algn="tl">
                    <a:srgbClr val="000000">
                      <a:alpha val="43137"/>
                    </a:srgbClr>
                  </a:outerShdw>
                </a:effectLst>
              </a:rPr>
              <a:t>which will only cause trouble and poison the hearts of many</a:t>
            </a:r>
            <a:r>
              <a:rPr lang="en-US" sz="28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751259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CDBF-D5AA-40ED-8AE8-B2BF256D9BB1}"/>
              </a:ext>
            </a:extLst>
          </p:cNvPr>
          <p:cNvSpPr>
            <a:spLocks noGrp="1"/>
          </p:cNvSpPr>
          <p:nvPr>
            <p:ph type="title"/>
          </p:nvPr>
        </p:nvSpPr>
        <p:spPr/>
        <p:txBody>
          <a:bodyPr/>
          <a:lstStyle/>
          <a:p>
            <a:r>
              <a:rPr lang="en-US" dirty="0"/>
              <a:t>Closing</a:t>
            </a:r>
          </a:p>
        </p:txBody>
      </p:sp>
      <p:sp>
        <p:nvSpPr>
          <p:cNvPr id="3" name="Content Placeholder 2">
            <a:extLst>
              <a:ext uri="{FF2B5EF4-FFF2-40B4-BE49-F238E27FC236}">
                <a16:creationId xmlns:a16="http://schemas.microsoft.com/office/drawing/2014/main" id="{03F7924C-5039-4C64-A606-2A7262A509A0}"/>
              </a:ext>
            </a:extLst>
          </p:cNvPr>
          <p:cNvSpPr>
            <a:spLocks noGrp="1"/>
          </p:cNvSpPr>
          <p:nvPr>
            <p:ph idx="1"/>
          </p:nvPr>
        </p:nvSpPr>
        <p:spPr/>
        <p:txBody>
          <a:bodyPr>
            <a:normAutofit/>
          </a:bodyPr>
          <a:lstStyle/>
          <a:p>
            <a:r>
              <a:rPr lang="en-US" sz="4000" b="1" dirty="0">
                <a:effectLst>
                  <a:outerShdw blurRad="38100" dist="38100" dir="2700000" algn="tl">
                    <a:srgbClr val="000000">
                      <a:alpha val="43137"/>
                    </a:srgbClr>
                  </a:outerShdw>
                </a:effectLst>
              </a:rPr>
              <a:t>Let’s Pray</a:t>
            </a:r>
          </a:p>
        </p:txBody>
      </p:sp>
    </p:spTree>
    <p:extLst>
      <p:ext uri="{BB962C8B-B14F-4D97-AF65-F5344CB8AC3E}">
        <p14:creationId xmlns:p14="http://schemas.microsoft.com/office/powerpoint/2010/main" val="4275285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“My life is not that significant”</a:t>
            </a:r>
          </a:p>
        </p:txBody>
      </p:sp>
      <p:sp>
        <p:nvSpPr>
          <p:cNvPr id="14" name="Content Placeholder 13"/>
          <p:cNvSpPr>
            <a:spLocks noGrp="1"/>
          </p:cNvSpPr>
          <p:nvPr>
            <p:ph idx="1"/>
          </p:nvPr>
        </p:nvSpPr>
        <p:spPr/>
        <p:txBody>
          <a:bodyPr>
            <a:normAutofit/>
          </a:bodyPr>
          <a:lstStyle/>
          <a:p>
            <a:r>
              <a:rPr lang="en-US" sz="2800" b="1" dirty="0"/>
              <a:t>1 John 4:17 King James Version</a:t>
            </a:r>
          </a:p>
          <a:p>
            <a:r>
              <a:rPr lang="en-US" sz="2800" b="1" dirty="0"/>
              <a:t>17 Herein is our love made perfect, that we may have boldness in the day of judgment: because as he is, so are we in this world.</a:t>
            </a:r>
          </a:p>
        </p:txBody>
      </p:sp>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“My life is not that significant”</a:t>
            </a:r>
          </a:p>
        </p:txBody>
      </p:sp>
      <p:sp>
        <p:nvSpPr>
          <p:cNvPr id="14" name="Content Placeholder 13"/>
          <p:cNvSpPr>
            <a:spLocks noGrp="1"/>
          </p:cNvSpPr>
          <p:nvPr>
            <p:ph idx="1"/>
          </p:nvPr>
        </p:nvSpPr>
        <p:spPr/>
        <p:txBody>
          <a:bodyPr>
            <a:normAutofit/>
          </a:bodyPr>
          <a:lstStyle/>
          <a:p>
            <a:r>
              <a:rPr lang="en-US" sz="2800" b="1" dirty="0"/>
              <a:t>Romans 12:2 New International Version</a:t>
            </a:r>
          </a:p>
          <a:p>
            <a:r>
              <a:rPr lang="en-US" sz="2800" b="1" dirty="0"/>
              <a:t>2 Do not conform to the pattern of this world, but be transformed by the renewing of your mind. Then you will be able to test and approve what God’s will is—his good, pleasing and perfect will.</a:t>
            </a:r>
          </a:p>
          <a:p>
            <a:endParaRPr lang="en-US" sz="2800" dirty="0"/>
          </a:p>
        </p:txBody>
      </p:sp>
    </p:spTree>
    <p:extLst>
      <p:ext uri="{BB962C8B-B14F-4D97-AF65-F5344CB8AC3E}">
        <p14:creationId xmlns:p14="http://schemas.microsoft.com/office/powerpoint/2010/main" val="20660999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“Success or failure in life is created by how we think.”</a:t>
            </a:r>
          </a:p>
        </p:txBody>
      </p:sp>
      <p:sp>
        <p:nvSpPr>
          <p:cNvPr id="14" name="Content Placeholder 13"/>
          <p:cNvSpPr>
            <a:spLocks noGrp="1"/>
          </p:cNvSpPr>
          <p:nvPr>
            <p:ph idx="1"/>
          </p:nvPr>
        </p:nvSpPr>
        <p:spPr/>
        <p:txBody>
          <a:bodyPr>
            <a:normAutofit/>
          </a:bodyPr>
          <a:lstStyle/>
          <a:p>
            <a:r>
              <a:rPr lang="en-US" sz="3600" b="1" dirty="0"/>
              <a:t>Small thinking comes from not knowing who you are in Christ.</a:t>
            </a:r>
          </a:p>
        </p:txBody>
      </p:sp>
    </p:spTree>
    <p:extLst>
      <p:ext uri="{BB962C8B-B14F-4D97-AF65-F5344CB8AC3E}">
        <p14:creationId xmlns:p14="http://schemas.microsoft.com/office/powerpoint/2010/main" val="3446037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“Success or failure in life is created by how we think.”</a:t>
            </a:r>
          </a:p>
        </p:txBody>
      </p:sp>
      <p:sp>
        <p:nvSpPr>
          <p:cNvPr id="14" name="Content Placeholder 13"/>
          <p:cNvSpPr>
            <a:spLocks noGrp="1"/>
          </p:cNvSpPr>
          <p:nvPr>
            <p:ph idx="1"/>
          </p:nvPr>
        </p:nvSpPr>
        <p:spPr/>
        <p:txBody>
          <a:bodyPr>
            <a:normAutofit fontScale="92500"/>
          </a:bodyPr>
          <a:lstStyle/>
          <a:p>
            <a:r>
              <a:rPr lang="en-US" sz="2800" b="1" dirty="0">
                <a:effectLst>
                  <a:outerShdw blurRad="38100" dist="38100" dir="2700000" algn="tl">
                    <a:srgbClr val="000000">
                      <a:alpha val="43137"/>
                    </a:srgbClr>
                  </a:outerShdw>
                </a:effectLst>
              </a:rPr>
              <a:t>I want to remind you that we’re forming the habit of ABSTAINING from negative thinking.</a:t>
            </a:r>
          </a:p>
          <a:p>
            <a:r>
              <a:rPr lang="en-US" sz="2800" b="1" dirty="0">
                <a:effectLst>
                  <a:outerShdw blurRad="38100" dist="38100" dir="2700000" algn="tl">
                    <a:srgbClr val="000000">
                      <a:alpha val="43137"/>
                    </a:srgbClr>
                  </a:outerShdw>
                </a:effectLst>
              </a:rPr>
              <a:t>We’re also becoming of one mind, just as Jesus prayed we would.</a:t>
            </a:r>
          </a:p>
          <a:p>
            <a:r>
              <a:rPr lang="en-US" sz="2800" b="1" dirty="0">
                <a:effectLst>
                  <a:outerShdw blurRad="38100" dist="38100" dir="2700000" algn="tl">
                    <a:srgbClr val="000000">
                      <a:alpha val="43137"/>
                    </a:srgbClr>
                  </a:outerShdw>
                </a:effectLst>
              </a:rPr>
              <a:t>As we address a particular thought, its not unusual for that thought to come back to you. When it does,  continue to attack that thought until it doesn’t come back.</a:t>
            </a:r>
          </a:p>
          <a:p>
            <a:r>
              <a:rPr lang="en-US" sz="2800" b="1" dirty="0">
                <a:effectLst>
                  <a:outerShdw blurRad="38100" dist="38100" dir="2700000" algn="tl">
                    <a:srgbClr val="000000">
                      <a:alpha val="43137"/>
                    </a:srgbClr>
                  </a:outerShdw>
                </a:effectLst>
              </a:rPr>
              <a:t>God is assembling an army of people committed to CHANGING THE WAY THEY THINK, from the inside out! </a:t>
            </a:r>
          </a:p>
        </p:txBody>
      </p:sp>
    </p:spTree>
    <p:extLst>
      <p:ext uri="{BB962C8B-B14F-4D97-AF65-F5344CB8AC3E}">
        <p14:creationId xmlns:p14="http://schemas.microsoft.com/office/powerpoint/2010/main" val="11684321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“Success or failure in life is created by how we think.”</a:t>
            </a:r>
          </a:p>
        </p:txBody>
      </p:sp>
      <p:sp>
        <p:nvSpPr>
          <p:cNvPr id="14" name="Content Placeholder 13"/>
          <p:cNvSpPr>
            <a:spLocks noGrp="1"/>
          </p:cNvSpPr>
          <p:nvPr>
            <p:ph idx="1"/>
          </p:nvPr>
        </p:nvSpPr>
        <p:spPr/>
        <p:txBody>
          <a:bodyPr>
            <a:normAutofit/>
          </a:bodyPr>
          <a:lstStyle/>
          <a:p>
            <a:r>
              <a:rPr lang="en-US" sz="2800" b="1" dirty="0"/>
              <a:t>Today we are </a:t>
            </a:r>
            <a:r>
              <a:rPr lang="en-US" sz="2800" b="1" u="sng" dirty="0">
                <a:effectLst>
                  <a:outerShdw blurRad="38100" dist="38100" dir="2700000" algn="tl">
                    <a:srgbClr val="000000">
                      <a:alpha val="43137"/>
                    </a:srgbClr>
                  </a:outerShdw>
                </a:effectLst>
              </a:rPr>
              <a:t>fasting</a:t>
            </a:r>
            <a:r>
              <a:rPr lang="en-US" sz="2800" b="1" dirty="0"/>
              <a:t> from the thought that says: “MY LIFE IS NOT THAT SIGNIFICANT.” </a:t>
            </a:r>
          </a:p>
          <a:p>
            <a:r>
              <a:rPr lang="en-US" sz="2800" b="1" dirty="0"/>
              <a:t>“</a:t>
            </a:r>
            <a:r>
              <a:rPr lang="en-US" sz="2800" b="1" u="sng" dirty="0">
                <a:effectLst>
                  <a:outerShdw blurRad="38100" dist="38100" dir="2700000" algn="tl">
                    <a:srgbClr val="000000">
                      <a:alpha val="43137"/>
                    </a:srgbClr>
                  </a:outerShdw>
                </a:effectLst>
              </a:rPr>
              <a:t>What kind of difference can I make?”</a:t>
            </a:r>
          </a:p>
        </p:txBody>
      </p:sp>
    </p:spTree>
    <p:extLst>
      <p:ext uri="{BB962C8B-B14F-4D97-AF65-F5344CB8AC3E}">
        <p14:creationId xmlns:p14="http://schemas.microsoft.com/office/powerpoint/2010/main" val="1538869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“Success or failure in life is created by how we think.”</a:t>
            </a:r>
          </a:p>
        </p:txBody>
      </p:sp>
      <p:sp>
        <p:nvSpPr>
          <p:cNvPr id="14" name="Content Placeholder 13"/>
          <p:cNvSpPr>
            <a:spLocks noGrp="1"/>
          </p:cNvSpPr>
          <p:nvPr>
            <p:ph idx="1"/>
          </p:nvPr>
        </p:nvSpPr>
        <p:spPr/>
        <p:txBody>
          <a:bodyPr>
            <a:normAutofit/>
          </a:bodyPr>
          <a:lstStyle/>
          <a:p>
            <a:r>
              <a:rPr lang="en-US" sz="3600" b="1" dirty="0"/>
              <a:t>The first thing you have to do to overcome this thought is believe in your importance to God.</a:t>
            </a:r>
            <a:endParaRPr lang="en-US" sz="3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9863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“Success or failure in life is created by how we think.”</a:t>
            </a:r>
          </a:p>
        </p:txBody>
      </p:sp>
      <p:sp>
        <p:nvSpPr>
          <p:cNvPr id="14" name="Content Placeholder 13"/>
          <p:cNvSpPr>
            <a:spLocks noGrp="1"/>
          </p:cNvSpPr>
          <p:nvPr>
            <p:ph idx="1"/>
          </p:nvPr>
        </p:nvSpPr>
        <p:spPr/>
        <p:txBody>
          <a:bodyPr>
            <a:normAutofit/>
          </a:bodyPr>
          <a:lstStyle/>
          <a:p>
            <a:r>
              <a:rPr lang="en-US" sz="3600" b="1" dirty="0"/>
              <a:t>You are important to God BECAUSE you are God’s highest creation.</a:t>
            </a:r>
          </a:p>
          <a:p>
            <a:r>
              <a:rPr lang="en-US" sz="3600" b="1" dirty="0"/>
              <a:t>Psalm 8:5-8 says, “Lord, you have made man a little lower than Elohim (God-Himself).</a:t>
            </a:r>
          </a:p>
          <a:p>
            <a:r>
              <a:rPr lang="en-US" sz="3600" b="1" dirty="0"/>
              <a:t>And you have crowned him with glory and honor.</a:t>
            </a:r>
            <a:endParaRPr lang="en-US" sz="3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9542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“Success or failure in life is created by how we think.”</a:t>
            </a:r>
          </a:p>
        </p:txBody>
      </p:sp>
      <p:sp>
        <p:nvSpPr>
          <p:cNvPr id="14" name="Content Placeholder 13"/>
          <p:cNvSpPr>
            <a:spLocks noGrp="1"/>
          </p:cNvSpPr>
          <p:nvPr>
            <p:ph idx="1"/>
          </p:nvPr>
        </p:nvSpPr>
        <p:spPr/>
        <p:txBody>
          <a:bodyPr>
            <a:normAutofit/>
          </a:bodyPr>
          <a:lstStyle/>
          <a:p>
            <a:r>
              <a:rPr lang="en-US" sz="3600" b="1" dirty="0"/>
              <a:t>You have made him to have dominion over the works of Your hands; You have put all things under his feet.</a:t>
            </a:r>
          </a:p>
          <a:p>
            <a:r>
              <a:rPr lang="en-US" sz="3600" b="1" dirty="0"/>
              <a:t>All sheep and oxen; Even the beasts of the field. The birds of the air, And the fish of the sea that pass through the paths of the seas.”</a:t>
            </a:r>
            <a:endParaRPr lang="en-US" sz="3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45032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3.xml><?xml version="1.0" encoding="utf-8"?>
<ds:datastoreItem xmlns:ds="http://schemas.openxmlformats.org/officeDocument/2006/customXml" ds:itemID="{C335E791-7449-4708-8DE9-182EC4D8A134}">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33</TotalTime>
  <Words>1005</Words>
  <Application>Microsoft Office PowerPoint</Application>
  <PresentationFormat>Custom</PresentationFormat>
  <Paragraphs>63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Century</vt:lpstr>
      <vt:lpstr>Woodgrain 16x9</vt:lpstr>
      <vt:lpstr>Wrong Thinking - Part 1</vt:lpstr>
      <vt:lpstr>“My life is not that significant”</vt:lpstr>
      <vt:lpstr>“My life is not that significant”</vt:lpstr>
      <vt:lpstr>“Success or failure in life is created by how we think.”</vt:lpstr>
      <vt:lpstr>“Success or failure in life is created by how we think.”</vt:lpstr>
      <vt:lpstr>“Success or failure in life is created by how we think.”</vt:lpstr>
      <vt:lpstr>“Success or failure in life is created by how we think.”</vt:lpstr>
      <vt:lpstr>“Success or failure in life is created by how we think.”</vt:lpstr>
      <vt:lpstr>“Success or failure in life is created by how we think.”</vt:lpstr>
      <vt:lpstr>“Success or failure in life is created by how we think.”</vt:lpstr>
      <vt:lpstr>“Success or failure in life is created by how we think.”</vt:lpstr>
      <vt:lpstr>“Success or failure in life is created by how we think.”</vt:lpstr>
      <vt:lpstr>“Success or failure in life is created by how we think.”</vt:lpstr>
      <vt:lpstr>“Success or failure in life is created by how we think.”</vt:lpstr>
      <vt:lpstr>“Success or failure in life is created by how we think.”</vt:lpstr>
      <vt:lpstr>“Success or failure in life is created by how we think.”</vt:lpstr>
      <vt:lpstr>Closing</vt:lpstr>
      <vt:lpstr>Closing</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Wrong Thinking - Part 1</dc:title>
  <dc:creator>Ronald Powell</dc:creator>
  <cp:lastModifiedBy>Ronald Powell</cp:lastModifiedBy>
  <cp:revision>1</cp:revision>
  <dcterms:created xsi:type="dcterms:W3CDTF">2021-12-02T18:59:18Z</dcterms:created>
  <dcterms:modified xsi:type="dcterms:W3CDTF">2021-12-02T19:32:35Z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