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3"/>
  </p:notesMasterIdLst>
  <p:handoutMasterIdLst>
    <p:handoutMasterId r:id="rId24"/>
  </p:handoutMasterIdLst>
  <p:sldIdLst>
    <p:sldId id="283" r:id="rId5"/>
    <p:sldId id="284" r:id="rId6"/>
    <p:sldId id="287" r:id="rId7"/>
    <p:sldId id="288" r:id="rId8"/>
    <p:sldId id="289" r:id="rId9"/>
    <p:sldId id="290" r:id="rId10"/>
    <p:sldId id="291" r:id="rId11"/>
    <p:sldId id="292" r:id="rId12"/>
    <p:sldId id="295" r:id="rId13"/>
    <p:sldId id="293" r:id="rId14"/>
    <p:sldId id="296" r:id="rId15"/>
    <p:sldId id="300" r:id="rId16"/>
    <p:sldId id="299" r:id="rId17"/>
    <p:sldId id="301" r:id="rId18"/>
    <p:sldId id="302" r:id="rId19"/>
    <p:sldId id="303" r:id="rId20"/>
    <p:sldId id="298"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85794" autoAdjust="0"/>
  </p:normalViewPr>
  <p:slideViewPr>
    <p:cSldViewPr snapToGrid="0">
      <p:cViewPr varScale="1">
        <p:scale>
          <a:sx n="111" d="100"/>
          <a:sy n="111" d="100"/>
        </p:scale>
        <p:origin x="48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1/29/2022</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1/29/2022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17712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285892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131566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2736245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326332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a:p>
        </p:txBody>
      </p:sp>
    </p:spTree>
    <p:extLst>
      <p:ext uri="{BB962C8B-B14F-4D97-AF65-F5344CB8AC3E}">
        <p14:creationId xmlns:p14="http://schemas.microsoft.com/office/powerpoint/2010/main" val="2926422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a:p>
        </p:txBody>
      </p:sp>
    </p:spTree>
    <p:extLst>
      <p:ext uri="{BB962C8B-B14F-4D97-AF65-F5344CB8AC3E}">
        <p14:creationId xmlns:p14="http://schemas.microsoft.com/office/powerpoint/2010/main" val="53065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a:p>
        </p:txBody>
      </p:sp>
    </p:spTree>
    <p:extLst>
      <p:ext uri="{BB962C8B-B14F-4D97-AF65-F5344CB8AC3E}">
        <p14:creationId xmlns:p14="http://schemas.microsoft.com/office/powerpoint/2010/main" val="3456580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18</a:t>
            </a:fld>
            <a:endParaRPr lang="en-US"/>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6181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31386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316712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309136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8076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416421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171733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76359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Freeform: Shape 9">
            <a:extLst>
              <a:ext uri="{FF2B5EF4-FFF2-40B4-BE49-F238E27FC236}">
                <a16:creationId xmlns:a16="http://schemas.microsoft.com/office/drawing/2014/main" id="{69684CF6-8D50-4F96-92FD-6CCB9E34A7BA}"/>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Tree>
    <p:extLst>
      <p:ext uri="{BB962C8B-B14F-4D97-AF65-F5344CB8AC3E}">
        <p14:creationId xmlns:p14="http://schemas.microsoft.com/office/powerpoint/2010/main" val="380359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1/29/2022</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1860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1/29/2022</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7447012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247595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383966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099414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ntro">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s Icons 3X Option 2">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as Icons 4X Option 1">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1/29/2022</a:t>
            </a:fld>
            <a:endParaRPr lang="en-US" dirty="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3318300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1/29/2022</a:t>
            </a:fld>
            <a:endParaRPr lang="en-US" dirty="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74764553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1/29/2022</a:t>
            </a:fld>
            <a:endParaRPr lang="en-US" dirty="0"/>
          </a:p>
        </p:txBody>
      </p:sp>
      <p:sp>
        <p:nvSpPr>
          <p:cNvPr id="9" name="Footer Placeholder 8"/>
          <p:cNvSpPr>
            <a:spLocks noGrp="1"/>
          </p:cNvSpPr>
          <p:nvPr>
            <p:ph type="ftr" sz="quarter" idx="11"/>
          </p:nvPr>
        </p:nvSpPr>
        <p:spPr/>
        <p:txBody>
          <a:bodyPr/>
          <a:lstStyle/>
          <a:p>
            <a:endParaRPr lang="en-US" noProof="0"/>
          </a:p>
        </p:txBody>
      </p:sp>
      <p:sp>
        <p:nvSpPr>
          <p:cNvPr id="10" name="Slide Number Placeholder 9"/>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3757550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1/29/2022</a:t>
            </a:fld>
            <a:endParaRPr lang="en-US" dirty="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B67B645E-C5E5-4727-B977-D372A0AA71D9}" type="slidenum">
              <a:rPr lang="en-US" noProof="0" smtClean="0"/>
              <a:pPr/>
              <a:t>‹#›</a:t>
            </a:fld>
            <a:endParaRPr lang="en-US" noProof="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026862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1/29/2022</a:t>
            </a:fld>
            <a:endParaRPr lang="en-US" dirty="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32843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1/29/2022</a:t>
            </a:fld>
            <a:endParaRPr lang="en-US" dirty="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9198147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1/29/2022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noProof="0"/>
          </a:p>
        </p:txBody>
      </p:sp>
      <p:sp>
        <p:nvSpPr>
          <p:cNvPr id="11" name="Slide Number Placeholder 10"/>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F751CF7F-616A-46C8-826B-9C5EFFDF1B58}"/>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FACB1CA9-1514-46C4-AA4A-93B90EA32DF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Tree>
    <p:extLst>
      <p:ext uri="{BB962C8B-B14F-4D97-AF65-F5344CB8AC3E}">
        <p14:creationId xmlns:p14="http://schemas.microsoft.com/office/powerpoint/2010/main" val="275746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1/29/2022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noProof="0"/>
          </a:p>
        </p:txBody>
      </p:sp>
      <p:sp>
        <p:nvSpPr>
          <p:cNvPr id="10" name="Slide Number Placeholder 9"/>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4413632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1/29/2022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noProof="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7B645E-C5E5-4727-B977-D372A0AA71D9}" type="slidenum">
              <a:rPr lang="en-US" noProof="0" smtClean="0"/>
              <a:pPr/>
              <a:t>‹#›</a:t>
            </a:fld>
            <a:endParaRPr lang="en-US" noProof="0"/>
          </a:p>
        </p:txBody>
      </p:sp>
      <p:pic>
        <p:nvPicPr>
          <p:cNvPr id="7" name="Picture 6">
            <a:extLst>
              <a:ext uri="{FF2B5EF4-FFF2-40B4-BE49-F238E27FC236}">
                <a16:creationId xmlns:a16="http://schemas.microsoft.com/office/drawing/2014/main" id="{A619AF41-85DE-4911-A604-98C66C501D35}"/>
              </a:ext>
            </a:extLst>
          </p:cNvPr>
          <p:cNvPicPr>
            <a:picLocks noChangeAspect="1"/>
          </p:cNvPicPr>
          <p:nvPr userDrawn="1"/>
        </p:nvPicPr>
        <p:blipFill>
          <a:blip r:embed="rId3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76381233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62" r:id="rId15"/>
    <p:sldLayoutId id="2147483663" r:id="rId16"/>
    <p:sldLayoutId id="2147483667" r:id="rId17"/>
    <p:sldLayoutId id="2147483664" r:id="rId18"/>
    <p:sldLayoutId id="2147483665" r:id="rId19"/>
    <p:sldLayoutId id="2147483666"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80" r:id="rId29"/>
    <p:sldLayoutId id="2147483650" r:id="rId30"/>
    <p:sldLayoutId id="2147483652" r:id="rId31"/>
    <p:sldLayoutId id="2147483653" r:id="rId32"/>
    <p:sldLayoutId id="2147483654" r:id="rId33"/>
    <p:sldLayoutId id="2147483655" r:id="rId34"/>
    <p:sldLayoutId id="2147483677" r:id="rId35"/>
    <p:sldLayoutId id="2147483678" r:id="rId36"/>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171062" y="3133725"/>
            <a:ext cx="4099187" cy="1510676"/>
          </a:xfrm>
        </p:spPr>
        <p:txBody>
          <a:bodyPr>
            <a:normAutofit fontScale="90000"/>
          </a:bodyPr>
          <a:lstStyle/>
          <a:p>
            <a:pPr algn="l"/>
            <a:br>
              <a:rPr lang="en-US" dirty="0"/>
            </a:br>
            <a:br>
              <a:rPr lang="en-US" dirty="0"/>
            </a:br>
            <a:r>
              <a:rPr lang="en-US" dirty="0"/>
              <a:t>“That’s just the way I am” </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6783572" y="5103629"/>
            <a:ext cx="4486677" cy="999459"/>
          </a:xfrm>
        </p:spPr>
        <p:txBody>
          <a:bodyPr>
            <a:normAutofit fontScale="77500" lnSpcReduction="20000"/>
          </a:bodyPr>
          <a:lstStyle/>
          <a:p>
            <a:pPr algn="l"/>
            <a:r>
              <a:rPr lang="en-US" sz="2800" dirty="0">
                <a:solidFill>
                  <a:schemeClr val="accent3">
                    <a:lumMod val="20000"/>
                    <a:lumOff val="80000"/>
                  </a:schemeClr>
                </a:solidFill>
                <a:effectLst>
                  <a:outerShdw blurRad="38100" dist="38100" dir="2700000" algn="tl">
                    <a:srgbClr val="000000">
                      <a:alpha val="43137"/>
                    </a:srgbClr>
                  </a:outerShdw>
                </a:effectLst>
              </a:rPr>
              <a:t>With </a:t>
            </a:r>
          </a:p>
          <a:p>
            <a:pPr algn="l"/>
            <a:r>
              <a:rPr lang="en-US" sz="2800" dirty="0">
                <a:solidFill>
                  <a:schemeClr val="accent3">
                    <a:lumMod val="20000"/>
                    <a:lumOff val="80000"/>
                  </a:schemeClr>
                </a:solidFill>
                <a:effectLst>
                  <a:outerShdw blurRad="38100" dist="38100" dir="2700000" algn="tl">
                    <a:srgbClr val="000000">
                      <a:alpha val="43137"/>
                    </a:srgbClr>
                  </a:outerShdw>
                </a:effectLst>
              </a:rPr>
              <a:t>Bishop Ronald K. Powell </a:t>
            </a:r>
            <a:endParaRPr lang="en-US" sz="2800" noProof="1">
              <a:solidFill>
                <a:schemeClr val="accent3">
                  <a:lumMod val="20000"/>
                  <a:lumOff val="80000"/>
                </a:schemeClr>
              </a:solidFill>
              <a:effectLst>
                <a:outerShdw blurRad="38100" dist="38100" dir="2700000" algn="tl">
                  <a:srgbClr val="000000">
                    <a:alpha val="43137"/>
                  </a:srgbClr>
                </a:outerShdw>
              </a:effectLst>
            </a:endParaRPr>
          </a:p>
          <a:p>
            <a:endParaRPr lang="en-US" dirty="0"/>
          </a:p>
        </p:txBody>
      </p:sp>
      <p:pic>
        <p:nvPicPr>
          <p:cNvPr id="12" name="Picture Placeholder 11">
            <a:extLst>
              <a:ext uri="{FF2B5EF4-FFF2-40B4-BE49-F238E27FC236}">
                <a16:creationId xmlns:a16="http://schemas.microsoft.com/office/drawing/2014/main" id="{D6578F76-BAC9-4EB6-8673-44973C029AD4}"/>
              </a:ext>
            </a:extLst>
          </p:cNvPr>
          <p:cNvPicPr>
            <a:picLocks noGrp="1" noChangeAspect="1"/>
          </p:cNvPicPr>
          <p:nvPr>
            <p:ph type="pic" sz="quarter" idx="10"/>
          </p:nvPr>
        </p:nvPicPr>
        <p:blipFill>
          <a:blip r:embed="rId3"/>
          <a:srcRect l="25645" r="25645"/>
          <a:stretch>
            <a:fillRect/>
          </a:stretch>
        </p:blipFill>
        <p:spPr>
          <a:xfrm>
            <a:off x="1131879" y="1076629"/>
            <a:ext cx="5039333" cy="5172574"/>
          </a:xfrm>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75241" y="605117"/>
            <a:ext cx="5013195" cy="5978563"/>
          </a:xfrm>
        </p:spPr>
        <p:txBody>
          <a:bodyPr>
            <a:noAutofit/>
          </a:bodyPr>
          <a:lstStyle/>
          <a:p>
            <a:r>
              <a:rPr lang="en-US" sz="3600" dirty="0">
                <a:effectLst>
                  <a:outerShdw blurRad="38100" dist="38100" dir="2700000" algn="tl">
                    <a:srgbClr val="000000">
                      <a:alpha val="43137"/>
                    </a:srgbClr>
                  </a:outerShdw>
                </a:effectLst>
                <a:latin typeface="Arial Narrow" panose="020B0606020202030204" pitchFamily="34" charset="0"/>
              </a:rPr>
              <a:t>1. </a:t>
            </a:r>
            <a:r>
              <a:rPr lang="en-US" sz="2400" dirty="0">
                <a:effectLst>
                  <a:outerShdw blurRad="38100" dist="38100" dir="2700000" algn="tl">
                    <a:srgbClr val="000000">
                      <a:alpha val="43137"/>
                    </a:srgbClr>
                  </a:outerShdw>
                </a:effectLst>
                <a:latin typeface="Arial Narrow" panose="020B0606020202030204" pitchFamily="34" charset="0"/>
              </a:rPr>
              <a:t>First of all, He is the potter and we are the clay. (Jeremiah 18:1-6)</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                                      ~</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God</a:t>
            </a:r>
            <a:r>
              <a:rPr lang="en-US" sz="2400" dirty="0">
                <a:effectLst>
                  <a:outerShdw blurRad="38100" dist="38100" dir="2700000" algn="tl">
                    <a:srgbClr val="000000">
                      <a:alpha val="43137"/>
                    </a:srgbClr>
                  </a:outerShdw>
                </a:effectLst>
                <a:latin typeface="Arial Narrow" panose="020B0606020202030204" pitchFamily="34" charset="0"/>
              </a:rPr>
              <a:t> is working on </a:t>
            </a:r>
            <a:r>
              <a:rPr lang="en-US" sz="24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you</a:t>
            </a:r>
            <a:r>
              <a:rPr lang="en-US" sz="2400" dirty="0">
                <a:effectLst>
                  <a:outerShdw blurRad="38100" dist="38100" dir="2700000" algn="tl">
                    <a:srgbClr val="000000">
                      <a:alpha val="43137"/>
                    </a:srgbClr>
                  </a:outerShdw>
                </a:effectLst>
                <a:latin typeface="Arial Narrow" panose="020B0606020202030204" pitchFamily="34" charset="0"/>
              </a:rPr>
              <a:t>, to make you what He wants you to be. </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Trust the Artist to make a masterpiece. Be flexible and adaptable. See yourself as a GOOD work in progress.</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10</a:t>
            </a:fld>
            <a:endParaRPr lang="en-US" dirty="0"/>
          </a:p>
        </p:txBody>
      </p:sp>
      <p:pic>
        <p:nvPicPr>
          <p:cNvPr id="8" name="Picture Placeholder 7">
            <a:extLst>
              <a:ext uri="{FF2B5EF4-FFF2-40B4-BE49-F238E27FC236}">
                <a16:creationId xmlns:a16="http://schemas.microsoft.com/office/drawing/2014/main" id="{043AB800-5CD8-42E5-8AD8-48220156A864}"/>
              </a:ext>
            </a:extLst>
          </p:cNvPr>
          <p:cNvPicPr>
            <a:picLocks noGrp="1" noChangeAspect="1"/>
          </p:cNvPicPr>
          <p:nvPr>
            <p:ph type="pic" sz="quarter" idx="12"/>
          </p:nvPr>
        </p:nvPicPr>
        <p:blipFill>
          <a:blip r:embed="rId3"/>
          <a:srcRect l="13507" r="13507"/>
          <a:stretch>
            <a:fillRect/>
          </a:stretch>
        </p:blipFill>
        <p:spPr/>
      </p:pic>
    </p:spTree>
    <p:extLst>
      <p:ext uri="{BB962C8B-B14F-4D97-AF65-F5344CB8AC3E}">
        <p14:creationId xmlns:p14="http://schemas.microsoft.com/office/powerpoint/2010/main" val="93038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65814" y="820132"/>
            <a:ext cx="4894964" cy="5432750"/>
          </a:xfrm>
        </p:spPr>
        <p:txBody>
          <a:bodyPr>
            <a:normAutofit fontScale="90000"/>
          </a:bodyPr>
          <a:lstStyle/>
          <a:p>
            <a:r>
              <a:rPr lang="en-US" sz="4000" dirty="0">
                <a:effectLst>
                  <a:outerShdw blurRad="38100" dist="38100" dir="2700000" algn="tl">
                    <a:srgbClr val="000000">
                      <a:alpha val="43137"/>
                    </a:srgbClr>
                  </a:outerShdw>
                </a:effectLst>
                <a:latin typeface="Arial Narrow" panose="020B0606020202030204" pitchFamily="34" charset="0"/>
              </a:rPr>
              <a:t>2. </a:t>
            </a:r>
            <a:br>
              <a:rPr lang="en-US" sz="2800" dirty="0">
                <a:effectLst>
                  <a:outerShdw blurRad="38100" dist="38100" dir="2700000" algn="tl">
                    <a:srgbClr val="000000">
                      <a:alpha val="43137"/>
                    </a:srgbClr>
                  </a:outerShdw>
                </a:effectLst>
                <a:latin typeface="Arial Narrow" panose="020B0606020202030204" pitchFamily="34" charset="0"/>
              </a:rPr>
            </a:br>
            <a:r>
              <a:rPr lang="en-US" sz="2800" dirty="0">
                <a:effectLst>
                  <a:outerShdw blurRad="38100" dist="38100" dir="2700000" algn="tl">
                    <a:srgbClr val="000000">
                      <a:alpha val="43137"/>
                    </a:srgbClr>
                  </a:outerShdw>
                </a:effectLst>
                <a:latin typeface="Arial Narrow" panose="020B0606020202030204" pitchFamily="34" charset="0"/>
              </a:rPr>
              <a:t>Philippians 1:6 says: “He who began a good work in you will complete it until the day of Jesus Christ.” </a:t>
            </a:r>
            <a:br>
              <a:rPr lang="en-US" sz="2800" dirty="0">
                <a:effectLst>
                  <a:outerShdw blurRad="38100" dist="38100" dir="2700000" algn="tl">
                    <a:srgbClr val="000000">
                      <a:alpha val="43137"/>
                    </a:srgbClr>
                  </a:outerShdw>
                </a:effectLst>
                <a:latin typeface="Arial Narrow" panose="020B0606020202030204" pitchFamily="34" charset="0"/>
              </a:rPr>
            </a:br>
            <a:r>
              <a:rPr lang="en-US" sz="2800" i="1"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Withhold judgment of yourself (or others). Don’t pre-judge what your capacity or potential is.</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11</a:t>
            </a:fld>
            <a:endParaRPr lang="en-US" dirty="0"/>
          </a:p>
        </p:txBody>
      </p:sp>
      <p:pic>
        <p:nvPicPr>
          <p:cNvPr id="12" name="Picture Placeholder 11">
            <a:extLst>
              <a:ext uri="{FF2B5EF4-FFF2-40B4-BE49-F238E27FC236}">
                <a16:creationId xmlns:a16="http://schemas.microsoft.com/office/drawing/2014/main" id="{5FCAD3F9-9347-447D-9572-770DCCCCD0CC}"/>
              </a:ext>
            </a:extLst>
          </p:cNvPr>
          <p:cNvPicPr>
            <a:picLocks noGrp="1" noChangeAspect="1"/>
          </p:cNvPicPr>
          <p:nvPr>
            <p:ph type="pic" sz="quarter" idx="12"/>
          </p:nvPr>
        </p:nvPicPr>
        <p:blipFill>
          <a:blip r:embed="rId3"/>
          <a:srcRect l="12212" r="12212"/>
          <a:stretch>
            <a:fillRect/>
          </a:stretch>
        </p:blipFill>
        <p:spPr>
          <a:xfrm>
            <a:off x="6965236" y="1226806"/>
            <a:ext cx="4290933" cy="4404388"/>
          </a:xfrm>
        </p:spPr>
      </p:pic>
    </p:spTree>
    <p:extLst>
      <p:ext uri="{BB962C8B-B14F-4D97-AF65-F5344CB8AC3E}">
        <p14:creationId xmlns:p14="http://schemas.microsoft.com/office/powerpoint/2010/main" val="354049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65815" y="1329179"/>
            <a:ext cx="4894964" cy="3968685"/>
          </a:xfrm>
        </p:spPr>
        <p:txBody>
          <a:bodyPr>
            <a:normAutofit fontScale="90000"/>
          </a:bodyPr>
          <a:lstStyle/>
          <a:p>
            <a:r>
              <a:rPr lang="en-US" sz="4900" dirty="0">
                <a:effectLst>
                  <a:outerShdw blurRad="38100" dist="38100" dir="2700000" algn="tl">
                    <a:srgbClr val="000000">
                      <a:alpha val="43137"/>
                    </a:srgbClr>
                  </a:outerShdw>
                </a:effectLst>
                <a:latin typeface="Arial Narrow" panose="020B0606020202030204" pitchFamily="34" charset="0"/>
              </a:rPr>
              <a:t>3. </a:t>
            </a:r>
            <a:br>
              <a:rPr lang="en-US" sz="4900" dirty="0">
                <a:effectLst>
                  <a:outerShdw blurRad="38100" dist="38100" dir="2700000" algn="tl">
                    <a:srgbClr val="000000">
                      <a:alpha val="43137"/>
                    </a:srgbClr>
                  </a:outerShdw>
                </a:effectLst>
                <a:latin typeface="Arial Narrow" panose="020B0606020202030204" pitchFamily="34" charset="0"/>
              </a:rPr>
            </a:br>
            <a:r>
              <a:rPr lang="en-US" sz="2800" dirty="0">
                <a:effectLst>
                  <a:outerShdw blurRad="38100" dist="38100" dir="2700000" algn="tl">
                    <a:srgbClr val="000000">
                      <a:alpha val="43137"/>
                    </a:srgbClr>
                  </a:outerShdw>
                </a:effectLst>
                <a:latin typeface="Arial Narrow" panose="020B0606020202030204" pitchFamily="34" charset="0"/>
              </a:rPr>
              <a:t>Jeremiah 18:4 says, “the clay was marred, so He made it again.” </a:t>
            </a:r>
            <a:br>
              <a:rPr lang="en-US" sz="2800" dirty="0">
                <a:effectLst>
                  <a:outerShdw blurRad="38100" dist="38100" dir="2700000" algn="tl">
                    <a:srgbClr val="000000">
                      <a:alpha val="43137"/>
                    </a:srgbClr>
                  </a:outerShdw>
                </a:effectLst>
                <a:latin typeface="Arial Narrow" panose="020B0606020202030204" pitchFamily="34" charset="0"/>
              </a:rPr>
            </a:br>
            <a:r>
              <a:rPr lang="en-US" sz="28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God doesn’t throw you out. </a:t>
            </a:r>
            <a:br>
              <a:rPr lang="en-US" sz="28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br>
            <a:r>
              <a:rPr lang="en-US" sz="28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HE NEVER GIVES UP ON YOU.</a:t>
            </a:r>
            <a:br>
              <a:rPr lang="en-US" sz="2800" dirty="0">
                <a:effectLst>
                  <a:outerShdw blurRad="38100" dist="38100" dir="2700000" algn="tl">
                    <a:srgbClr val="000000">
                      <a:alpha val="43137"/>
                    </a:srgbClr>
                  </a:outerShdw>
                </a:effectLst>
                <a:latin typeface="Arial Narrow" panose="020B0606020202030204" pitchFamily="34" charset="0"/>
              </a:rPr>
            </a:br>
            <a:endParaRPr lang="en-US" sz="2800" dirty="0">
              <a:effectLst>
                <a:outerShdw blurRad="38100" dist="38100" dir="2700000" algn="tl">
                  <a:srgbClr val="000000">
                    <a:alpha val="43137"/>
                  </a:srgbClr>
                </a:outerShdw>
              </a:effectLst>
              <a:latin typeface="Arial Narrow" panose="020B0606020202030204" pitchFamily="34" charset="0"/>
            </a:endParaRP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12</a:t>
            </a:fld>
            <a:endParaRPr lang="en-US" dirty="0"/>
          </a:p>
        </p:txBody>
      </p:sp>
      <p:pic>
        <p:nvPicPr>
          <p:cNvPr id="6" name="Picture Placeholder 5">
            <a:extLst>
              <a:ext uri="{FF2B5EF4-FFF2-40B4-BE49-F238E27FC236}">
                <a16:creationId xmlns:a16="http://schemas.microsoft.com/office/drawing/2014/main" id="{6818F3EA-8E8F-4DCA-A64A-57083D735C91}"/>
              </a:ext>
            </a:extLst>
          </p:cNvPr>
          <p:cNvPicPr>
            <a:picLocks noGrp="1" noChangeAspect="1"/>
          </p:cNvPicPr>
          <p:nvPr>
            <p:ph type="pic" sz="quarter" idx="12"/>
          </p:nvPr>
        </p:nvPicPr>
        <p:blipFill>
          <a:blip r:embed="rId3"/>
          <a:srcRect l="13460" r="13460"/>
          <a:stretch>
            <a:fillRect/>
          </a:stretch>
        </p:blipFill>
        <p:spPr/>
      </p:pic>
    </p:spTree>
    <p:extLst>
      <p:ext uri="{BB962C8B-B14F-4D97-AF65-F5344CB8AC3E}">
        <p14:creationId xmlns:p14="http://schemas.microsoft.com/office/powerpoint/2010/main" val="244273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65814" y="527900"/>
            <a:ext cx="4894964" cy="5690019"/>
          </a:xfrm>
        </p:spPr>
        <p:txBody>
          <a:bodyPr>
            <a:noAutofit/>
          </a:bodyPr>
          <a:lstStyle/>
          <a:p>
            <a:r>
              <a:rPr lang="en-US" sz="3200" dirty="0">
                <a:effectLst>
                  <a:outerShdw blurRad="38100" dist="38100" dir="2700000" algn="tl">
                    <a:srgbClr val="000000">
                      <a:alpha val="43137"/>
                    </a:srgbClr>
                  </a:outerShdw>
                </a:effectLst>
                <a:latin typeface="Arial Narrow" panose="020B0606020202030204" pitchFamily="34" charset="0"/>
              </a:rPr>
              <a:t>4. </a:t>
            </a:r>
            <a:br>
              <a:rPr lang="en-US" sz="20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You are changing as you are HEARING this!</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                                          ~</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Whatever flaws you have, they are </a:t>
            </a:r>
            <a:r>
              <a:rPr lang="en-US" sz="24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not</a:t>
            </a:r>
            <a:r>
              <a:rPr lang="en-US" sz="2400" dirty="0">
                <a:effectLst>
                  <a:outerShdw blurRad="38100" dist="38100" dir="2700000" algn="tl">
                    <a:srgbClr val="000000">
                      <a:alpha val="43137"/>
                    </a:srgbClr>
                  </a:outerShdw>
                </a:effectLst>
                <a:latin typeface="Arial Narrow" panose="020B0606020202030204" pitchFamily="34" charset="0"/>
              </a:rPr>
              <a:t> the final sentence. </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                                         ~</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You are NOW being conformed to the image of Jesus! (Romans 8:29)</a:t>
            </a:r>
            <a:endParaRPr lang="en-US" sz="2000" dirty="0">
              <a:effectLst>
                <a:outerShdw blurRad="38100" dist="38100" dir="2700000" algn="tl">
                  <a:srgbClr val="000000">
                    <a:alpha val="43137"/>
                  </a:srgbClr>
                </a:outerShdw>
              </a:effectLst>
              <a:latin typeface="Arial Narrow" panose="020B0606020202030204" pitchFamily="34" charset="0"/>
            </a:endParaRP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13</a:t>
            </a:fld>
            <a:endParaRPr lang="en-US" dirty="0"/>
          </a:p>
        </p:txBody>
      </p:sp>
      <p:pic>
        <p:nvPicPr>
          <p:cNvPr id="6" name="Picture Placeholder 5">
            <a:extLst>
              <a:ext uri="{FF2B5EF4-FFF2-40B4-BE49-F238E27FC236}">
                <a16:creationId xmlns:a16="http://schemas.microsoft.com/office/drawing/2014/main" id="{FE355F0E-8347-46E9-9DD4-4AB422EC925B}"/>
              </a:ext>
            </a:extLst>
          </p:cNvPr>
          <p:cNvPicPr>
            <a:picLocks noGrp="1" noChangeAspect="1"/>
          </p:cNvPicPr>
          <p:nvPr>
            <p:ph type="pic" sz="quarter" idx="12"/>
          </p:nvPr>
        </p:nvPicPr>
        <p:blipFill rotWithShape="1">
          <a:blip r:embed="rId3"/>
          <a:srcRect l="26024" r="-3814"/>
          <a:stretch/>
        </p:blipFill>
        <p:spPr>
          <a:xfrm>
            <a:off x="7031224" y="1226806"/>
            <a:ext cx="4290933" cy="4404388"/>
          </a:xfrm>
        </p:spPr>
      </p:pic>
    </p:spTree>
    <p:extLst>
      <p:ext uri="{BB962C8B-B14F-4D97-AF65-F5344CB8AC3E}">
        <p14:creationId xmlns:p14="http://schemas.microsoft.com/office/powerpoint/2010/main" val="228069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65815" y="1348033"/>
            <a:ext cx="4894964" cy="3978111"/>
          </a:xfrm>
        </p:spPr>
        <p:txBody>
          <a:bodyPr>
            <a:normAutofit fontScale="90000"/>
          </a:bodyPr>
          <a:lstStyle/>
          <a:p>
            <a:r>
              <a:rPr lang="en-US" sz="2800" dirty="0">
                <a:effectLst>
                  <a:outerShdw blurRad="38100" dist="38100" dir="2700000" algn="tl">
                    <a:srgbClr val="000000">
                      <a:alpha val="43137"/>
                    </a:srgbClr>
                  </a:outerShdw>
                </a:effectLst>
                <a:latin typeface="Arial Narrow" panose="020B0606020202030204" pitchFamily="34" charset="0"/>
              </a:rPr>
              <a:t>Think it &amp; Say it:</a:t>
            </a:r>
            <a:br>
              <a:rPr lang="en-US" sz="2800" dirty="0">
                <a:effectLst>
                  <a:outerShdw blurRad="38100" dist="38100" dir="2700000" algn="tl">
                    <a:srgbClr val="000000">
                      <a:alpha val="43137"/>
                    </a:srgbClr>
                  </a:outerShdw>
                </a:effectLst>
                <a:latin typeface="Arial Narrow" panose="020B0606020202030204" pitchFamily="34" charset="0"/>
              </a:rPr>
            </a:br>
            <a:r>
              <a:rPr lang="en-US" sz="28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I am unlimited in my ability to grow and change.</a:t>
            </a:r>
            <a:br>
              <a:rPr lang="en-US" sz="28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br>
            <a:r>
              <a:rPr lang="en-US" sz="2800"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t>I am what God says I am.</a:t>
            </a:r>
            <a:br>
              <a:rPr lang="en-US" sz="2800"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br>
            <a:r>
              <a:rPr lang="en-US" sz="2800" dirty="0">
                <a:solidFill>
                  <a:schemeClr val="accent1">
                    <a:lumMod val="50000"/>
                  </a:schemeClr>
                </a:solidFill>
                <a:effectLst>
                  <a:outerShdw blurRad="38100" dist="38100" dir="2700000" algn="tl">
                    <a:srgbClr val="000000">
                      <a:alpha val="43137"/>
                    </a:srgbClr>
                  </a:outerShdw>
                </a:effectLst>
                <a:latin typeface="Arial Narrow" panose="020B0606020202030204" pitchFamily="34" charset="0"/>
              </a:rPr>
              <a:t>He began a good work in me, and He will finish it.</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14</a:t>
            </a:fld>
            <a:endParaRPr lang="en-US" dirty="0"/>
          </a:p>
        </p:txBody>
      </p:sp>
      <p:pic>
        <p:nvPicPr>
          <p:cNvPr id="6" name="Picture Placeholder 5">
            <a:extLst>
              <a:ext uri="{FF2B5EF4-FFF2-40B4-BE49-F238E27FC236}">
                <a16:creationId xmlns:a16="http://schemas.microsoft.com/office/drawing/2014/main" id="{75AFC292-4271-49F0-A480-83EE920F825D}"/>
              </a:ext>
            </a:extLst>
          </p:cNvPr>
          <p:cNvPicPr>
            <a:picLocks noGrp="1" noChangeAspect="1"/>
          </p:cNvPicPr>
          <p:nvPr>
            <p:ph type="pic" sz="quarter" idx="12"/>
          </p:nvPr>
        </p:nvPicPr>
        <p:blipFill>
          <a:blip r:embed="rId3"/>
          <a:srcRect t="9719" b="9719"/>
          <a:stretch>
            <a:fillRect/>
          </a:stretch>
        </p:blipFill>
        <p:spPr/>
      </p:pic>
    </p:spTree>
    <p:extLst>
      <p:ext uri="{BB962C8B-B14F-4D97-AF65-F5344CB8AC3E}">
        <p14:creationId xmlns:p14="http://schemas.microsoft.com/office/powerpoint/2010/main" val="145662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65814" y="1172675"/>
            <a:ext cx="5295999" cy="4740003"/>
          </a:xfrm>
        </p:spPr>
        <p:txBody>
          <a:bodyPr>
            <a:normAutofit fontScale="90000"/>
          </a:bodyPr>
          <a:lstStyle/>
          <a:p>
            <a:r>
              <a:rPr lang="en-US" sz="2800" dirty="0">
                <a:effectLst>
                  <a:outerShdw blurRad="38100" dist="38100" dir="2700000" algn="tl">
                    <a:srgbClr val="000000">
                      <a:alpha val="43137"/>
                    </a:srgbClr>
                  </a:outerShdw>
                </a:effectLst>
                <a:latin typeface="Arial Narrow" panose="020B0606020202030204" pitchFamily="34" charset="0"/>
              </a:rPr>
              <a:t>He is making me into something GOOD.</a:t>
            </a:r>
            <a:br>
              <a:rPr lang="en-US" sz="2800" dirty="0">
                <a:effectLst>
                  <a:outerShdw blurRad="38100" dist="38100" dir="2700000" algn="tl">
                    <a:srgbClr val="000000">
                      <a:alpha val="43137"/>
                    </a:srgbClr>
                  </a:outerShdw>
                </a:effectLst>
                <a:latin typeface="Arial Narrow" panose="020B0606020202030204" pitchFamily="34" charset="0"/>
              </a:rPr>
            </a:br>
            <a:r>
              <a:rPr lang="en-US" sz="2800" dirty="0">
                <a:effectLst>
                  <a:outerShdw blurRad="38100" dist="38100" dir="2700000" algn="tl">
                    <a:srgbClr val="000000">
                      <a:alpha val="43137"/>
                    </a:srgbClr>
                  </a:outerShdw>
                </a:effectLst>
                <a:latin typeface="Arial Narrow" panose="020B0606020202030204" pitchFamily="34" charset="0"/>
              </a:rPr>
              <a:t>I am workmanship–His work of art.</a:t>
            </a:r>
            <a:br>
              <a:rPr lang="en-US" sz="2800" dirty="0">
                <a:effectLst>
                  <a:outerShdw blurRad="38100" dist="38100" dir="2700000" algn="tl">
                    <a:srgbClr val="000000">
                      <a:alpha val="43137"/>
                    </a:srgbClr>
                  </a:outerShdw>
                </a:effectLst>
                <a:latin typeface="Arial Narrow" panose="020B0606020202030204" pitchFamily="34" charset="0"/>
              </a:rPr>
            </a:br>
            <a:r>
              <a:rPr lang="en-US" sz="2800" dirty="0">
                <a:effectLst>
                  <a:outerShdw blurRad="38100" dist="38100" dir="2700000" algn="tl">
                    <a:srgbClr val="000000">
                      <a:alpha val="43137"/>
                    </a:srgbClr>
                  </a:outerShdw>
                </a:effectLst>
                <a:latin typeface="Arial Narrow" panose="020B0606020202030204" pitchFamily="34" charset="0"/>
              </a:rPr>
              <a:t>I am not in bondage to my weaknesses and former limitations.</a:t>
            </a:r>
            <a:br>
              <a:rPr lang="en-US" sz="2800" dirty="0">
                <a:effectLst>
                  <a:outerShdw blurRad="38100" dist="38100" dir="2700000" algn="tl">
                    <a:srgbClr val="000000">
                      <a:alpha val="43137"/>
                    </a:srgbClr>
                  </a:outerShdw>
                </a:effectLst>
                <a:latin typeface="Arial Narrow" panose="020B0606020202030204" pitchFamily="34" charset="0"/>
              </a:rPr>
            </a:br>
            <a:r>
              <a:rPr lang="en-US" sz="2800" dirty="0">
                <a:effectLst>
                  <a:outerShdw blurRad="38100" dist="38100" dir="2700000" algn="tl">
                    <a:srgbClr val="000000">
                      <a:alpha val="43137"/>
                    </a:srgbClr>
                  </a:outerShdw>
                </a:effectLst>
                <a:latin typeface="Arial Narrow" panose="020B0606020202030204" pitchFamily="34" charset="0"/>
              </a:rPr>
              <a:t>Every day and every moment that passes is making me more and more like Him.</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15</a:t>
            </a:fld>
            <a:endParaRPr lang="en-US" dirty="0"/>
          </a:p>
        </p:txBody>
      </p:sp>
      <p:pic>
        <p:nvPicPr>
          <p:cNvPr id="8" name="Picture Placeholder 7">
            <a:extLst>
              <a:ext uri="{FF2B5EF4-FFF2-40B4-BE49-F238E27FC236}">
                <a16:creationId xmlns:a16="http://schemas.microsoft.com/office/drawing/2014/main" id="{E1BFE8CC-E14C-4216-B56C-5AA9E7B17191}"/>
              </a:ext>
            </a:extLst>
          </p:cNvPr>
          <p:cNvPicPr>
            <a:picLocks noGrp="1" noChangeAspect="1"/>
          </p:cNvPicPr>
          <p:nvPr>
            <p:ph type="pic" sz="quarter" idx="12"/>
          </p:nvPr>
        </p:nvPicPr>
        <p:blipFill rotWithShape="1">
          <a:blip r:embed="rId3"/>
          <a:srcRect l="-5865" t="850" r="-5865" b="850"/>
          <a:stretch/>
        </p:blipFill>
        <p:spPr>
          <a:xfrm>
            <a:off x="6936955" y="1226806"/>
            <a:ext cx="4290933" cy="4404388"/>
          </a:xfrm>
        </p:spPr>
      </p:pic>
    </p:spTree>
    <p:extLst>
      <p:ext uri="{BB962C8B-B14F-4D97-AF65-F5344CB8AC3E}">
        <p14:creationId xmlns:p14="http://schemas.microsoft.com/office/powerpoint/2010/main" val="185130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65814" y="1226807"/>
            <a:ext cx="5513884" cy="4337232"/>
          </a:xfrm>
        </p:spPr>
        <p:txBody>
          <a:bodyPr>
            <a:normAutofit fontScale="90000"/>
          </a:bodyPr>
          <a:lstStyle/>
          <a:p>
            <a:pPr algn="ctr"/>
            <a:br>
              <a:rPr lang="en-US" sz="1800" b="1" dirty="0"/>
            </a:br>
            <a:r>
              <a:rPr lang="en-US" sz="2200" b="1" dirty="0"/>
              <a:t>BE the light god made  you to be  Today!</a:t>
            </a:r>
            <a:br>
              <a:rPr lang="en-US" sz="2200" b="1" dirty="0"/>
            </a:br>
            <a:r>
              <a:rPr lang="en-US" sz="2200" b="1" dirty="0"/>
              <a:t>Ephesians 5:8  </a:t>
            </a:r>
            <a:r>
              <a:rPr lang="en-US" sz="2200" b="1" dirty="0">
                <a:effectLst/>
              </a:rPr>
              <a:t>Amplified Bible, </a:t>
            </a:r>
            <a:br>
              <a:rPr lang="en-US" sz="2200" b="1" dirty="0">
                <a:effectLst/>
              </a:rPr>
            </a:br>
            <a:r>
              <a:rPr lang="en-US" sz="2200" baseline="30000" dirty="0"/>
              <a:t>8 </a:t>
            </a:r>
            <a:r>
              <a:rPr lang="en-US" sz="2200" dirty="0"/>
              <a:t>For once you were darkness, but now  you are light in the Lord;  walk as children of Light [lead the lives of those native-born to the Light]</a:t>
            </a:r>
            <a:endParaRPr lang="en-US" sz="1800" dirty="0"/>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16</a:t>
            </a:fld>
            <a:endParaRPr lang="en-US" dirty="0"/>
          </a:p>
        </p:txBody>
      </p:sp>
      <p:pic>
        <p:nvPicPr>
          <p:cNvPr id="7" name="Picture Placeholder 6">
            <a:extLst>
              <a:ext uri="{FF2B5EF4-FFF2-40B4-BE49-F238E27FC236}">
                <a16:creationId xmlns:a16="http://schemas.microsoft.com/office/drawing/2014/main" id="{9B7A1BA8-1DF4-4955-9DFB-504532A3A000}"/>
              </a:ext>
            </a:extLst>
          </p:cNvPr>
          <p:cNvPicPr>
            <a:picLocks noGrp="1" noChangeAspect="1"/>
          </p:cNvPicPr>
          <p:nvPr>
            <p:ph type="pic" sz="quarter" idx="12"/>
          </p:nvPr>
        </p:nvPicPr>
        <p:blipFill>
          <a:blip r:embed="rId3"/>
          <a:srcRect l="14970" r="14970"/>
          <a:stretch>
            <a:fillRect/>
          </a:stretch>
        </p:blipFill>
        <p:spPr>
          <a:xfrm>
            <a:off x="7116065" y="1375123"/>
            <a:ext cx="3937197" cy="4040600"/>
          </a:xfrm>
        </p:spPr>
      </p:pic>
    </p:spTree>
    <p:extLst>
      <p:ext uri="{BB962C8B-B14F-4D97-AF65-F5344CB8AC3E}">
        <p14:creationId xmlns:p14="http://schemas.microsoft.com/office/powerpoint/2010/main" val="369818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17</a:t>
            </a:fld>
            <a:endParaRPr lang="en-US" dirty="0"/>
          </a:p>
        </p:txBody>
      </p:sp>
      <p:sp>
        <p:nvSpPr>
          <p:cNvPr id="8" name="Title 7">
            <a:extLst>
              <a:ext uri="{FF2B5EF4-FFF2-40B4-BE49-F238E27FC236}">
                <a16:creationId xmlns:a16="http://schemas.microsoft.com/office/drawing/2014/main" id="{71231DE6-A10B-477B-95C5-39C6F6C5C733}"/>
              </a:ext>
            </a:extLst>
          </p:cNvPr>
          <p:cNvSpPr>
            <a:spLocks noGrp="1"/>
          </p:cNvSpPr>
          <p:nvPr>
            <p:ph type="title"/>
          </p:nvPr>
        </p:nvSpPr>
        <p:spPr>
          <a:xfrm>
            <a:off x="504000" y="2403836"/>
            <a:ext cx="4793714" cy="2215298"/>
          </a:xfrm>
        </p:spPr>
        <p:txBody>
          <a:bodyPr/>
          <a:lstStyle/>
          <a:p>
            <a:pPr algn="ctr"/>
            <a:r>
              <a:rPr lang="en-US" dirty="0"/>
              <a:t>Let’s Pray</a:t>
            </a:r>
            <a:br>
              <a:rPr lang="en-US" dirty="0"/>
            </a:br>
            <a:endParaRPr lang="en-US" dirty="0"/>
          </a:p>
        </p:txBody>
      </p:sp>
      <p:pic>
        <p:nvPicPr>
          <p:cNvPr id="12" name="Picture Placeholder 11">
            <a:extLst>
              <a:ext uri="{FF2B5EF4-FFF2-40B4-BE49-F238E27FC236}">
                <a16:creationId xmlns:a16="http://schemas.microsoft.com/office/drawing/2014/main" id="{108C592B-B0E9-48B5-946F-6F32894A893A}"/>
              </a:ext>
            </a:extLst>
          </p:cNvPr>
          <p:cNvPicPr>
            <a:picLocks noGrp="1" noChangeAspect="1"/>
          </p:cNvPicPr>
          <p:nvPr>
            <p:ph type="pic" sz="quarter" idx="12"/>
          </p:nvPr>
        </p:nvPicPr>
        <p:blipFill rotWithShape="1">
          <a:blip r:embed="rId3"/>
          <a:srcRect l="78" t="-2355" r="78" b="-2355"/>
          <a:stretch/>
        </p:blipFill>
        <p:spPr>
          <a:xfrm>
            <a:off x="7031223" y="1172675"/>
            <a:ext cx="4290933" cy="4404388"/>
          </a:xfrm>
        </p:spPr>
      </p:pic>
    </p:spTree>
    <p:extLst>
      <p:ext uri="{BB962C8B-B14F-4D97-AF65-F5344CB8AC3E}">
        <p14:creationId xmlns:p14="http://schemas.microsoft.com/office/powerpoint/2010/main" val="2277953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pPr algn="ctr"/>
            <a:r>
              <a:rPr lang="en-US" dirty="0"/>
              <a:t>God Bless You</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18</a:t>
            </a:fld>
            <a:endParaRPr lang="en-US" dirty="0"/>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a:xfrm>
            <a:off x="6842709" y="4606034"/>
            <a:ext cx="4303959" cy="738964"/>
          </a:xfrm>
        </p:spPr>
        <p:txBody>
          <a:bodyPr>
            <a:normAutofit/>
          </a:bodyPr>
          <a:lstStyle/>
          <a:p>
            <a:r>
              <a:rPr lang="en-US" dirty="0">
                <a:solidFill>
                  <a:srgbClr val="0070C0"/>
                </a:solidFill>
              </a:rPr>
              <a:t>drronaldpowell@cox.net</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a:xfrm>
            <a:off x="6842852" y="4169172"/>
            <a:ext cx="4305582" cy="492118"/>
          </a:xfrm>
        </p:spPr>
        <p:txBody>
          <a:bodyPr>
            <a:normAutofit/>
          </a:bodyPr>
          <a:lstStyle/>
          <a:p>
            <a:r>
              <a:rPr lang="en-US" dirty="0">
                <a:solidFill>
                  <a:srgbClr val="0070C0"/>
                </a:solidFill>
              </a:rPr>
              <a:t>https://www.crosswindsinternational.org/</a:t>
            </a:r>
          </a:p>
        </p:txBody>
      </p:sp>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301465" y="4292838"/>
            <a:ext cx="218900" cy="244786"/>
          </a:xfrm>
          <a:prstGeom prst="rect">
            <a:avLst/>
          </a:prstGeom>
        </p:spPr>
      </p:pic>
      <p:sp>
        <p:nvSpPr>
          <p:cNvPr id="5" name="Subtitle 4">
            <a:extLst>
              <a:ext uri="{FF2B5EF4-FFF2-40B4-BE49-F238E27FC236}">
                <a16:creationId xmlns:a16="http://schemas.microsoft.com/office/drawing/2014/main" id="{FB9D4AD2-8549-47BD-AA10-8E3E914461FD}"/>
              </a:ext>
            </a:extLst>
          </p:cNvPr>
          <p:cNvSpPr>
            <a:spLocks noGrp="1"/>
          </p:cNvSpPr>
          <p:nvPr>
            <p:ph type="subTitle" idx="1"/>
          </p:nvPr>
        </p:nvSpPr>
        <p:spPr/>
        <p:txBody>
          <a:bodyPr>
            <a:normAutofit fontScale="85000" lnSpcReduction="20000"/>
          </a:bodyPr>
          <a:lstStyle/>
          <a:p>
            <a:r>
              <a:rPr lang="en-US" dirty="0"/>
              <a:t>Visit us At:</a:t>
            </a:r>
          </a:p>
        </p:txBody>
      </p:sp>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504000" y="1357460"/>
            <a:ext cx="4793714" cy="3502540"/>
          </a:xfrm>
        </p:spPr>
        <p:txBody>
          <a:bodyPr/>
          <a:lstStyle/>
          <a:p>
            <a:r>
              <a:rPr lang="en-US" sz="3600" dirty="0">
                <a:effectLst>
                  <a:outerShdw blurRad="38100" dist="38100" dir="2700000" algn="tl">
                    <a:srgbClr val="000000">
                      <a:alpha val="43137"/>
                    </a:srgbClr>
                  </a:outerShdw>
                </a:effectLst>
              </a:rPr>
              <a:t>Today we are fasting from the thought that says: </a:t>
            </a:r>
            <a:r>
              <a:rPr lang="en-US" sz="3600" dirty="0">
                <a:solidFill>
                  <a:schemeClr val="accent1">
                    <a:lumMod val="60000"/>
                    <a:lumOff val="40000"/>
                  </a:schemeClr>
                </a:solidFill>
                <a:effectLst>
                  <a:outerShdw blurRad="38100" dist="38100" dir="2700000" algn="tl">
                    <a:srgbClr val="000000">
                      <a:alpha val="43137"/>
                    </a:srgbClr>
                  </a:outerShdw>
                </a:effectLst>
              </a:rPr>
              <a:t>“That’s just the way I am.”</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2</a:t>
            </a:fld>
            <a:endParaRPr lang="en-US" dirty="0"/>
          </a:p>
        </p:txBody>
      </p:sp>
      <p:pic>
        <p:nvPicPr>
          <p:cNvPr id="9" name="Picture Placeholder 8" descr="A person standing on a sidewalk looking at his phone">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t="35" b="35"/>
          <a:stretch>
            <a:fillRect/>
          </a:stretch>
        </p:blipFill>
        <p:spPr/>
      </p:pic>
    </p:spTree>
    <p:extLst>
      <p:ext uri="{BB962C8B-B14F-4D97-AF65-F5344CB8AC3E}">
        <p14:creationId xmlns:p14="http://schemas.microsoft.com/office/powerpoint/2010/main" val="279198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367646" y="1348033"/>
            <a:ext cx="4572000" cy="3506772"/>
          </a:xfrm>
        </p:spPr>
        <p:txBody>
          <a:bodyPr>
            <a:normAutofit fontScale="90000"/>
          </a:bodyPr>
          <a:lstStyle/>
          <a:p>
            <a:r>
              <a:rPr lang="en-US" sz="3600" dirty="0">
                <a:effectLst>
                  <a:outerShdw blurRad="38100" dist="38100" dir="2700000" algn="tl">
                    <a:srgbClr val="000000">
                      <a:alpha val="43137"/>
                    </a:srgbClr>
                  </a:outerShdw>
                </a:effectLst>
              </a:rPr>
              <a:t>One of the things that limits us and keeps us defeated </a:t>
            </a:r>
            <a:r>
              <a:rPr lang="en-US" sz="3600" dirty="0">
                <a:solidFill>
                  <a:schemeClr val="accent1">
                    <a:lumMod val="60000"/>
                    <a:lumOff val="40000"/>
                  </a:schemeClr>
                </a:solidFill>
                <a:effectLst>
                  <a:outerShdw blurRad="38100" dist="38100" dir="2700000" algn="tl">
                    <a:srgbClr val="000000">
                      <a:alpha val="43137"/>
                    </a:srgbClr>
                  </a:outerShdw>
                </a:effectLst>
              </a:rPr>
              <a:t>is the opinion we have of ourselves. </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3</a:t>
            </a:fld>
            <a:endParaRPr lang="en-US" dirty="0"/>
          </a:p>
        </p:txBody>
      </p:sp>
      <p:pic>
        <p:nvPicPr>
          <p:cNvPr id="7" name="Picture Placeholder 6">
            <a:extLst>
              <a:ext uri="{FF2B5EF4-FFF2-40B4-BE49-F238E27FC236}">
                <a16:creationId xmlns:a16="http://schemas.microsoft.com/office/drawing/2014/main" id="{9FD8F2ED-62BA-4B15-8463-0ECF7C019A37}"/>
              </a:ext>
            </a:extLst>
          </p:cNvPr>
          <p:cNvPicPr>
            <a:picLocks noGrp="1" noChangeAspect="1"/>
          </p:cNvPicPr>
          <p:nvPr>
            <p:ph type="pic" sz="quarter" idx="12"/>
          </p:nvPr>
        </p:nvPicPr>
        <p:blipFill>
          <a:blip r:embed="rId3"/>
          <a:srcRect l="1280" r="1280"/>
          <a:stretch>
            <a:fillRect/>
          </a:stretch>
        </p:blipFill>
        <p:spPr/>
      </p:pic>
    </p:spTree>
    <p:extLst>
      <p:ext uri="{BB962C8B-B14F-4D97-AF65-F5344CB8AC3E}">
        <p14:creationId xmlns:p14="http://schemas.microsoft.com/office/powerpoint/2010/main" val="325954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54524" y="1041991"/>
            <a:ext cx="4666268" cy="4642371"/>
          </a:xfrm>
        </p:spPr>
        <p:txBody>
          <a:bodyPr>
            <a:normAutofit fontScale="90000"/>
          </a:bodyPr>
          <a:lstStyle/>
          <a:p>
            <a:r>
              <a:rPr lang="en-US" sz="3600" dirty="0">
                <a:effectLst>
                  <a:outerShdw blurRad="38100" dist="38100" dir="2700000" algn="tl">
                    <a:srgbClr val="000000">
                      <a:alpha val="43137"/>
                    </a:srgbClr>
                  </a:outerShdw>
                </a:effectLst>
              </a:rPr>
              <a:t>Over time, what other people think of us begins to shape our view of ourselves and what we’re capable of…</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4</a:t>
            </a:fld>
            <a:endParaRPr lang="en-US" dirty="0"/>
          </a:p>
        </p:txBody>
      </p:sp>
      <p:pic>
        <p:nvPicPr>
          <p:cNvPr id="8" name="Picture Placeholder 7">
            <a:extLst>
              <a:ext uri="{FF2B5EF4-FFF2-40B4-BE49-F238E27FC236}">
                <a16:creationId xmlns:a16="http://schemas.microsoft.com/office/drawing/2014/main" id="{03D53095-D755-4231-A8B4-7C702695E7F7}"/>
              </a:ext>
            </a:extLst>
          </p:cNvPr>
          <p:cNvPicPr>
            <a:picLocks noGrp="1" noChangeAspect="1"/>
          </p:cNvPicPr>
          <p:nvPr>
            <p:ph type="pic" sz="quarter" idx="12"/>
          </p:nvPr>
        </p:nvPicPr>
        <p:blipFill>
          <a:blip r:embed="rId3"/>
          <a:srcRect l="17560" r="17560"/>
          <a:stretch>
            <a:fillRect/>
          </a:stretch>
        </p:blipFill>
        <p:spPr/>
      </p:pic>
    </p:spTree>
    <p:extLst>
      <p:ext uri="{BB962C8B-B14F-4D97-AF65-F5344CB8AC3E}">
        <p14:creationId xmlns:p14="http://schemas.microsoft.com/office/powerpoint/2010/main" val="219643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386500" y="1359816"/>
            <a:ext cx="4392891" cy="4138367"/>
          </a:xfrm>
        </p:spPr>
        <p:txBody>
          <a:bodyPr>
            <a:normAutofit fontScale="90000"/>
          </a:bodyPr>
          <a:lstStyle/>
          <a:p>
            <a:r>
              <a:rPr lang="en-US" sz="3600" dirty="0">
                <a:solidFill>
                  <a:schemeClr val="accent1">
                    <a:lumMod val="60000"/>
                    <a:lumOff val="40000"/>
                  </a:schemeClr>
                </a:solidFill>
                <a:effectLst>
                  <a:outerShdw blurRad="38100" dist="38100" dir="2700000" algn="tl">
                    <a:srgbClr val="000000">
                      <a:alpha val="43137"/>
                    </a:srgbClr>
                  </a:outerShdw>
                </a:effectLst>
              </a:rPr>
              <a:t>“He’s shy.” </a:t>
            </a:r>
            <a:br>
              <a:rPr lang="en-US" sz="3600" dirty="0">
                <a:solidFill>
                  <a:schemeClr val="accent1">
                    <a:lumMod val="60000"/>
                    <a:lumOff val="40000"/>
                  </a:schemeClr>
                </a:solidFill>
                <a:effectLst>
                  <a:outerShdw blurRad="38100" dist="38100" dir="2700000" algn="tl">
                    <a:srgbClr val="000000">
                      <a:alpha val="43137"/>
                    </a:srgbClr>
                  </a:outerShdw>
                </a:effectLst>
              </a:rPr>
            </a:br>
            <a:r>
              <a:rPr lang="en-US" sz="3600" dirty="0">
                <a:solidFill>
                  <a:schemeClr val="accent1">
                    <a:lumMod val="60000"/>
                    <a:lumOff val="40000"/>
                  </a:schemeClr>
                </a:solidFill>
                <a:effectLst>
                  <a:outerShdw blurRad="38100" dist="38100" dir="2700000" algn="tl">
                    <a:srgbClr val="000000">
                      <a:alpha val="43137"/>
                    </a:srgbClr>
                  </a:outerShdw>
                </a:effectLst>
              </a:rPr>
              <a:t>“She’s stuck up.” </a:t>
            </a:r>
            <a:r>
              <a:rPr lang="en-US" sz="3600" dirty="0">
                <a:solidFill>
                  <a:schemeClr val="accent1">
                    <a:lumMod val="75000"/>
                  </a:schemeClr>
                </a:solidFill>
                <a:effectLst>
                  <a:outerShdw blurRad="38100" dist="38100" dir="2700000" algn="tl">
                    <a:srgbClr val="000000">
                      <a:alpha val="43137"/>
                    </a:srgbClr>
                  </a:outerShdw>
                </a:effectLst>
              </a:rPr>
              <a:t>“He’s all talk.” </a:t>
            </a:r>
            <a:br>
              <a:rPr lang="en-US" sz="3600" dirty="0">
                <a:solidFill>
                  <a:schemeClr val="accent1">
                    <a:lumMod val="75000"/>
                  </a:schemeClr>
                </a:solidFill>
                <a:effectLst>
                  <a:outerShdw blurRad="38100" dist="38100" dir="2700000" algn="tl">
                    <a:srgbClr val="000000">
                      <a:alpha val="43137"/>
                    </a:srgbClr>
                  </a:outerShdw>
                </a:effectLst>
              </a:rPr>
            </a:br>
            <a:r>
              <a:rPr lang="en-US" sz="3600" dirty="0">
                <a:solidFill>
                  <a:schemeClr val="accent1">
                    <a:lumMod val="50000"/>
                  </a:schemeClr>
                </a:solidFill>
                <a:effectLst>
                  <a:outerShdw blurRad="38100" dist="38100" dir="2700000" algn="tl">
                    <a:srgbClr val="000000">
                      <a:alpha val="43137"/>
                    </a:srgbClr>
                  </a:outerShdw>
                </a:effectLst>
              </a:rPr>
              <a:t>“She’s not the sharpest knife in the drawer.”</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5</a:t>
            </a:fld>
            <a:endParaRPr lang="en-US" dirty="0"/>
          </a:p>
        </p:txBody>
      </p:sp>
      <p:pic>
        <p:nvPicPr>
          <p:cNvPr id="7" name="Picture Placeholder 6">
            <a:extLst>
              <a:ext uri="{FF2B5EF4-FFF2-40B4-BE49-F238E27FC236}">
                <a16:creationId xmlns:a16="http://schemas.microsoft.com/office/drawing/2014/main" id="{6FA04C81-C114-4C40-95D1-E3852168136D}"/>
              </a:ext>
            </a:extLst>
          </p:cNvPr>
          <p:cNvPicPr>
            <a:picLocks noGrp="1" noChangeAspect="1"/>
          </p:cNvPicPr>
          <p:nvPr>
            <p:ph type="pic" sz="quarter" idx="12"/>
          </p:nvPr>
        </p:nvPicPr>
        <p:blipFill>
          <a:blip r:embed="rId3"/>
          <a:srcRect t="3177" b="3177"/>
          <a:stretch>
            <a:fillRect/>
          </a:stretch>
        </p:blipFill>
        <p:spPr>
          <a:xfrm>
            <a:off x="6971045" y="1226806"/>
            <a:ext cx="4290933" cy="4404388"/>
          </a:xfrm>
        </p:spPr>
      </p:pic>
    </p:spTree>
    <p:extLst>
      <p:ext uri="{BB962C8B-B14F-4D97-AF65-F5344CB8AC3E}">
        <p14:creationId xmlns:p14="http://schemas.microsoft.com/office/powerpoint/2010/main" val="18548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532724" y="889024"/>
            <a:ext cx="4628054" cy="5079952"/>
          </a:xfrm>
        </p:spPr>
        <p:txBody>
          <a:bodyPr>
            <a:normAutofit fontScale="90000"/>
          </a:bodyPr>
          <a:lstStyle/>
          <a:p>
            <a:r>
              <a:rPr lang="en-US" sz="3600" dirty="0">
                <a:effectLst>
                  <a:outerShdw blurRad="38100" dist="38100" dir="2700000" algn="tl">
                    <a:srgbClr val="000000">
                      <a:alpha val="43137"/>
                    </a:srgbClr>
                  </a:outerShdw>
                </a:effectLst>
              </a:rPr>
              <a:t>We often end up living up to the very opinions and expectations that others have had of us, </a:t>
            </a:r>
            <a:br>
              <a:rPr lang="en-US" sz="3600" dirty="0">
                <a:effectLst>
                  <a:outerShdw blurRad="38100" dist="38100" dir="2700000" algn="tl">
                    <a:srgbClr val="000000">
                      <a:alpha val="43137"/>
                    </a:srgbClr>
                  </a:outerShdw>
                </a:effectLst>
              </a:rPr>
            </a:br>
            <a:r>
              <a:rPr lang="en-US" sz="3600" i="1" dirty="0">
                <a:solidFill>
                  <a:schemeClr val="accent1">
                    <a:lumMod val="60000"/>
                    <a:lumOff val="40000"/>
                  </a:schemeClr>
                </a:solidFill>
                <a:effectLst>
                  <a:outerShdw blurRad="38100" dist="38100" dir="2700000" algn="tl">
                    <a:srgbClr val="000000">
                      <a:alpha val="43137"/>
                    </a:srgbClr>
                  </a:outerShdw>
                </a:effectLst>
              </a:rPr>
              <a:t>because it has kind of conditioned us.</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6</a:t>
            </a:fld>
            <a:endParaRPr lang="en-US" dirty="0"/>
          </a:p>
        </p:txBody>
      </p:sp>
      <p:pic>
        <p:nvPicPr>
          <p:cNvPr id="8" name="Picture Placeholder 7">
            <a:extLst>
              <a:ext uri="{FF2B5EF4-FFF2-40B4-BE49-F238E27FC236}">
                <a16:creationId xmlns:a16="http://schemas.microsoft.com/office/drawing/2014/main" id="{0F4CEEF0-C063-4AD1-946A-AA87A6E25BC7}"/>
              </a:ext>
            </a:extLst>
          </p:cNvPr>
          <p:cNvPicPr>
            <a:picLocks noGrp="1" noChangeAspect="1"/>
          </p:cNvPicPr>
          <p:nvPr>
            <p:ph type="pic" sz="quarter" idx="12"/>
          </p:nvPr>
        </p:nvPicPr>
        <p:blipFill>
          <a:blip r:embed="rId3"/>
          <a:srcRect l="17845" r="17845"/>
          <a:stretch>
            <a:fillRect/>
          </a:stretch>
        </p:blipFill>
        <p:spPr/>
      </p:pic>
    </p:spTree>
    <p:extLst>
      <p:ext uri="{BB962C8B-B14F-4D97-AF65-F5344CB8AC3E}">
        <p14:creationId xmlns:p14="http://schemas.microsoft.com/office/powerpoint/2010/main" val="58782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41849" y="591532"/>
            <a:ext cx="4726075" cy="5674936"/>
          </a:xfrm>
        </p:spPr>
        <p:txBody>
          <a:bodyPr>
            <a:normAutofit fontScale="90000"/>
          </a:bodyPr>
          <a:lstStyle/>
          <a:p>
            <a:r>
              <a:rPr lang="en-US" sz="3200" i="1"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Or we feel, </a:t>
            </a:r>
            <a:br>
              <a:rPr lang="en-US" sz="3200" dirty="0">
                <a:effectLst>
                  <a:outerShdw blurRad="38100" dist="38100" dir="2700000" algn="tl">
                    <a:srgbClr val="000000">
                      <a:alpha val="43137"/>
                    </a:srgbClr>
                  </a:outerShdw>
                </a:effectLst>
                <a:latin typeface="Arial Narrow" panose="020B0606020202030204" pitchFamily="34" charset="0"/>
              </a:rPr>
            </a:br>
            <a:r>
              <a:rPr lang="en-US" sz="3200" dirty="0">
                <a:effectLst>
                  <a:outerShdw blurRad="38100" dist="38100" dir="2700000" algn="tl">
                    <a:srgbClr val="000000">
                      <a:alpha val="43137"/>
                    </a:srgbClr>
                  </a:outerShdw>
                </a:effectLst>
                <a:latin typeface="Arial Narrow" panose="020B0606020202030204" pitchFamily="34" charset="0"/>
              </a:rPr>
              <a:t>-“I’ll always be average.” </a:t>
            </a:r>
            <a:br>
              <a:rPr lang="en-US" sz="3200" dirty="0">
                <a:effectLst>
                  <a:outerShdw blurRad="38100" dist="38100" dir="2700000" algn="tl">
                    <a:srgbClr val="000000">
                      <a:alpha val="43137"/>
                    </a:srgbClr>
                  </a:outerShdw>
                </a:effectLst>
                <a:latin typeface="Arial Narrow" panose="020B0606020202030204" pitchFamily="34" charset="0"/>
              </a:rPr>
            </a:br>
            <a:r>
              <a:rPr lang="en-US" sz="3200" dirty="0">
                <a:effectLst>
                  <a:outerShdw blurRad="38100" dist="38100" dir="2700000" algn="tl">
                    <a:srgbClr val="000000">
                      <a:alpha val="43137"/>
                    </a:srgbClr>
                  </a:outerShdw>
                </a:effectLst>
                <a:latin typeface="Arial Narrow" panose="020B0606020202030204" pitchFamily="34" charset="0"/>
              </a:rPr>
              <a:t>-“I’ll always be overweight.” </a:t>
            </a:r>
            <a:br>
              <a:rPr lang="en-US" sz="3200" dirty="0">
                <a:effectLst>
                  <a:outerShdw blurRad="38100" dist="38100" dir="2700000" algn="tl">
                    <a:srgbClr val="000000">
                      <a:alpha val="43137"/>
                    </a:srgbClr>
                  </a:outerShdw>
                </a:effectLst>
                <a:latin typeface="Arial Narrow" panose="020B0606020202030204" pitchFamily="34" charset="0"/>
              </a:rPr>
            </a:br>
            <a:r>
              <a:rPr lang="en-US" sz="3200" dirty="0">
                <a:effectLst>
                  <a:outerShdw blurRad="38100" dist="38100" dir="2700000" algn="tl">
                    <a:srgbClr val="000000">
                      <a:alpha val="43137"/>
                    </a:srgbClr>
                  </a:outerShdw>
                </a:effectLst>
                <a:latin typeface="Arial Narrow" panose="020B0606020202030204" pitchFamily="34" charset="0"/>
              </a:rPr>
              <a:t>-“I’m capable of only making “x” amount of money.” </a:t>
            </a:r>
            <a:br>
              <a:rPr lang="en-US" sz="3200" dirty="0">
                <a:effectLst>
                  <a:outerShdw blurRad="38100" dist="38100" dir="2700000" algn="tl">
                    <a:srgbClr val="000000">
                      <a:alpha val="43137"/>
                    </a:srgbClr>
                  </a:outerShdw>
                </a:effectLst>
                <a:latin typeface="Arial Narrow" panose="020B0606020202030204" pitchFamily="34" charset="0"/>
              </a:rPr>
            </a:br>
            <a:r>
              <a:rPr lang="en-US" sz="32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We’re limited by our self-imposed expectations of ourselves.</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7</a:t>
            </a:fld>
            <a:endParaRPr lang="en-US" dirty="0"/>
          </a:p>
        </p:txBody>
      </p:sp>
      <p:pic>
        <p:nvPicPr>
          <p:cNvPr id="7" name="Picture Placeholder 6">
            <a:extLst>
              <a:ext uri="{FF2B5EF4-FFF2-40B4-BE49-F238E27FC236}">
                <a16:creationId xmlns:a16="http://schemas.microsoft.com/office/drawing/2014/main" id="{A141A774-BDF0-4E84-BF96-2626000081BF}"/>
              </a:ext>
            </a:extLst>
          </p:cNvPr>
          <p:cNvPicPr>
            <a:picLocks noGrp="1" noChangeAspect="1"/>
          </p:cNvPicPr>
          <p:nvPr>
            <p:ph type="pic" sz="quarter" idx="12"/>
          </p:nvPr>
        </p:nvPicPr>
        <p:blipFill>
          <a:blip r:embed="rId3"/>
          <a:srcRect l="17740" r="17740"/>
          <a:stretch>
            <a:fillRect/>
          </a:stretch>
        </p:blipFill>
        <p:spPr/>
      </p:pic>
    </p:spTree>
    <p:extLst>
      <p:ext uri="{BB962C8B-B14F-4D97-AF65-F5344CB8AC3E}">
        <p14:creationId xmlns:p14="http://schemas.microsoft.com/office/powerpoint/2010/main" val="121862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38921" y="887507"/>
            <a:ext cx="4646844" cy="5330413"/>
          </a:xfrm>
        </p:spPr>
        <p:txBody>
          <a:bodyPr>
            <a:normAutofit fontScale="90000"/>
          </a:bodyPr>
          <a:lstStyle/>
          <a:p>
            <a:r>
              <a:rPr lang="en-US" sz="32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rPr>
              <a:t>Today, we are breaking out of the limitations and boundaries we, or others, have put on us. </a:t>
            </a:r>
            <a:br>
              <a:rPr lang="en-US" sz="3200" dirty="0">
                <a:solidFill>
                  <a:srgbClr val="FFFF00"/>
                </a:solidFill>
                <a:effectLst>
                  <a:outerShdw blurRad="38100" dist="38100" dir="2700000" algn="tl">
                    <a:srgbClr val="000000">
                      <a:alpha val="43137"/>
                    </a:srgbClr>
                  </a:outerShdw>
                </a:effectLst>
                <a:latin typeface="Arial Narrow" panose="020B0606020202030204" pitchFamily="34" charset="0"/>
              </a:rPr>
            </a:br>
            <a:r>
              <a:rPr lang="en-US" sz="32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rPr>
              <a:t>                             ~</a:t>
            </a:r>
            <a:br>
              <a:rPr lang="en-US" sz="3200" dirty="0">
                <a:solidFill>
                  <a:srgbClr val="FFFF00"/>
                </a:solidFill>
                <a:effectLst>
                  <a:outerShdw blurRad="38100" dist="38100" dir="2700000" algn="tl">
                    <a:srgbClr val="000000">
                      <a:alpha val="43137"/>
                    </a:srgbClr>
                  </a:outerShdw>
                </a:effectLst>
                <a:latin typeface="Arial Narrow" panose="020B0606020202030204" pitchFamily="34" charset="0"/>
              </a:rPr>
            </a:br>
            <a:r>
              <a:rPr lang="en-US" sz="32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That may have been the way you were, but that’s not the way you are.</a:t>
            </a: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8</a:t>
            </a:fld>
            <a:endParaRPr lang="en-US" dirty="0"/>
          </a:p>
        </p:txBody>
      </p:sp>
      <p:pic>
        <p:nvPicPr>
          <p:cNvPr id="7" name="Picture Placeholder 6">
            <a:extLst>
              <a:ext uri="{FF2B5EF4-FFF2-40B4-BE49-F238E27FC236}">
                <a16:creationId xmlns:a16="http://schemas.microsoft.com/office/drawing/2014/main" id="{FA88DB9E-77B9-44A0-A8CC-FF09FC734A08}"/>
              </a:ext>
            </a:extLst>
          </p:cNvPr>
          <p:cNvPicPr>
            <a:picLocks noGrp="1" noChangeAspect="1"/>
          </p:cNvPicPr>
          <p:nvPr>
            <p:ph type="pic" sz="quarter" idx="12"/>
          </p:nvPr>
        </p:nvPicPr>
        <p:blipFill>
          <a:blip r:embed="rId3"/>
          <a:srcRect t="6267" b="6267"/>
          <a:stretch>
            <a:fillRect/>
          </a:stretch>
        </p:blipFill>
        <p:spPr>
          <a:xfrm>
            <a:off x="6924898" y="1289346"/>
            <a:ext cx="4290933" cy="4404388"/>
          </a:xfrm>
        </p:spPr>
      </p:pic>
    </p:spTree>
    <p:extLst>
      <p:ext uri="{BB962C8B-B14F-4D97-AF65-F5344CB8AC3E}">
        <p14:creationId xmlns:p14="http://schemas.microsoft.com/office/powerpoint/2010/main" val="218417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114985" y="207335"/>
            <a:ext cx="6081197" cy="6443330"/>
          </a:xfrm>
        </p:spPr>
        <p:txBody>
          <a:bodyPr>
            <a:noAutofit/>
          </a:bodyPr>
          <a:lstStyle/>
          <a:p>
            <a:r>
              <a:rPr lang="en-US" sz="2000" dirty="0">
                <a:effectLst>
                  <a:outerShdw blurRad="38100" dist="38100" dir="2700000" algn="tl">
                    <a:srgbClr val="000000">
                      <a:alpha val="43137"/>
                    </a:srgbClr>
                  </a:outerShdw>
                </a:effectLst>
                <a:latin typeface="Arial Narrow" panose="020B0606020202030204" pitchFamily="34" charset="0"/>
              </a:rPr>
              <a:t>Jeremiah 18:1–6 — New Living Translation (NLT)</a:t>
            </a:r>
            <a:br>
              <a:rPr lang="en-US" sz="1800" dirty="0">
                <a:effectLst>
                  <a:outerShdw blurRad="38100" dist="38100" dir="2700000" algn="tl">
                    <a:srgbClr val="000000">
                      <a:alpha val="43137"/>
                    </a:srgbClr>
                  </a:outerShdw>
                </a:effectLst>
                <a:latin typeface="Arial Narrow" panose="020B0606020202030204" pitchFamily="34" charset="0"/>
              </a:rPr>
            </a:br>
            <a:r>
              <a:rPr lang="en-US" sz="2000" dirty="0">
                <a:effectLst>
                  <a:outerShdw blurRad="38100" dist="38100" dir="2700000" algn="tl">
                    <a:srgbClr val="000000">
                      <a:alpha val="43137"/>
                    </a:srgbClr>
                  </a:outerShdw>
                </a:effectLst>
                <a:latin typeface="Arial Narrow" panose="020B0606020202030204" pitchFamily="34" charset="0"/>
              </a:rPr>
              <a:t>1 The Lord gave another message to Jeremiah. He said, 2 “Go down to the potter’s shop, and I will speak to you there.” 3 So I did as he told me and found the potter working at his wheel. 4,</a:t>
            </a:r>
            <a:r>
              <a:rPr lang="en-US" sz="2000" u="sng"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 But the jar he was making did not turn out as he had hoped, so he crushed it into a lump of clay again and started over</a:t>
            </a:r>
            <a:r>
              <a:rPr lang="en-US" sz="2000" dirty="0">
                <a:effectLst>
                  <a:outerShdw blurRad="38100" dist="38100" dir="2700000" algn="tl">
                    <a:srgbClr val="000000">
                      <a:alpha val="43137"/>
                    </a:srgbClr>
                  </a:outerShdw>
                </a:effectLst>
                <a:latin typeface="Arial Narrow" panose="020B0606020202030204" pitchFamily="34" charset="0"/>
              </a:rPr>
              <a:t>.</a:t>
            </a:r>
            <a:br>
              <a:rPr lang="en-US" sz="2000" dirty="0">
                <a:effectLst>
                  <a:outerShdw blurRad="38100" dist="38100" dir="2700000" algn="tl">
                    <a:srgbClr val="000000">
                      <a:alpha val="43137"/>
                    </a:srgbClr>
                  </a:outerShdw>
                </a:effectLst>
                <a:latin typeface="Arial Narrow" panose="020B0606020202030204" pitchFamily="34" charset="0"/>
              </a:rPr>
            </a:br>
            <a:r>
              <a:rPr lang="en-US" sz="2000" dirty="0">
                <a:effectLst>
                  <a:outerShdw blurRad="38100" dist="38100" dir="2700000" algn="tl">
                    <a:srgbClr val="000000">
                      <a:alpha val="43137"/>
                    </a:srgbClr>
                  </a:outerShdw>
                </a:effectLst>
                <a:latin typeface="Arial Narrow" panose="020B0606020202030204" pitchFamily="34" charset="0"/>
              </a:rPr>
              <a:t>5 Then the Lord gave me this message: 6 “O Israel, </a:t>
            </a:r>
            <a:r>
              <a:rPr lang="en-US" sz="2000" u="sng"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can I not do to you as this potter has done to his clay? </a:t>
            </a:r>
            <a:r>
              <a:rPr lang="en-US" sz="20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rPr>
              <a:t>As the clay is in the potter’s hand, so are you in my hand. </a:t>
            </a:r>
            <a:endParaRPr lang="en-US" sz="1800" dirty="0">
              <a:solidFill>
                <a:schemeClr val="accent1">
                  <a:lumMod val="60000"/>
                  <a:lumOff val="4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9</a:t>
            </a:fld>
            <a:endParaRPr lang="en-US" dirty="0"/>
          </a:p>
        </p:txBody>
      </p:sp>
      <p:pic>
        <p:nvPicPr>
          <p:cNvPr id="8" name="Picture Placeholder 7">
            <a:extLst>
              <a:ext uri="{FF2B5EF4-FFF2-40B4-BE49-F238E27FC236}">
                <a16:creationId xmlns:a16="http://schemas.microsoft.com/office/drawing/2014/main" id="{01AE2B3B-BF73-4C89-A9C8-627670F8D702}"/>
              </a:ext>
            </a:extLst>
          </p:cNvPr>
          <p:cNvPicPr>
            <a:picLocks noGrp="1"/>
          </p:cNvPicPr>
          <p:nvPr>
            <p:ph type="pic" sz="quarter" idx="12"/>
          </p:nvPr>
        </p:nvPicPr>
        <p:blipFill>
          <a:blip r:embed="rId3"/>
          <a:srcRect/>
          <a:stretch/>
        </p:blipFill>
        <p:spPr>
          <a:xfrm>
            <a:off x="6864809" y="1168924"/>
            <a:ext cx="4572000" cy="4553146"/>
          </a:xfrm>
        </p:spPr>
      </p:pic>
    </p:spTree>
    <p:extLst>
      <p:ext uri="{BB962C8B-B14F-4D97-AF65-F5344CB8AC3E}">
        <p14:creationId xmlns:p14="http://schemas.microsoft.com/office/powerpoint/2010/main" val="124332459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296</TotalTime>
  <Words>733</Words>
  <Application>Microsoft Office PowerPoint</Application>
  <PresentationFormat>Widescreen</PresentationFormat>
  <Paragraphs>58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Calibri</vt:lpstr>
      <vt:lpstr>Gill Sans MT</vt:lpstr>
      <vt:lpstr>Parcel</vt:lpstr>
      <vt:lpstr>  “That’s just the way I am” </vt:lpstr>
      <vt:lpstr>Today we are fasting from the thought that says: “That’s just the way I am.”</vt:lpstr>
      <vt:lpstr>One of the things that limits us and keeps us defeated is the opinion we have of ourselves. </vt:lpstr>
      <vt:lpstr>Over time, what other people think of us begins to shape our view of ourselves and what we’re capable of…</vt:lpstr>
      <vt:lpstr>“He’s shy.”  “She’s stuck up.” “He’s all talk.”  “She’s not the sharpest knife in the drawer.”</vt:lpstr>
      <vt:lpstr>We often end up living up to the very opinions and expectations that others have had of us,  because it has kind of conditioned us.</vt:lpstr>
      <vt:lpstr>Or we feel,  -“I’ll always be average.”  -“I’ll always be overweight.”  -“I’m capable of only making “x” amount of money.”  We’re limited by our self-imposed expectations of ourselves.</vt:lpstr>
      <vt:lpstr>Today, we are breaking out of the limitations and boundaries we, or others, have put on us.                               ~ That may have been the way you were, but that’s not the way you are.</vt:lpstr>
      <vt:lpstr>Jeremiah 18:1–6 — New Living Translation (NLT) 1 The Lord gave another message to Jeremiah. He said, 2 “Go down to the potter’s shop, and I will speak to you there.” 3 So I did as he told me and found the potter working at his wheel. 4, But the jar he was making did not turn out as he had hoped, so he crushed it into a lump of clay again and started over. 5 Then the Lord gave me this message: 6 “O Israel, can I not do to you as this potter has done to his clay? As the clay is in the potter’s hand, so are you in my hand. </vt:lpstr>
      <vt:lpstr>1. First of all, He is the potter and we are the clay. (Jeremiah 18:1-6)                                       ~ God is working on you, to make you what He wants you to be.  Trust the Artist to make a masterpiece. Be flexible and adaptable. See yourself as a GOOD work in progress.</vt:lpstr>
      <vt:lpstr>2.  Philippians 1:6 says: “He who began a good work in you will complete it until the day of Jesus Christ.”  Withhold judgment of yourself (or others). Don’t pre-judge what your capacity or potential is.</vt:lpstr>
      <vt:lpstr>3.  Jeremiah 18:4 says, “the clay was marred, so He made it again.”  God doesn’t throw you out.  HE NEVER GIVES UP ON YOU. </vt:lpstr>
      <vt:lpstr>4.  You are changing as you are HEARING this!                                           ~ Whatever flaws you have, they are not the final sentence.                                           ~ You are NOW being conformed to the image of Jesus! (Romans 8:29)</vt:lpstr>
      <vt:lpstr>Think it &amp; Say it: I am unlimited in my ability to grow and change. I am what God says I am. He began a good work in me, and He will finish it.</vt:lpstr>
      <vt:lpstr>He is making me into something GOOD. I am workmanship–His work of art. I am not in bondage to my weaknesses and former limitations. Every day and every moment that passes is making me more and more like Him.</vt:lpstr>
      <vt:lpstr> BE the light god made  you to be  Today! Ephesians 5:8  Amplified Bible,  8 For once you were darkness, but now  you are light in the Lord;  walk as children of Light [lead the lives of those native-born to the Light]</vt:lpstr>
      <vt:lpstr>Let’s Pray </vt:lpstr>
      <vt:lpstr>God Bless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just the way I am”</dc:title>
  <dc:creator>Ronald Powell</dc:creator>
  <cp:lastModifiedBy>Ronald Powell</cp:lastModifiedBy>
  <cp:revision>3</cp:revision>
  <dcterms:created xsi:type="dcterms:W3CDTF">2022-01-29T17:28:25Z</dcterms:created>
  <dcterms:modified xsi:type="dcterms:W3CDTF">2022-01-29T22:31:43Z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