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7" r:id="rId4"/>
    <p:sldId id="266" r:id="rId5"/>
    <p:sldId id="265" r:id="rId6"/>
    <p:sldId id="264" r:id="rId7"/>
    <p:sldId id="263" r:id="rId8"/>
    <p:sldId id="262" r:id="rId9"/>
    <p:sldId id="257" r:id="rId10"/>
    <p:sldId id="260" r:id="rId11"/>
    <p:sldId id="259" r:id="rId12"/>
    <p:sldId id="258" r:id="rId13"/>
    <p:sldId id="276" r:id="rId14"/>
    <p:sldId id="270" r:id="rId15"/>
    <p:sldId id="271" r:id="rId16"/>
    <p:sldId id="277" r:id="rId17"/>
    <p:sldId id="278" r:id="rId18"/>
    <p:sldId id="279"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3" d="100"/>
          <a:sy n="93"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6E0A-3C53-4AAA-A5B8-01272EA36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FC5424-63CF-4D9C-A500-2B39B1235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62AAF9-BCA8-4CCC-8834-155995C4B703}"/>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5" name="Footer Placeholder 4">
            <a:extLst>
              <a:ext uri="{FF2B5EF4-FFF2-40B4-BE49-F238E27FC236}">
                <a16:creationId xmlns:a16="http://schemas.microsoft.com/office/drawing/2014/main" id="{F1FFBACF-9241-4EA2-B43B-3E093987C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3B636-B637-4320-8AEF-5532B1446746}"/>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155788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4CC8-2B40-4487-B073-1F294114ED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4A449-559D-4EE9-8CE2-08D8A8961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DE9D4-DE94-44BE-9F9F-F0751C580CF6}"/>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5" name="Footer Placeholder 4">
            <a:extLst>
              <a:ext uri="{FF2B5EF4-FFF2-40B4-BE49-F238E27FC236}">
                <a16:creationId xmlns:a16="http://schemas.microsoft.com/office/drawing/2014/main" id="{635397B2-E317-41AE-8B8C-C03F40A17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0315C-F990-46F0-8569-9F8BAD6A9B9A}"/>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242278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30886-F00C-4CAD-82E9-E557D44CA5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C337C4-6D9D-49AD-BC94-DAB1508CE1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D048E-45E4-4DEA-BDC9-429118D29C4B}"/>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5" name="Footer Placeholder 4">
            <a:extLst>
              <a:ext uri="{FF2B5EF4-FFF2-40B4-BE49-F238E27FC236}">
                <a16:creationId xmlns:a16="http://schemas.microsoft.com/office/drawing/2014/main" id="{ED5AC2DB-C20A-47EB-B3C8-C640D9FAC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44FB-3403-44BB-B191-7816E7DDFD19}"/>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220268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C953-B1F4-406E-97C3-05A9EE84E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71E65-5594-4A33-92F7-F8464B06A8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3D97A-CEDC-447B-9EEC-195FF062E500}"/>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5" name="Footer Placeholder 4">
            <a:extLst>
              <a:ext uri="{FF2B5EF4-FFF2-40B4-BE49-F238E27FC236}">
                <a16:creationId xmlns:a16="http://schemas.microsoft.com/office/drawing/2014/main" id="{EAB3613B-8267-4E9E-B11C-8DCB6F832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B9731-992A-48AD-81D6-49007FF13B81}"/>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237626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319A-9DFA-423B-A05E-7B7762974B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40E527-2069-446B-9B20-C0AFF9FFD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2687B-5474-42BE-B866-75ABBA63DBCD}"/>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5" name="Footer Placeholder 4">
            <a:extLst>
              <a:ext uri="{FF2B5EF4-FFF2-40B4-BE49-F238E27FC236}">
                <a16:creationId xmlns:a16="http://schemas.microsoft.com/office/drawing/2014/main" id="{0294F32B-EDBD-4419-A741-63EEBD659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A4AB9-78FF-431E-9D6B-197D6C4ADB87}"/>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88760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D91F-8FA3-42B0-8DAA-C54EEC249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A1CDB-02F3-4401-A502-593B6040E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A8D4E-E8E8-40F2-A181-253C931CC9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C97FF-6612-403F-8850-7F0AC97E797F}"/>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6" name="Footer Placeholder 5">
            <a:extLst>
              <a:ext uri="{FF2B5EF4-FFF2-40B4-BE49-F238E27FC236}">
                <a16:creationId xmlns:a16="http://schemas.microsoft.com/office/drawing/2014/main" id="{91780085-C917-4257-9BE4-6D4B7D71E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C7C5A-B1F8-4AE6-9E81-CD55E1423A92}"/>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83452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A5B8-3370-4BF2-8143-EB74A4866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3B4AA-7A42-427E-83EA-D11D046C2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CDADE-EA77-4D1B-ADE5-03504F4D72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8F0B6E-4F02-4FAE-A3C5-6E2C7A7FC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C89DB-74BC-41C5-9EB9-0579379EE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F83768-EDC1-4A24-B5E2-8C10387155CF}"/>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8" name="Footer Placeholder 7">
            <a:extLst>
              <a:ext uri="{FF2B5EF4-FFF2-40B4-BE49-F238E27FC236}">
                <a16:creationId xmlns:a16="http://schemas.microsoft.com/office/drawing/2014/main" id="{2D6C3550-73C1-4B12-B435-2D032CD1D2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F9A1DA-27B5-42A4-BAB1-9E5FB051C9E9}"/>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249960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5C1C-BF00-438C-A498-554DADD55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3E388-AAD4-4867-BF50-2523B998A64A}"/>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4" name="Footer Placeholder 3">
            <a:extLst>
              <a:ext uri="{FF2B5EF4-FFF2-40B4-BE49-F238E27FC236}">
                <a16:creationId xmlns:a16="http://schemas.microsoft.com/office/drawing/2014/main" id="{EF960466-95DF-4256-8A99-867E928B48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2C92B3-FAA5-4770-9308-4CF2B8283815}"/>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169338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D9B7DE-2F6C-49B3-89E4-1F4232423BD3}"/>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3" name="Footer Placeholder 2">
            <a:extLst>
              <a:ext uri="{FF2B5EF4-FFF2-40B4-BE49-F238E27FC236}">
                <a16:creationId xmlns:a16="http://schemas.microsoft.com/office/drawing/2014/main" id="{AD75E199-A8FA-491C-B2D7-CC62B1937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959412-A2A2-40F4-BFF2-496BC30E665E}"/>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421776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4686-C191-4A5B-9BEB-DBD7CDB46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43376-99F7-47C2-922E-5FB82F3D5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AB47A-5126-485D-AABE-5C102B738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1C152-4552-4D10-BDD3-18780BE6ED67}"/>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6" name="Footer Placeholder 5">
            <a:extLst>
              <a:ext uri="{FF2B5EF4-FFF2-40B4-BE49-F238E27FC236}">
                <a16:creationId xmlns:a16="http://schemas.microsoft.com/office/drawing/2014/main" id="{A943565B-EA86-4DD6-BE2E-71775A1BD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45B50-55BF-40E6-95E0-4CF8A3333426}"/>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3930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3D4A-310D-44FF-96BC-04379E237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372257-B865-40DB-AF41-4FC880EFC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50152A-B171-4C5D-B0FE-DEC2884A6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9155A-CD04-4455-8B24-7CDB6D6C3D1B}"/>
              </a:ext>
            </a:extLst>
          </p:cNvPr>
          <p:cNvSpPr>
            <a:spLocks noGrp="1"/>
          </p:cNvSpPr>
          <p:nvPr>
            <p:ph type="dt" sz="half" idx="10"/>
          </p:nvPr>
        </p:nvSpPr>
        <p:spPr/>
        <p:txBody>
          <a:bodyPr/>
          <a:lstStyle/>
          <a:p>
            <a:fld id="{E4F00265-8AFA-4A12-BA52-2D194C9C8B37}" type="datetimeFigureOut">
              <a:rPr lang="en-US" smtClean="0"/>
              <a:t>3/21/2022</a:t>
            </a:fld>
            <a:endParaRPr lang="en-US"/>
          </a:p>
        </p:txBody>
      </p:sp>
      <p:sp>
        <p:nvSpPr>
          <p:cNvPr id="6" name="Footer Placeholder 5">
            <a:extLst>
              <a:ext uri="{FF2B5EF4-FFF2-40B4-BE49-F238E27FC236}">
                <a16:creationId xmlns:a16="http://schemas.microsoft.com/office/drawing/2014/main" id="{DFCA030F-D138-4117-94CC-149F7C81D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223A-4EC4-474C-BE11-6391914DA7C9}"/>
              </a:ext>
            </a:extLst>
          </p:cNvPr>
          <p:cNvSpPr>
            <a:spLocks noGrp="1"/>
          </p:cNvSpPr>
          <p:nvPr>
            <p:ph type="sldNum" sz="quarter" idx="12"/>
          </p:nvPr>
        </p:nvSpPr>
        <p:spPr/>
        <p:txBody>
          <a:bodyPr/>
          <a:lstStyle/>
          <a:p>
            <a:fld id="{8972C0E7-BD5E-4821-BA72-8BA111D6FDCD}" type="slidenum">
              <a:rPr lang="en-US" smtClean="0"/>
              <a:t>‹#›</a:t>
            </a:fld>
            <a:endParaRPr lang="en-US"/>
          </a:p>
        </p:txBody>
      </p:sp>
    </p:spTree>
    <p:extLst>
      <p:ext uri="{BB962C8B-B14F-4D97-AF65-F5344CB8AC3E}">
        <p14:creationId xmlns:p14="http://schemas.microsoft.com/office/powerpoint/2010/main" val="88420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4DB44-3EE2-40A2-A17A-0FD41F26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2B4F73-076D-4005-A775-1287B1714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1A467-5436-4EDF-A634-42B31AE7D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00265-8AFA-4A12-BA52-2D194C9C8B37}" type="datetimeFigureOut">
              <a:rPr lang="en-US" smtClean="0"/>
              <a:t>3/21/2022</a:t>
            </a:fld>
            <a:endParaRPr lang="en-US"/>
          </a:p>
        </p:txBody>
      </p:sp>
      <p:sp>
        <p:nvSpPr>
          <p:cNvPr id="5" name="Footer Placeholder 4">
            <a:extLst>
              <a:ext uri="{FF2B5EF4-FFF2-40B4-BE49-F238E27FC236}">
                <a16:creationId xmlns:a16="http://schemas.microsoft.com/office/drawing/2014/main" id="{FC33FE02-6809-4AA1-ABB5-8C78D02B7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C14CD-28D3-4EC1-A206-651CB4C02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2C0E7-BD5E-4821-BA72-8BA111D6FDCD}" type="slidenum">
              <a:rPr lang="en-US" smtClean="0"/>
              <a:t>‹#›</a:t>
            </a:fld>
            <a:endParaRPr lang="en-US"/>
          </a:p>
        </p:txBody>
      </p:sp>
    </p:spTree>
    <p:extLst>
      <p:ext uri="{BB962C8B-B14F-4D97-AF65-F5344CB8AC3E}">
        <p14:creationId xmlns:p14="http://schemas.microsoft.com/office/powerpoint/2010/main" val="62284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p:txBody>
          <a:bodyPr/>
          <a:lstStyle/>
          <a:p>
            <a:r>
              <a:rPr lang="en-US" b="1" dirty="0">
                <a:solidFill>
                  <a:schemeClr val="bg1"/>
                </a:solidFill>
                <a:effectLst>
                  <a:outerShdw blurRad="38100" dist="38100" dir="2700000" algn="tl">
                    <a:srgbClr val="000000">
                      <a:alpha val="43137"/>
                    </a:srgbClr>
                  </a:outerShdw>
                </a:effectLst>
              </a:rPr>
              <a:t>I'm Alone In This Storm</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p:txBody>
          <a:bodyPr/>
          <a:lstStyle/>
          <a:p>
            <a:endParaRPr lang="en-US" dirty="0">
              <a:solidFill>
                <a:schemeClr val="bg1"/>
              </a:solidFill>
            </a:endParaRPr>
          </a:p>
          <a:p>
            <a:r>
              <a:rPr lang="en-US" sz="2800" b="1" dirty="0">
                <a:solidFill>
                  <a:schemeClr val="bg1"/>
                </a:solidFill>
              </a:rPr>
              <a:t>With Bishop Ronald K. Powell</a:t>
            </a:r>
          </a:p>
        </p:txBody>
      </p:sp>
    </p:spTree>
    <p:extLst>
      <p:ext uri="{BB962C8B-B14F-4D97-AF65-F5344CB8AC3E}">
        <p14:creationId xmlns:p14="http://schemas.microsoft.com/office/powerpoint/2010/main" val="416047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631111"/>
          </a:xfrm>
        </p:spPr>
        <p:txBody>
          <a:bodyPr>
            <a:normAutofit fontScale="90000"/>
          </a:bodyPr>
          <a:lstStyle/>
          <a:p>
            <a:pPr algn="l"/>
            <a:r>
              <a:rPr lang="en-US" b="1" dirty="0">
                <a:solidFill>
                  <a:schemeClr val="bg1"/>
                </a:solidFill>
                <a:effectLst>
                  <a:outerShdw blurRad="38100" dist="38100" dir="2700000" algn="tl">
                    <a:srgbClr val="000000">
                      <a:alpha val="43137"/>
                    </a:srgbClr>
                  </a:outerShdw>
                </a:effectLst>
              </a:rPr>
              <a:t>4. DO NOT MISTAKE FIRE IN YOUR LIFE FOR GOD’S ABSENCE.</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948683"/>
            <a:ext cx="9144000" cy="3308279"/>
          </a:xfrm>
        </p:spPr>
        <p:txBody>
          <a:bodyPr>
            <a:normAutofit fontScale="92500" lnSpcReduction="10000"/>
          </a:bodyPr>
          <a:lstStyle/>
          <a:p>
            <a:pPr algn="l"/>
            <a:r>
              <a:rPr lang="en-US" sz="3200" b="1" dirty="0">
                <a:solidFill>
                  <a:schemeClr val="bg1"/>
                </a:solidFill>
                <a:effectLst>
                  <a:outerShdw blurRad="38100" dist="38100" dir="2700000" algn="tl">
                    <a:srgbClr val="000000">
                      <a:alpha val="43137"/>
                    </a:srgbClr>
                  </a:outerShdw>
                </a:effectLst>
              </a:rPr>
              <a:t>In Daniel 3:22-25, Jesus was the 4th man in the fire with Shadrach, Meshach and Abednego. </a:t>
            </a:r>
          </a:p>
          <a:p>
            <a:pPr algn="l"/>
            <a:r>
              <a:rPr lang="en-US" sz="3200" b="1" dirty="0">
                <a:solidFill>
                  <a:schemeClr val="bg1"/>
                </a:solidFill>
                <a:effectLst>
                  <a:outerShdw blurRad="38100" dist="38100" dir="2700000" algn="tl">
                    <a:srgbClr val="000000">
                      <a:alpha val="43137"/>
                    </a:srgbClr>
                  </a:outerShdw>
                </a:effectLst>
              </a:rPr>
              <a:t>His presence was felt in the middle of the fire. </a:t>
            </a:r>
          </a:p>
          <a:p>
            <a:pPr algn="l"/>
            <a:r>
              <a:rPr lang="en-US" sz="3200" b="1" dirty="0">
                <a:solidFill>
                  <a:schemeClr val="bg1"/>
                </a:solidFill>
                <a:effectLst>
                  <a:outerShdw blurRad="38100" dist="38100" dir="2700000" algn="tl">
                    <a:srgbClr val="000000">
                      <a:alpha val="43137"/>
                    </a:srgbClr>
                  </a:outerShdw>
                </a:effectLst>
              </a:rPr>
              <a:t>Just because you don’t feel His presence, doesn’t mean He isn’t there. </a:t>
            </a:r>
          </a:p>
          <a:p>
            <a:pPr algn="l"/>
            <a:r>
              <a:rPr lang="en-US" sz="3200" b="1" dirty="0">
                <a:solidFill>
                  <a:schemeClr val="bg1"/>
                </a:solidFill>
                <a:effectLst>
                  <a:outerShdw blurRad="38100" dist="38100" dir="2700000" algn="tl">
                    <a:srgbClr val="000000">
                      <a:alpha val="43137"/>
                    </a:srgbClr>
                  </a:outerShdw>
                </a:effectLst>
              </a:rPr>
              <a:t>BELIEVE HE IS WITH YOU, and eventually, your situation will FEEL HIS PRESENCE!</a:t>
            </a:r>
          </a:p>
        </p:txBody>
      </p:sp>
    </p:spTree>
    <p:extLst>
      <p:ext uri="{BB962C8B-B14F-4D97-AF65-F5344CB8AC3E}">
        <p14:creationId xmlns:p14="http://schemas.microsoft.com/office/powerpoint/2010/main" val="377690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p:txBody>
          <a:bodyPr>
            <a:normAutofit fontScale="90000"/>
          </a:bodyPr>
          <a:lstStyle/>
          <a:p>
            <a:pPr algn="l"/>
            <a:r>
              <a:rPr lang="en-US" b="1" dirty="0">
                <a:solidFill>
                  <a:schemeClr val="bg1"/>
                </a:solidFill>
              </a:rPr>
              <a:t>5. Psalm 91:10 says, “No evil shall befall you, nor shall any plague come near your tent.”</a:t>
            </a:r>
            <a:endParaRPr lang="en-US"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3602037"/>
            <a:ext cx="9144000" cy="2963149"/>
          </a:xfrm>
        </p:spPr>
        <p:txBody>
          <a:bodyPr>
            <a:normAutofit fontScale="92500" lnSpcReduction="10000"/>
          </a:bodyPr>
          <a:lstStyle/>
          <a:p>
            <a:pPr algn="l"/>
            <a:r>
              <a:rPr lang="en-US" sz="3600" b="1" dirty="0">
                <a:solidFill>
                  <a:schemeClr val="bg1"/>
                </a:solidFill>
              </a:rPr>
              <a:t>Notice, the next verse says, “for He will give His angel charge concerning you.” </a:t>
            </a:r>
          </a:p>
          <a:p>
            <a:pPr algn="l"/>
            <a:r>
              <a:rPr lang="en-US" sz="3600" b="1" dirty="0">
                <a:solidFill>
                  <a:schemeClr val="bg1"/>
                </a:solidFill>
              </a:rPr>
              <a:t>There are many angels involved in our lives, but this is talking about HIS ANGEL. </a:t>
            </a:r>
          </a:p>
          <a:p>
            <a:pPr algn="l"/>
            <a:r>
              <a:rPr lang="en-US" sz="3600" b="1" dirty="0">
                <a:solidFill>
                  <a:schemeClr val="bg1"/>
                </a:solidFill>
              </a:rPr>
              <a:t>The Old Testament “Angel” is Jesus Christ. He is Lord, therefore He has charge concerning us!</a:t>
            </a:r>
          </a:p>
        </p:txBody>
      </p:sp>
    </p:spTree>
    <p:extLst>
      <p:ext uri="{BB962C8B-B14F-4D97-AF65-F5344CB8AC3E}">
        <p14:creationId xmlns:p14="http://schemas.microsoft.com/office/powerpoint/2010/main" val="189444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p:txBody>
          <a:bodyPr/>
          <a:lstStyle/>
          <a:p>
            <a:endParaRPr lang="en-US" dirty="0">
              <a:solidFill>
                <a:schemeClr val="bg1"/>
              </a:solidFill>
            </a:endParaRPr>
          </a:p>
        </p:txBody>
      </p:sp>
      <p:pic>
        <p:nvPicPr>
          <p:cNvPr id="6" name="Picture 5">
            <a:extLst>
              <a:ext uri="{FF2B5EF4-FFF2-40B4-BE49-F238E27FC236}">
                <a16:creationId xmlns:a16="http://schemas.microsoft.com/office/drawing/2014/main" id="{A47E9FA7-8C7B-4B13-B13D-704C9048F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52" y="-1"/>
            <a:ext cx="13274212" cy="8003569"/>
          </a:xfrm>
          <a:prstGeom prst="rect">
            <a:avLst/>
          </a:prstGeom>
        </p:spPr>
      </p:pic>
    </p:spTree>
    <p:extLst>
      <p:ext uri="{BB962C8B-B14F-4D97-AF65-F5344CB8AC3E}">
        <p14:creationId xmlns:p14="http://schemas.microsoft.com/office/powerpoint/2010/main" val="75022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p:txBody>
          <a:bodyPr/>
          <a:lstStyle/>
          <a:p>
            <a:endParaRPr lang="en-US" dirty="0">
              <a:solidFill>
                <a:schemeClr val="bg1"/>
              </a:solidFill>
            </a:endParaRPr>
          </a:p>
        </p:txBody>
      </p:sp>
      <p:pic>
        <p:nvPicPr>
          <p:cNvPr id="7" name="Picture 6">
            <a:extLst>
              <a:ext uri="{FF2B5EF4-FFF2-40B4-BE49-F238E27FC236}">
                <a16:creationId xmlns:a16="http://schemas.microsoft.com/office/drawing/2014/main" id="{0CCB9C25-ED0F-4137-8AF7-1C96EB289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758" y="-2306550"/>
            <a:ext cx="13931758" cy="8717623"/>
          </a:xfrm>
          <a:prstGeom prst="rect">
            <a:avLst/>
          </a:prstGeom>
        </p:spPr>
      </p:pic>
    </p:spTree>
    <p:extLst>
      <p:ext uri="{BB962C8B-B14F-4D97-AF65-F5344CB8AC3E}">
        <p14:creationId xmlns:p14="http://schemas.microsoft.com/office/powerpoint/2010/main" val="49648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602770" y="1122363"/>
            <a:ext cx="9065230" cy="2387600"/>
          </a:xfrm>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p:txBody>
          <a:bodyPr/>
          <a:lstStyle/>
          <a:p>
            <a:endParaRPr lang="en-US" dirty="0">
              <a:solidFill>
                <a:schemeClr val="bg1"/>
              </a:solidFill>
            </a:endParaRPr>
          </a:p>
        </p:txBody>
      </p:sp>
      <p:pic>
        <p:nvPicPr>
          <p:cNvPr id="6" name="Picture 5">
            <a:extLst>
              <a:ext uri="{FF2B5EF4-FFF2-40B4-BE49-F238E27FC236}">
                <a16:creationId xmlns:a16="http://schemas.microsoft.com/office/drawing/2014/main" id="{2B300E17-22A1-40F3-A35C-722730609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94" y="883578"/>
            <a:ext cx="9227906" cy="5322013"/>
          </a:xfrm>
          <a:prstGeom prst="rect">
            <a:avLst/>
          </a:prstGeom>
        </p:spPr>
      </p:pic>
    </p:spTree>
    <p:extLst>
      <p:ext uri="{BB962C8B-B14F-4D97-AF65-F5344CB8AC3E}">
        <p14:creationId xmlns:p14="http://schemas.microsoft.com/office/powerpoint/2010/main" val="166392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014662"/>
          </a:xfrm>
        </p:spPr>
        <p:txBody>
          <a:bodyPr/>
          <a:lstStyle/>
          <a:p>
            <a:r>
              <a:rPr lang="en-US" dirty="0">
                <a:solidFill>
                  <a:schemeClr val="bg1"/>
                </a:solidFill>
                <a:effectLst>
                  <a:outerShdw blurRad="38100" dist="38100" dir="2700000" algn="tl">
                    <a:srgbClr val="000000">
                      <a:alpha val="43137"/>
                    </a:srgbClr>
                  </a:outerShdw>
                </a:effectLst>
              </a:rPr>
              <a:t>THINK IT &amp; SAY IT:</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291137"/>
            <a:ext cx="9144000" cy="4253501"/>
          </a:xfrm>
        </p:spPr>
        <p:txBody>
          <a:bodyPr>
            <a:normAutofit/>
          </a:bodyPr>
          <a:lstStyle/>
          <a:p>
            <a:pPr algn="l"/>
            <a:r>
              <a:rPr lang="en-US" sz="4000" b="1" dirty="0">
                <a:solidFill>
                  <a:schemeClr val="bg1"/>
                </a:solidFill>
              </a:rPr>
              <a:t>There is nothing greater than God’s presence, and His presence is with me and in me. As surely as He was with Moses, He is with me.</a:t>
            </a:r>
          </a:p>
        </p:txBody>
      </p:sp>
    </p:spTree>
    <p:extLst>
      <p:ext uri="{BB962C8B-B14F-4D97-AF65-F5344CB8AC3E}">
        <p14:creationId xmlns:p14="http://schemas.microsoft.com/office/powerpoint/2010/main" val="282131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014662"/>
          </a:xfrm>
        </p:spPr>
        <p:txBody>
          <a:bodyPr/>
          <a:lstStyle/>
          <a:p>
            <a:r>
              <a:rPr lang="en-US" dirty="0">
                <a:solidFill>
                  <a:schemeClr val="bg1"/>
                </a:solidFill>
                <a:effectLst>
                  <a:outerShdw blurRad="38100" dist="38100" dir="2700000" algn="tl">
                    <a:srgbClr val="000000">
                      <a:alpha val="43137"/>
                    </a:srgbClr>
                  </a:outerShdw>
                </a:effectLst>
              </a:rPr>
              <a:t>THINK IT &amp; SAY IT:</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291137"/>
            <a:ext cx="9144000" cy="4253501"/>
          </a:xfrm>
        </p:spPr>
        <p:txBody>
          <a:bodyPr>
            <a:normAutofit fontScale="92500" lnSpcReduction="10000"/>
          </a:bodyPr>
          <a:lstStyle/>
          <a:p>
            <a:pPr algn="l"/>
            <a:r>
              <a:rPr lang="en-US" sz="4000" b="1" dirty="0">
                <a:solidFill>
                  <a:schemeClr val="bg1"/>
                </a:solidFill>
              </a:rPr>
              <a:t>I am not trying to get in God’s presence. I am already in, through the blood of Jesus.</a:t>
            </a:r>
          </a:p>
          <a:p>
            <a:pPr algn="l"/>
            <a:r>
              <a:rPr lang="en-US" sz="4000" b="1" dirty="0">
                <a:solidFill>
                  <a:schemeClr val="bg1"/>
                </a:solidFill>
              </a:rPr>
              <a:t>He is in my boat with me. He is not “over there.” He is “here” right now – with me and in me!</a:t>
            </a:r>
          </a:p>
          <a:p>
            <a:pPr algn="l"/>
            <a:r>
              <a:rPr lang="en-US" sz="4000" b="1" dirty="0">
                <a:solidFill>
                  <a:schemeClr val="bg1"/>
                </a:solidFill>
              </a:rPr>
              <a:t>There is nothing greater than God’s presence, and His presence is with me and in me. As surely as He was with Moses, He is with me.</a:t>
            </a:r>
          </a:p>
        </p:txBody>
      </p:sp>
    </p:spTree>
    <p:extLst>
      <p:ext uri="{BB962C8B-B14F-4D97-AF65-F5344CB8AC3E}">
        <p14:creationId xmlns:p14="http://schemas.microsoft.com/office/powerpoint/2010/main" val="398773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2" y="92467"/>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014662"/>
          </a:xfrm>
        </p:spPr>
        <p:txBody>
          <a:bodyPr/>
          <a:lstStyle/>
          <a:p>
            <a:r>
              <a:rPr lang="en-US" dirty="0">
                <a:solidFill>
                  <a:schemeClr val="bg1"/>
                </a:solidFill>
                <a:effectLst>
                  <a:outerShdw blurRad="38100" dist="38100" dir="2700000" algn="tl">
                    <a:srgbClr val="000000">
                      <a:alpha val="43137"/>
                    </a:srgbClr>
                  </a:outerShdw>
                </a:effectLst>
              </a:rPr>
              <a:t>THINK IT &amp; SAY IT:</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291137"/>
            <a:ext cx="9144000" cy="4253501"/>
          </a:xfrm>
        </p:spPr>
        <p:txBody>
          <a:bodyPr>
            <a:normAutofit/>
          </a:bodyPr>
          <a:lstStyle/>
          <a:p>
            <a:pPr algn="l"/>
            <a:r>
              <a:rPr lang="en-US" sz="4000" b="1" dirty="0">
                <a:solidFill>
                  <a:schemeClr val="bg1"/>
                </a:solidFill>
              </a:rPr>
              <a:t>I awake to the fact that He is with me.</a:t>
            </a:r>
          </a:p>
          <a:p>
            <a:pPr algn="l"/>
            <a:r>
              <a:rPr lang="en-US" sz="4000" b="1" dirty="0">
                <a:solidFill>
                  <a:schemeClr val="bg1"/>
                </a:solidFill>
              </a:rPr>
              <a:t>There is no separation. </a:t>
            </a:r>
          </a:p>
          <a:p>
            <a:pPr algn="l"/>
            <a:r>
              <a:rPr lang="en-US" sz="4000" b="1" dirty="0">
                <a:solidFill>
                  <a:schemeClr val="bg1"/>
                </a:solidFill>
              </a:rPr>
              <a:t>I can rest with Him, in the midst of any storm. </a:t>
            </a:r>
          </a:p>
          <a:p>
            <a:pPr algn="l"/>
            <a:r>
              <a:rPr lang="en-US" sz="4000" b="1" dirty="0">
                <a:solidFill>
                  <a:schemeClr val="bg1"/>
                </a:solidFill>
              </a:rPr>
              <a:t>I can walk with Him in the midst of the fire.</a:t>
            </a:r>
          </a:p>
        </p:txBody>
      </p:sp>
    </p:spTree>
    <p:extLst>
      <p:ext uri="{BB962C8B-B14F-4D97-AF65-F5344CB8AC3E}">
        <p14:creationId xmlns:p14="http://schemas.microsoft.com/office/powerpoint/2010/main" val="96059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2" y="92467"/>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014662"/>
          </a:xfrm>
        </p:spPr>
        <p:txBody>
          <a:bodyPr/>
          <a:lstStyle/>
          <a:p>
            <a:r>
              <a:rPr lang="en-US" dirty="0">
                <a:solidFill>
                  <a:schemeClr val="bg1"/>
                </a:solidFill>
                <a:effectLst>
                  <a:outerShdw blurRad="38100" dist="38100" dir="2700000" algn="tl">
                    <a:srgbClr val="000000">
                      <a:alpha val="43137"/>
                    </a:srgbClr>
                  </a:outerShdw>
                </a:effectLst>
              </a:rPr>
              <a:t>THINK IT &amp; SAY IT:</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291137"/>
            <a:ext cx="9144000" cy="4253501"/>
          </a:xfrm>
        </p:spPr>
        <p:txBody>
          <a:bodyPr>
            <a:normAutofit/>
          </a:bodyPr>
          <a:lstStyle/>
          <a:p>
            <a:pPr algn="l"/>
            <a:r>
              <a:rPr lang="en-US" sz="4000" b="1" dirty="0">
                <a:solidFill>
                  <a:schemeClr val="bg1"/>
                </a:solidFill>
              </a:rPr>
              <a:t>I am fearless, because He is with me.</a:t>
            </a:r>
          </a:p>
          <a:p>
            <a:pPr algn="l"/>
            <a:r>
              <a:rPr lang="en-US" sz="4000" b="1" dirty="0">
                <a:solidFill>
                  <a:schemeClr val="bg1"/>
                </a:solidFill>
              </a:rPr>
              <a:t> Therefore, no evil shall befall me, nor shall any plague come near my dwelling place – my church, my home, my body, my life – in Jesus. name.</a:t>
            </a:r>
          </a:p>
        </p:txBody>
      </p:sp>
    </p:spTree>
    <p:extLst>
      <p:ext uri="{BB962C8B-B14F-4D97-AF65-F5344CB8AC3E}">
        <p14:creationId xmlns:p14="http://schemas.microsoft.com/office/powerpoint/2010/main" val="340653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507821"/>
          </a:xfrm>
        </p:spPr>
        <p:txBody>
          <a:bodyPr/>
          <a:lstStyle/>
          <a:p>
            <a:r>
              <a:rPr lang="en-US" b="1" dirty="0">
                <a:solidFill>
                  <a:schemeClr val="bg1"/>
                </a:solidFill>
                <a:effectLst>
                  <a:outerShdw blurRad="38100" dist="38100" dir="2700000" algn="tl">
                    <a:srgbClr val="000000">
                      <a:alpha val="43137"/>
                    </a:srgbClr>
                  </a:outerShdw>
                </a:effectLst>
              </a:rPr>
              <a:t>Let’s Pray</a:t>
            </a:r>
          </a:p>
        </p:txBody>
      </p:sp>
    </p:spTree>
    <p:extLst>
      <p:ext uri="{BB962C8B-B14F-4D97-AF65-F5344CB8AC3E}">
        <p14:creationId xmlns:p14="http://schemas.microsoft.com/office/powerpoint/2010/main" val="55109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682482"/>
          </a:xfrm>
        </p:spPr>
        <p:txBody>
          <a:bodyPr>
            <a:normAutofit fontScale="90000"/>
          </a:bodyPr>
          <a:lstStyle/>
          <a:p>
            <a:r>
              <a:rPr lang="en-US" dirty="0">
                <a:solidFill>
                  <a:schemeClr val="bg1"/>
                </a:solidFill>
                <a:effectLst>
                  <a:outerShdw blurRad="38100" dist="38100" dir="2700000" algn="tl">
                    <a:srgbClr val="000000">
                      <a:alpha val="43137"/>
                    </a:srgbClr>
                  </a:outerShdw>
                </a:effectLst>
              </a:rPr>
              <a:t>Today's Thought : I'm Alone In This Storm</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969231"/>
            <a:ext cx="9144000" cy="3400747"/>
          </a:xfrm>
        </p:spPr>
        <p:txBody>
          <a:bodyPr>
            <a:normAutofit fontScale="92500" lnSpcReduction="10000"/>
          </a:bodyPr>
          <a:lstStyle/>
          <a:p>
            <a:pPr algn="l"/>
            <a:r>
              <a:rPr lang="en-US" dirty="0">
                <a:solidFill>
                  <a:schemeClr val="bg1"/>
                </a:solidFill>
              </a:rPr>
              <a:t>When we fast from wrong thinking, we're not just discerning between "right" and "wrong"; we also need to distinguish between "right" and "almost right.</a:t>
            </a:r>
          </a:p>
          <a:p>
            <a:pPr algn="l"/>
            <a:r>
              <a:rPr lang="en-US" dirty="0">
                <a:solidFill>
                  <a:schemeClr val="bg1"/>
                </a:solidFill>
              </a:rPr>
              <a:t>"There are many things we have believed that are almost right.” </a:t>
            </a:r>
          </a:p>
          <a:p>
            <a:pPr algn="l"/>
            <a:r>
              <a:rPr lang="en-US" dirty="0">
                <a:solidFill>
                  <a:schemeClr val="bg1"/>
                </a:solidFill>
              </a:rPr>
              <a:t>It's "almost right" to believe that if we worship God with all our heart, we can usher ourselves into the presence of God. </a:t>
            </a:r>
          </a:p>
          <a:p>
            <a:pPr algn="l"/>
            <a:r>
              <a:rPr lang="en-US" dirty="0">
                <a:solidFill>
                  <a:schemeClr val="bg1"/>
                </a:solidFill>
              </a:rPr>
              <a:t>Many ministers will even say, "let's press into His presence." But you see, beloved, we are in His presence already, because we have passed through the veil that separated us from the holy of holies. </a:t>
            </a:r>
          </a:p>
          <a:p>
            <a:pPr algn="l"/>
            <a:r>
              <a:rPr lang="en-US" dirty="0">
                <a:solidFill>
                  <a:schemeClr val="bg1"/>
                </a:solidFill>
              </a:rPr>
              <a:t>It is through the body and blood of Jesus that we pass through the veil. (Hebrews 10:19-20)</a:t>
            </a:r>
          </a:p>
        </p:txBody>
      </p:sp>
    </p:spTree>
    <p:extLst>
      <p:ext uri="{BB962C8B-B14F-4D97-AF65-F5344CB8AC3E}">
        <p14:creationId xmlns:p14="http://schemas.microsoft.com/office/powerpoint/2010/main" val="8774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879475"/>
          </a:xfrm>
        </p:spPr>
        <p:txBody>
          <a:bodyPr>
            <a:normAutofit fontScale="90000"/>
          </a:bodyPr>
          <a:lstStyle/>
          <a:p>
            <a:r>
              <a:rPr lang="en-US" dirty="0">
                <a:solidFill>
                  <a:schemeClr val="bg1"/>
                </a:solidFill>
                <a:effectLst>
                  <a:outerShdw blurRad="38100" dist="38100" dir="2700000" algn="tl">
                    <a:srgbClr val="000000">
                      <a:alpha val="43137"/>
                    </a:srgbClr>
                  </a:outerShdw>
                </a:effectLst>
              </a:rPr>
              <a:t>Hebrews 10:19-20</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568539"/>
            <a:ext cx="9144000" cy="2689261"/>
          </a:xfrm>
        </p:spPr>
        <p:txBody>
          <a:bodyPr>
            <a:normAutofit fontScale="92500"/>
          </a:bodyPr>
          <a:lstStyle/>
          <a:p>
            <a:pPr algn="l"/>
            <a:r>
              <a:rPr lang="en-US" sz="3200" b="1" dirty="0">
                <a:solidFill>
                  <a:schemeClr val="bg1"/>
                </a:solidFill>
              </a:rPr>
              <a:t>19 Having therefore, brethren, </a:t>
            </a:r>
            <a:r>
              <a:rPr lang="en-US" sz="3200" b="1" u="sng" dirty="0">
                <a:solidFill>
                  <a:schemeClr val="bg1"/>
                </a:solidFill>
              </a:rPr>
              <a:t>boldness to enter</a:t>
            </a:r>
            <a:r>
              <a:rPr lang="en-US" sz="3200" b="1" dirty="0">
                <a:solidFill>
                  <a:schemeClr val="bg1"/>
                </a:solidFill>
              </a:rPr>
              <a:t> into the holiest by the blood of Jesus,</a:t>
            </a:r>
          </a:p>
          <a:p>
            <a:pPr algn="l"/>
            <a:endParaRPr lang="en-US" sz="3200" b="1" dirty="0">
              <a:solidFill>
                <a:schemeClr val="bg1"/>
              </a:solidFill>
            </a:endParaRPr>
          </a:p>
          <a:p>
            <a:pPr algn="l"/>
            <a:r>
              <a:rPr lang="en-US" sz="3200" b="1" dirty="0">
                <a:solidFill>
                  <a:schemeClr val="bg1"/>
                </a:solidFill>
              </a:rPr>
              <a:t>20 </a:t>
            </a:r>
            <a:r>
              <a:rPr lang="en-US" sz="3200" b="1" u="sng" dirty="0">
                <a:solidFill>
                  <a:schemeClr val="bg1"/>
                </a:solidFill>
              </a:rPr>
              <a:t>By a new and living way</a:t>
            </a:r>
            <a:r>
              <a:rPr lang="en-US" sz="3200" b="1" dirty="0">
                <a:solidFill>
                  <a:schemeClr val="bg1"/>
                </a:solidFill>
              </a:rPr>
              <a:t>, which </a:t>
            </a:r>
            <a:r>
              <a:rPr lang="en-US" sz="3200" b="1" u="sng" dirty="0">
                <a:solidFill>
                  <a:schemeClr val="bg1"/>
                </a:solidFill>
              </a:rPr>
              <a:t>he</a:t>
            </a:r>
            <a:r>
              <a:rPr lang="en-US" sz="3200" b="1" dirty="0">
                <a:solidFill>
                  <a:schemeClr val="bg1"/>
                </a:solidFill>
              </a:rPr>
              <a:t> hath consecrated for us, through the veil, that is to say, his flesh;</a:t>
            </a:r>
          </a:p>
        </p:txBody>
      </p:sp>
    </p:spTree>
    <p:extLst>
      <p:ext uri="{BB962C8B-B14F-4D97-AF65-F5344CB8AC3E}">
        <p14:creationId xmlns:p14="http://schemas.microsoft.com/office/powerpoint/2010/main" val="67241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678112" y="1335641"/>
            <a:ext cx="9144000" cy="4212403"/>
          </a:xfrm>
        </p:spPr>
        <p:txBody>
          <a:bodyPr>
            <a:normAutofit/>
          </a:bodyPr>
          <a:lstStyle/>
          <a:p>
            <a:pPr algn="l"/>
            <a:r>
              <a:rPr lang="en-US" sz="3200" b="1" dirty="0">
                <a:solidFill>
                  <a:schemeClr val="bg1"/>
                </a:solidFill>
              </a:rPr>
              <a:t>We now stand in His presence unashamed, without guilt, without condemnation, without separation.</a:t>
            </a:r>
          </a:p>
          <a:p>
            <a:pPr algn="l"/>
            <a:endParaRPr lang="en-US" sz="3200" b="1" dirty="0">
              <a:solidFill>
                <a:schemeClr val="bg1"/>
              </a:solidFill>
            </a:endParaRPr>
          </a:p>
          <a:p>
            <a:pPr algn="l"/>
            <a:r>
              <a:rPr lang="en-US" sz="3200" b="1" dirty="0">
                <a:solidFill>
                  <a:schemeClr val="bg1"/>
                </a:solidFill>
              </a:rPr>
              <a:t>Building upon the last few days, today we’re fasting from the thought that says, “</a:t>
            </a:r>
            <a:r>
              <a:rPr lang="en-US" sz="3200" b="1" u="sng" dirty="0">
                <a:solidFill>
                  <a:schemeClr val="bg1"/>
                </a:solidFill>
              </a:rPr>
              <a:t>I’m alone in this.” “Where is God when I need Him most</a:t>
            </a:r>
            <a:r>
              <a:rPr lang="en-US" sz="3200" b="1" dirty="0">
                <a:solidFill>
                  <a:schemeClr val="bg1"/>
                </a:solidFill>
              </a:rPr>
              <a:t>.”</a:t>
            </a:r>
          </a:p>
        </p:txBody>
      </p:sp>
    </p:spTree>
    <p:extLst>
      <p:ext uri="{BB962C8B-B14F-4D97-AF65-F5344CB8AC3E}">
        <p14:creationId xmlns:p14="http://schemas.microsoft.com/office/powerpoint/2010/main" val="5155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215757"/>
            <a:ext cx="9144000" cy="6390525"/>
          </a:xfrm>
        </p:spPr>
        <p:txBody>
          <a:bodyPr>
            <a:noAutofit/>
          </a:bodyPr>
          <a:lstStyle/>
          <a:p>
            <a:pPr algn="l"/>
            <a:r>
              <a:rPr lang="en-US" sz="3600" dirty="0">
                <a:solidFill>
                  <a:schemeClr val="bg1"/>
                </a:solidFill>
                <a:effectLst>
                  <a:outerShdw blurRad="38100" dist="38100" dir="2700000" algn="tl">
                    <a:srgbClr val="000000">
                      <a:alpha val="43137"/>
                    </a:srgbClr>
                  </a:outerShdw>
                </a:effectLst>
              </a:rPr>
              <a:t>When the disciples tried to cross over to the other side of the sea in the boat (Mark 4:36-40), they were overwhelmed by the storm that struck their ship. </a:t>
            </a:r>
            <a:br>
              <a:rPr lang="en-US" sz="3600" dirty="0">
                <a:solidFill>
                  <a:schemeClr val="bg1"/>
                </a:solidFill>
                <a:effectLst>
                  <a:outerShdw blurRad="38100" dist="38100" dir="2700000" algn="tl">
                    <a:srgbClr val="000000">
                      <a:alpha val="43137"/>
                    </a:srgbClr>
                  </a:outerShdw>
                </a:effectLst>
              </a:rPr>
            </a:b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They thought they would perish. They feared for their life, bailing out water furiously. </a:t>
            </a:r>
            <a:br>
              <a:rPr lang="en-US" sz="3600" dirty="0">
                <a:solidFill>
                  <a:schemeClr val="bg1"/>
                </a:solidFill>
                <a:effectLst>
                  <a:outerShdw blurRad="38100" dist="38100" dir="2700000" algn="tl">
                    <a:srgbClr val="000000">
                      <a:alpha val="43137"/>
                    </a:srgbClr>
                  </a:outerShdw>
                </a:effectLst>
              </a:rPr>
            </a:b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Have you ever been in a storm? The waters crashing against you; you don’t know what to do; you feel helpless. You cry out, “Lord where are you? Don’t you care?”</a:t>
            </a:r>
          </a:p>
        </p:txBody>
      </p:sp>
    </p:spTree>
    <p:extLst>
      <p:ext uri="{BB962C8B-B14F-4D97-AF65-F5344CB8AC3E}">
        <p14:creationId xmlns:p14="http://schemas.microsoft.com/office/powerpoint/2010/main" val="154885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914400" y="729465"/>
            <a:ext cx="9753600" cy="5486400"/>
          </a:xfrm>
        </p:spPr>
        <p:txBody>
          <a:bodyPr>
            <a:noAutofit/>
          </a:bodyPr>
          <a:lstStyle/>
          <a:p>
            <a:pPr algn="l"/>
            <a:r>
              <a:rPr lang="en-US" sz="4000" dirty="0">
                <a:solidFill>
                  <a:schemeClr val="bg1"/>
                </a:solidFill>
                <a:effectLst>
                  <a:outerShdw blurRad="38100" dist="38100" dir="2700000" algn="tl">
                    <a:srgbClr val="000000">
                      <a:alpha val="43137"/>
                    </a:srgbClr>
                  </a:outerShdw>
                </a:effectLst>
              </a:rPr>
              <a:t>The disciples forgot one small detail in the midst of their storm………..Jesus was in the boat with them!</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 </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There was nothing greater than His presence!</a:t>
            </a:r>
            <a:br>
              <a:rPr lang="en-US" sz="4000" dirty="0">
                <a:solidFill>
                  <a:schemeClr val="bg1"/>
                </a:solidFill>
                <a:effectLst>
                  <a:outerShdw blurRad="38100" dist="38100" dir="2700000" algn="tl">
                    <a:srgbClr val="000000">
                      <a:alpha val="43137"/>
                    </a:srgbClr>
                  </a:outerShdw>
                </a:effectLst>
              </a:rPr>
            </a:b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Let’s overcome the thought that says, “I’m alone in this storm.” “Where is God when I need Him most?”</a:t>
            </a:r>
          </a:p>
        </p:txBody>
      </p:sp>
    </p:spTree>
    <p:extLst>
      <p:ext uri="{BB962C8B-B14F-4D97-AF65-F5344CB8AC3E}">
        <p14:creationId xmlns:p14="http://schemas.microsoft.com/office/powerpoint/2010/main" val="104231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076307"/>
          </a:xfrm>
        </p:spPr>
        <p:txBody>
          <a:bodyPr/>
          <a:lstStyle/>
          <a:p>
            <a:r>
              <a:rPr lang="en-US" dirty="0">
                <a:solidFill>
                  <a:schemeClr val="bg1"/>
                </a:solidFill>
                <a:effectLst>
                  <a:outerShdw blurRad="38100" dist="38100" dir="2700000" algn="tl">
                    <a:srgbClr val="000000">
                      <a:alpha val="43137"/>
                    </a:srgbClr>
                  </a:outerShdw>
                </a:effectLst>
              </a:rPr>
              <a:t>1. He is in the boat with you!</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2414427"/>
            <a:ext cx="9144000" cy="3976099"/>
          </a:xfrm>
        </p:spPr>
        <p:txBody>
          <a:bodyPr>
            <a:normAutofit/>
          </a:bodyPr>
          <a:lstStyle/>
          <a:p>
            <a:pPr algn="l"/>
            <a:r>
              <a:rPr lang="en-US" sz="3200" b="1" dirty="0">
                <a:solidFill>
                  <a:schemeClr val="bg1"/>
                </a:solidFill>
              </a:rPr>
              <a:t>In Mark 4:36-40, Jesus was asleep in the boat. </a:t>
            </a:r>
          </a:p>
          <a:p>
            <a:pPr algn="l"/>
            <a:r>
              <a:rPr lang="en-US" sz="3200" b="1" dirty="0">
                <a:solidFill>
                  <a:schemeClr val="bg1"/>
                </a:solidFill>
              </a:rPr>
              <a:t>Someone asked me once – “how do we wake Jesus up, when He is asleep in our boat, in the middle of a storm?” </a:t>
            </a:r>
          </a:p>
          <a:p>
            <a:pPr algn="l"/>
            <a:r>
              <a:rPr lang="en-US" sz="3200" b="1" dirty="0">
                <a:solidFill>
                  <a:schemeClr val="bg1"/>
                </a:solidFill>
              </a:rPr>
              <a:t>Well, I said, “You don’t wake Him up. You rest with Him!” If He’s not worried, don’t you worry. HIS PRESENCE calmed the storm then, just as it will do now.</a:t>
            </a:r>
          </a:p>
        </p:txBody>
      </p:sp>
    </p:spTree>
    <p:extLst>
      <p:ext uri="{BB962C8B-B14F-4D97-AF65-F5344CB8AC3E}">
        <p14:creationId xmlns:p14="http://schemas.microsoft.com/office/powerpoint/2010/main" val="183146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253447" y="493161"/>
            <a:ext cx="9414553" cy="1839074"/>
          </a:xfrm>
        </p:spPr>
        <p:txBody>
          <a:bodyPr>
            <a:noAutofit/>
          </a:bodyPr>
          <a:lstStyle/>
          <a:p>
            <a:pPr algn="l"/>
            <a:r>
              <a:rPr lang="en-US" sz="4400" b="1" dirty="0">
                <a:solidFill>
                  <a:schemeClr val="bg1"/>
                </a:solidFill>
                <a:effectLst>
                  <a:outerShdw blurRad="38100" dist="38100" dir="2700000" algn="tl">
                    <a:srgbClr val="000000">
                      <a:alpha val="43137"/>
                    </a:srgbClr>
                  </a:outerShdw>
                </a:effectLst>
              </a:rPr>
              <a:t>2. The disciples didn’t need Jesus to awake. They needed to awake to the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fact that God was with them.</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253447" y="2702103"/>
            <a:ext cx="9414553" cy="2555697"/>
          </a:xfrm>
        </p:spPr>
        <p:txBody>
          <a:bodyPr>
            <a:normAutofit lnSpcReduction="10000"/>
          </a:bodyPr>
          <a:lstStyle/>
          <a:p>
            <a:pPr algn="l"/>
            <a:r>
              <a:rPr lang="en-US" sz="3600" b="1" dirty="0">
                <a:solidFill>
                  <a:schemeClr val="bg1"/>
                </a:solidFill>
              </a:rPr>
              <a:t>When you know He is with you, there is nothing to fear; therefore, there was nothing to fear.</a:t>
            </a:r>
          </a:p>
          <a:p>
            <a:pPr algn="l"/>
            <a:r>
              <a:rPr lang="en-US" sz="3600" b="1" dirty="0">
                <a:solidFill>
                  <a:schemeClr val="bg1"/>
                </a:solidFill>
              </a:rPr>
              <a:t> Psalm 23:4 says, “though I walk through the valley of the shadow of death, I will fear NO EVIL for You are with me!”</a:t>
            </a:r>
          </a:p>
        </p:txBody>
      </p:sp>
    </p:spTree>
    <p:extLst>
      <p:ext uri="{BB962C8B-B14F-4D97-AF65-F5344CB8AC3E}">
        <p14:creationId xmlns:p14="http://schemas.microsoft.com/office/powerpoint/2010/main" val="379140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6BA79-64D9-4D74-A159-A1FD98CF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02956" cy="6858000"/>
          </a:xfrm>
          <a:prstGeom prst="rect">
            <a:avLst/>
          </a:prstGeom>
        </p:spPr>
      </p:pic>
      <p:sp>
        <p:nvSpPr>
          <p:cNvPr id="2" name="Title 1">
            <a:extLst>
              <a:ext uri="{FF2B5EF4-FFF2-40B4-BE49-F238E27FC236}">
                <a16:creationId xmlns:a16="http://schemas.microsoft.com/office/drawing/2014/main" id="{878B2CAC-1BAC-46F6-8807-254B65AFFBD4}"/>
              </a:ext>
            </a:extLst>
          </p:cNvPr>
          <p:cNvSpPr>
            <a:spLocks noGrp="1"/>
          </p:cNvSpPr>
          <p:nvPr>
            <p:ph type="ctrTitle"/>
          </p:nvPr>
        </p:nvSpPr>
        <p:spPr>
          <a:xfrm>
            <a:off x="1524000" y="1122363"/>
            <a:ext cx="9144000" cy="1857143"/>
          </a:xfrm>
        </p:spPr>
        <p:txBody>
          <a:bodyPr>
            <a:normAutofit/>
          </a:bodyPr>
          <a:lstStyle/>
          <a:p>
            <a:pPr algn="l"/>
            <a:r>
              <a:rPr lang="en-US" sz="4000" b="1" dirty="0">
                <a:solidFill>
                  <a:schemeClr val="bg1"/>
                </a:solidFill>
                <a:effectLst>
                  <a:outerShdw blurRad="38100" dist="38100" dir="2700000" algn="tl">
                    <a:srgbClr val="000000">
                      <a:alpha val="43137"/>
                    </a:srgbClr>
                  </a:outerShdw>
                </a:effectLst>
                <a:latin typeface="+mn-lt"/>
              </a:rPr>
              <a:t>3. Great miracle: Jesus calmed the storm. Greater miracle: Jesus slept IN THE MIDST of it.</a:t>
            </a:r>
          </a:p>
        </p:txBody>
      </p:sp>
      <p:sp>
        <p:nvSpPr>
          <p:cNvPr id="3" name="Subtitle 2">
            <a:extLst>
              <a:ext uri="{FF2B5EF4-FFF2-40B4-BE49-F238E27FC236}">
                <a16:creationId xmlns:a16="http://schemas.microsoft.com/office/drawing/2014/main" id="{0501C9BC-C1D8-4EA6-9F9D-AB985E503EF2}"/>
              </a:ext>
            </a:extLst>
          </p:cNvPr>
          <p:cNvSpPr>
            <a:spLocks noGrp="1"/>
          </p:cNvSpPr>
          <p:nvPr>
            <p:ph type="subTitle" idx="1"/>
          </p:nvPr>
        </p:nvSpPr>
        <p:spPr>
          <a:xfrm>
            <a:off x="1524000" y="3184989"/>
            <a:ext cx="9144000" cy="3154165"/>
          </a:xfrm>
        </p:spPr>
        <p:txBody>
          <a:bodyPr>
            <a:normAutofit/>
          </a:bodyPr>
          <a:lstStyle/>
          <a:p>
            <a:pPr marL="571500" indent="-571500" algn="l">
              <a:buFont typeface="Arial" panose="020B0604020202020204" pitchFamily="34" charset="0"/>
              <a:buChar char="•"/>
            </a:pPr>
            <a:r>
              <a:rPr lang="en-US" sz="3600" b="1" dirty="0">
                <a:solidFill>
                  <a:schemeClr val="bg1"/>
                </a:solidFill>
              </a:rPr>
              <a:t>When you realize He is in your boat with you, you will have supernatural peace. </a:t>
            </a:r>
          </a:p>
          <a:p>
            <a:pPr marL="571500" indent="-571500" algn="l">
              <a:buFont typeface="Arial" panose="020B0604020202020204" pitchFamily="34" charset="0"/>
              <a:buChar char="•"/>
            </a:pPr>
            <a:r>
              <a:rPr lang="en-US" sz="3600" b="1" dirty="0">
                <a:solidFill>
                  <a:schemeClr val="bg1"/>
                </a:solidFill>
              </a:rPr>
              <a:t>Calming the storm is great. </a:t>
            </a:r>
          </a:p>
          <a:p>
            <a:pPr marL="571500" indent="-571500" algn="l">
              <a:buFont typeface="Arial" panose="020B0604020202020204" pitchFamily="34" charset="0"/>
              <a:buChar char="•"/>
            </a:pPr>
            <a:r>
              <a:rPr lang="en-US" sz="3600" b="1" dirty="0">
                <a:solidFill>
                  <a:schemeClr val="bg1"/>
                </a:solidFill>
              </a:rPr>
              <a:t>Peace in the midst of it is greater!</a:t>
            </a:r>
          </a:p>
        </p:txBody>
      </p:sp>
    </p:spTree>
    <p:extLst>
      <p:ext uri="{BB962C8B-B14F-4D97-AF65-F5344CB8AC3E}">
        <p14:creationId xmlns:p14="http://schemas.microsoft.com/office/powerpoint/2010/main" val="1356233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993</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I'm Alone In This Storm</vt:lpstr>
      <vt:lpstr>Today's Thought : I'm Alone In This Storm</vt:lpstr>
      <vt:lpstr>Hebrews 10:19-20</vt:lpstr>
      <vt:lpstr>PowerPoint Presentation</vt:lpstr>
      <vt:lpstr>When the disciples tried to cross over to the other side of the sea in the boat (Mark 4:36-40), they were overwhelmed by the storm that struck their ship.   They thought they would perish. They feared for their life, bailing out water furiously.   Have you ever been in a storm? The waters crashing against you; you don’t know what to do; you feel helpless. You cry out, “Lord where are you? Don’t you care?”</vt:lpstr>
      <vt:lpstr>The disciples forgot one small detail in the midst of their storm………..Jesus was in the boat with them!   There was nothing greater than His presence!  Let’s overcome the thought that says, “I’m alone in this storm.” “Where is God when I need Him most?”</vt:lpstr>
      <vt:lpstr>1. He is in the boat with you!</vt:lpstr>
      <vt:lpstr>2. The disciples didn’t need Jesus to awake. They needed to awake to the  fact that God was with them.</vt:lpstr>
      <vt:lpstr>3. Great miracle: Jesus calmed the storm. Greater miracle: Jesus slept IN THE MIDST of it.</vt:lpstr>
      <vt:lpstr>4. DO NOT MISTAKE FIRE IN YOUR LIFE FOR GOD’S ABSENCE.</vt:lpstr>
      <vt:lpstr>5. Psalm 91:10 says, “No evil shall befall you, nor shall any plague come near your tent.”</vt:lpstr>
      <vt:lpstr>PowerPoint Presentation</vt:lpstr>
      <vt:lpstr>PowerPoint Presentation</vt:lpstr>
      <vt:lpstr>PowerPoint Presentation</vt:lpstr>
      <vt:lpstr>THINK IT &amp; SAY IT:</vt:lpstr>
      <vt:lpstr>THINK IT &amp; SAY IT:</vt:lpstr>
      <vt:lpstr>THINK IT &amp; SAY IT:</vt:lpstr>
      <vt:lpstr>THINK IT &amp; SAY IT:</vt:lpstr>
      <vt:lpstr>Let’s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Alone In This Storm</dc:title>
  <dc:creator>Ronald Powell</dc:creator>
  <cp:lastModifiedBy>Ronald Powell</cp:lastModifiedBy>
  <cp:revision>2</cp:revision>
  <dcterms:created xsi:type="dcterms:W3CDTF">2022-03-21T20:27:29Z</dcterms:created>
  <dcterms:modified xsi:type="dcterms:W3CDTF">2022-03-21T21:57:01Z</dcterms:modified>
</cp:coreProperties>
</file>