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84" r:id="rId5"/>
    <p:sldId id="285" r:id="rId6"/>
    <p:sldId id="289" r:id="rId7"/>
    <p:sldId id="290" r:id="rId8"/>
    <p:sldId id="291" r:id="rId9"/>
    <p:sldId id="292" r:id="rId10"/>
    <p:sldId id="293" r:id="rId11"/>
    <p:sldId id="294" r:id="rId12"/>
    <p:sldId id="3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19" autoAdjust="0"/>
  </p:normalViewPr>
  <p:slideViewPr>
    <p:cSldViewPr snapToGrid="0">
      <p:cViewPr varScale="1">
        <p:scale>
          <a:sx n="93" d="100"/>
          <a:sy n="93" d="100"/>
        </p:scale>
        <p:origin x="1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5/24/2022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9133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397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5/24/2022</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3680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5/24/2022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6511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5/24/2022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19386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459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71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5814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781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5/24/2022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2885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5/24/2022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914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5/24/2022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7890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drronaldpowell.com/" TargetMode="External"/><Relationship Id="rId2" Type="http://schemas.openxmlformats.org/officeDocument/2006/relationships/hyperlink" Target="http://www.crosswindsinternational.org/" TargetMode="External"/><Relationship Id="rId1" Type="http://schemas.openxmlformats.org/officeDocument/2006/relationships/slideLayout" Target="../slideLayouts/slideLayout2.xml"/><Relationship Id="rId6" Type="http://schemas.openxmlformats.org/officeDocument/2006/relationships/hyperlink" Target="https://twitter.com/Cognitivedoc" TargetMode="External"/><Relationship Id="rId5" Type="http://schemas.openxmlformats.org/officeDocument/2006/relationships/hyperlink" Target="https://www.youtube.com/c/DrRonaldPowellCWI/videos" TargetMode="External"/><Relationship Id="rId4" Type="http://schemas.openxmlformats.org/officeDocument/2006/relationships/hyperlink" Target="https://www.facebook.com/drronaldpowe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9239A5-A9EC-00D1-979D-FC87BD42116A}"/>
              </a:ext>
            </a:extLst>
          </p:cNvPr>
          <p:cNvPicPr>
            <a:picLocks noChangeAspect="1"/>
          </p:cNvPicPr>
          <p:nvPr/>
        </p:nvPicPr>
        <p:blipFill>
          <a:blip r:embed="rId3"/>
          <a:stretch>
            <a:fillRect/>
          </a:stretch>
        </p:blipFill>
        <p:spPr>
          <a:xfrm>
            <a:off x="5531935" y="646545"/>
            <a:ext cx="6577584" cy="5791200"/>
          </a:xfrm>
          <a:prstGeom prst="rect">
            <a:avLst/>
          </a:prstGeom>
        </p:spPr>
      </p:pic>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p:txBody>
          <a:bodyPr anchor="ctr">
            <a:normAutofit fontScale="90000"/>
          </a:bodyPr>
          <a:lstStyle/>
          <a:p>
            <a:r>
              <a:rPr lang="en-US" b="1" dirty="0"/>
              <a:t>Today's Thought:</a:t>
            </a:r>
            <a:br>
              <a:rPr lang="en-US" b="1" dirty="0"/>
            </a:br>
            <a:r>
              <a:rPr lang="en-US" b="1" dirty="0"/>
              <a:t> </a:t>
            </a:r>
            <a:br>
              <a:rPr lang="en-US" b="1" dirty="0"/>
            </a:br>
            <a:r>
              <a:rPr lang="en-US" b="1" dirty="0"/>
              <a:t>I Could Succeed "if"</a:t>
            </a:r>
            <a:endParaRPr lang="en-US" b="1"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p:txBody>
          <a:bodyPr anchor="t">
            <a:normAutofit fontScale="92500" lnSpcReduction="20000"/>
          </a:bodyPr>
          <a:lstStyle/>
          <a:p>
            <a:r>
              <a:rPr lang="en-US" sz="1400" b="1" i="1" dirty="0"/>
              <a:t>With: </a:t>
            </a:r>
          </a:p>
          <a:p>
            <a:r>
              <a:rPr lang="en-US" sz="1400" b="1" i="1" dirty="0"/>
              <a:t>Bishop Ronald K. Powell</a:t>
            </a:r>
            <a:endParaRPr lang="en-US" sz="1200" b="1" i="1" dirty="0"/>
          </a:p>
        </p:txBody>
      </p:sp>
    </p:spTree>
    <p:extLst>
      <p:ext uri="{BB962C8B-B14F-4D97-AF65-F5344CB8AC3E}">
        <p14:creationId xmlns:p14="http://schemas.microsoft.com/office/powerpoint/2010/main" val="10607966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p:txBody>
          <a:bodyPr anchor="ctr">
            <a:normAutofit fontScale="90000"/>
          </a:bodyPr>
          <a:lstStyle/>
          <a:p>
            <a:r>
              <a:rPr lang="en-US" b="1" dirty="0"/>
              <a:t>Today we are fasting from the thought: </a:t>
            </a:r>
            <a:br>
              <a:rPr lang="en-US" b="1" dirty="0"/>
            </a:br>
            <a:br>
              <a:rPr lang="en-US" b="1" dirty="0"/>
            </a:br>
            <a:r>
              <a:rPr lang="en-US" b="1" dirty="0"/>
              <a:t>"I could succeed if I had the right surroundings, the right people or the right breaks.”</a:t>
            </a:r>
            <a:endParaRPr lang="en-US" b="1"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3038764"/>
            <a:ext cx="11159104" cy="3583709"/>
          </a:xfrm>
        </p:spPr>
        <p:txBody>
          <a:bodyPr anchor="t">
            <a:normAutofit/>
          </a:bodyPr>
          <a:lstStyle/>
          <a:p>
            <a:pPr marL="457200" indent="-457200">
              <a:buFont typeface="+mj-lt"/>
              <a:buAutoNum type="arabicPeriod"/>
            </a:pPr>
            <a:r>
              <a:rPr lang="en-US" sz="2400" b="1" i="1" cap="none" dirty="0">
                <a:ln w="0"/>
                <a:solidFill>
                  <a:schemeClr val="tx1"/>
                </a:solidFill>
                <a:effectLst>
                  <a:outerShdw blurRad="38100" dist="19050" dir="2700000" algn="tl" rotWithShape="0">
                    <a:schemeClr val="dk1">
                      <a:alpha val="40000"/>
                    </a:schemeClr>
                  </a:outerShdw>
                </a:effectLst>
              </a:rPr>
              <a:t>Nonsense! Yet many people believe that if their surroundings were better, they would succeed. If they just moved to a different city or had a better boss or if someone gave them a chance, they would prosper. </a:t>
            </a:r>
          </a:p>
          <a:p>
            <a:pPr marL="457200" indent="-457200">
              <a:buFont typeface="+mj-lt"/>
              <a:buAutoNum type="arabicPeriod"/>
            </a:pPr>
            <a:r>
              <a:rPr lang="en-US" sz="2400" b="1" i="1" cap="none" dirty="0">
                <a:ln w="0"/>
                <a:solidFill>
                  <a:schemeClr val="tx1"/>
                </a:solidFill>
                <a:effectLst>
                  <a:outerShdw blurRad="38100" dist="19050" dir="2700000" algn="tl" rotWithShape="0">
                    <a:schemeClr val="dk1">
                      <a:alpha val="40000"/>
                    </a:schemeClr>
                  </a:outerShdw>
                </a:effectLst>
              </a:rPr>
              <a:t>They use these thoughts as excuses for why things do not get better, or why they do not reach their goals and improve their life. </a:t>
            </a:r>
          </a:p>
          <a:p>
            <a:pPr marL="457200" indent="-457200">
              <a:buFont typeface="+mj-lt"/>
              <a:buAutoNum type="arabicPeriod"/>
            </a:pPr>
            <a:r>
              <a:rPr lang="en-US" sz="2400" b="1" i="1" cap="none" dirty="0">
                <a:ln w="0"/>
                <a:solidFill>
                  <a:schemeClr val="tx1"/>
                </a:solidFill>
                <a:effectLst>
                  <a:outerShdw blurRad="38100" dist="19050" dir="2700000" algn="tl" rotWithShape="0">
                    <a:schemeClr val="dk1">
                      <a:alpha val="40000"/>
                    </a:schemeClr>
                  </a:outerShdw>
                </a:effectLst>
              </a:rPr>
              <a:t>This way of thinking makes people blame others and their circumstances for why they do not change.</a:t>
            </a:r>
          </a:p>
        </p:txBody>
      </p:sp>
    </p:spTree>
    <p:extLst>
      <p:ext uri="{BB962C8B-B14F-4D97-AF65-F5344CB8AC3E}">
        <p14:creationId xmlns:p14="http://schemas.microsoft.com/office/powerpoint/2010/main" val="10337281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581191" y="877455"/>
            <a:ext cx="10993549" cy="1617990"/>
          </a:xfrm>
        </p:spPr>
        <p:txBody>
          <a:bodyPr anchor="ctr">
            <a:normAutofit fontScale="90000"/>
          </a:bodyPr>
          <a:lstStyle/>
          <a:p>
            <a:r>
              <a:rPr lang="en-US" b="1" dirty="0">
                <a:solidFill>
                  <a:schemeClr val="tx1"/>
                </a:solidFill>
              </a:rPr>
              <a:t>Replace that thought with this thought:</a:t>
            </a:r>
            <a:br>
              <a:rPr lang="en-US" b="1" dirty="0">
                <a:solidFill>
                  <a:schemeClr val="tx1"/>
                </a:solidFill>
              </a:rPr>
            </a:br>
            <a:br>
              <a:rPr lang="en-US" b="1" dirty="0">
                <a:solidFill>
                  <a:schemeClr val="tx1"/>
                </a:solidFill>
              </a:rPr>
            </a:br>
            <a:r>
              <a:rPr lang="en-US" b="1" dirty="0">
                <a:solidFill>
                  <a:schemeClr val="tx1"/>
                </a:solidFill>
              </a:rPr>
              <a:t>1. It is not what surrounds you, but what is inside you that causes success!</a:t>
            </a:r>
            <a:br>
              <a:rPr lang="en-US" b="1" dirty="0">
                <a:solidFill>
                  <a:schemeClr val="tx1"/>
                </a:solidFill>
              </a:rPr>
            </a:br>
            <a:endParaRPr lang="en-US" b="1"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3038764"/>
            <a:ext cx="11159104" cy="3583709"/>
          </a:xfrm>
        </p:spPr>
        <p:txBody>
          <a:bodyPr anchor="t">
            <a:normAutofit/>
          </a:bodyPr>
          <a:lstStyle/>
          <a:p>
            <a:pPr marL="457200" indent="-457200">
              <a:buFont typeface="+mj-lt"/>
              <a:buAutoNum type="arabicPeriod"/>
            </a:pPr>
            <a:r>
              <a:rPr lang="en-US" sz="2800" dirty="0">
                <a:solidFill>
                  <a:schemeClr val="tx1"/>
                </a:solidFill>
              </a:rPr>
              <a:t>2 Corinthians 4:16 says, "Therefore, we do not lose heart. For though our outer man is decaying, yet our inner man is being renewed day by day." </a:t>
            </a:r>
          </a:p>
          <a:p>
            <a:pPr marL="457200" indent="-457200">
              <a:buFont typeface="+mj-lt"/>
              <a:buAutoNum type="arabicPeriod"/>
            </a:pPr>
            <a:r>
              <a:rPr lang="en-US" sz="2800" dirty="0">
                <a:solidFill>
                  <a:schemeClr val="tx1"/>
                </a:solidFill>
              </a:rPr>
              <a:t>Notice, Paul is saying, even when things go the opposite direction on the outside, something good can be happening on the inside.</a:t>
            </a:r>
            <a:endParaRPr lang="en-US" sz="2400" b="1" i="1" cap="none"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978746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581191" y="877455"/>
            <a:ext cx="10993549" cy="1617990"/>
          </a:xfrm>
        </p:spPr>
        <p:txBody>
          <a:bodyPr anchor="ctr">
            <a:normAutofit fontScale="90000"/>
          </a:bodyPr>
          <a:lstStyle/>
          <a:p>
            <a:r>
              <a:rPr lang="en-US" b="1" dirty="0">
                <a:solidFill>
                  <a:schemeClr val="tx1"/>
                </a:solidFill>
              </a:rPr>
              <a:t>Replace that thought with this thought:</a:t>
            </a:r>
            <a:br>
              <a:rPr lang="en-US" b="1" dirty="0">
                <a:solidFill>
                  <a:schemeClr val="tx1"/>
                </a:solidFill>
              </a:rPr>
            </a:br>
            <a:br>
              <a:rPr lang="en-US" b="1" dirty="0">
                <a:solidFill>
                  <a:schemeClr val="tx1"/>
                </a:solidFill>
              </a:rPr>
            </a:br>
            <a:r>
              <a:rPr lang="en-US" b="1" dirty="0">
                <a:solidFill>
                  <a:schemeClr val="tx1"/>
                </a:solidFill>
              </a:rPr>
              <a:t>1. It is not what surrounds you, but what is inside you that causes success!</a:t>
            </a:r>
            <a:br>
              <a:rPr lang="en-US" b="1" dirty="0">
                <a:solidFill>
                  <a:schemeClr val="tx1"/>
                </a:solidFill>
              </a:rPr>
            </a:br>
            <a:endParaRPr lang="en-US" b="1"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3038764"/>
            <a:ext cx="11159104" cy="3583709"/>
          </a:xfrm>
        </p:spPr>
        <p:txBody>
          <a:bodyPr anchor="t">
            <a:normAutofit/>
          </a:bodyPr>
          <a:lstStyle/>
          <a:p>
            <a:pPr marL="457200" indent="-457200">
              <a:buFont typeface="+mj-lt"/>
              <a:buAutoNum type="arabicPeriod"/>
            </a:pPr>
            <a:r>
              <a:rPr lang="en-US" sz="2800" dirty="0">
                <a:solidFill>
                  <a:schemeClr val="tx1"/>
                </a:solidFill>
              </a:rPr>
              <a:t>When things go wrong on the outside, deal with the inside! This is the key to success. </a:t>
            </a:r>
          </a:p>
          <a:p>
            <a:pPr marL="457200" indent="-457200">
              <a:buFont typeface="+mj-lt"/>
              <a:buAutoNum type="arabicPeriod"/>
            </a:pPr>
            <a:r>
              <a:rPr lang="en-US" sz="2800" dirty="0">
                <a:solidFill>
                  <a:schemeClr val="tx1"/>
                </a:solidFill>
              </a:rPr>
              <a:t>And what does God say we should do on the inside? Be renewed, day by day. Be filled with the Word Day by day! </a:t>
            </a:r>
          </a:p>
          <a:p>
            <a:pPr marL="457200" indent="-457200">
              <a:buFont typeface="+mj-lt"/>
              <a:buAutoNum type="arabicPeriod"/>
            </a:pPr>
            <a:r>
              <a:rPr lang="en-US" sz="2800" dirty="0">
                <a:solidFill>
                  <a:schemeClr val="tx1"/>
                </a:solidFill>
              </a:rPr>
              <a:t>Absorb these scriptures day by day, and the INSIDE with OVERTAKE the OUTSIDE!</a:t>
            </a:r>
            <a:endParaRPr lang="en-US" sz="2400" b="1" i="1" cap="none"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769751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581191" y="877455"/>
            <a:ext cx="10993549" cy="1617990"/>
          </a:xfrm>
        </p:spPr>
        <p:txBody>
          <a:bodyPr anchor="ctr">
            <a:normAutofit fontScale="90000"/>
          </a:bodyPr>
          <a:lstStyle/>
          <a:p>
            <a:br>
              <a:rPr lang="en-US" b="1" dirty="0">
                <a:solidFill>
                  <a:schemeClr val="tx1"/>
                </a:solidFill>
              </a:rPr>
            </a:br>
            <a:r>
              <a:rPr lang="en-US" b="1" dirty="0">
                <a:solidFill>
                  <a:schemeClr val="tx1"/>
                </a:solidFill>
              </a:rPr>
              <a:t>2. Success or failure in life is created by how you think</a:t>
            </a:r>
            <a:br>
              <a:rPr lang="en-US" b="1" dirty="0">
                <a:solidFill>
                  <a:schemeClr val="tx1"/>
                </a:solidFill>
              </a:rPr>
            </a:br>
            <a:endParaRPr lang="en-US" b="1"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3112654"/>
            <a:ext cx="11159104" cy="3509819"/>
          </a:xfrm>
        </p:spPr>
        <p:txBody>
          <a:bodyPr anchor="t">
            <a:normAutofit/>
          </a:bodyPr>
          <a:lstStyle/>
          <a:p>
            <a:pPr marL="457200" indent="-457200">
              <a:buFont typeface="+mj-lt"/>
              <a:buAutoNum type="arabicPeriod"/>
            </a:pPr>
            <a:r>
              <a:rPr lang="en-US" sz="2800" dirty="0">
                <a:solidFill>
                  <a:schemeClr val="tx1"/>
                </a:solidFill>
              </a:rPr>
              <a:t>Joshua 1:8 says "...but you shall meditate on the Word of God Day and night...</a:t>
            </a:r>
          </a:p>
          <a:p>
            <a:pPr marL="457200" indent="-457200">
              <a:buFont typeface="+mj-lt"/>
              <a:buAutoNum type="arabicPeriod"/>
            </a:pPr>
            <a:r>
              <a:rPr lang="en-US" sz="2800" dirty="0">
                <a:solidFill>
                  <a:schemeClr val="tx1"/>
                </a:solidFill>
              </a:rPr>
              <a:t>for THEN you shall make your way prosperous and THEN you shall have good SUCCESS."</a:t>
            </a:r>
          </a:p>
        </p:txBody>
      </p:sp>
    </p:spTree>
    <p:extLst>
      <p:ext uri="{BB962C8B-B14F-4D97-AF65-F5344CB8AC3E}">
        <p14:creationId xmlns:p14="http://schemas.microsoft.com/office/powerpoint/2010/main" val="159468940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581191" y="877455"/>
            <a:ext cx="10993549" cy="1617990"/>
          </a:xfrm>
        </p:spPr>
        <p:txBody>
          <a:bodyPr anchor="ctr">
            <a:normAutofit fontScale="90000"/>
          </a:bodyPr>
          <a:lstStyle/>
          <a:p>
            <a:br>
              <a:rPr lang="en-US" b="1" dirty="0">
                <a:solidFill>
                  <a:schemeClr val="tx1"/>
                </a:solidFill>
              </a:rPr>
            </a:br>
            <a:r>
              <a:rPr lang="en-US" b="1" dirty="0">
                <a:solidFill>
                  <a:schemeClr val="tx1"/>
                </a:solidFill>
              </a:rPr>
              <a:t>4. The root to true success is a prosperous soul.</a:t>
            </a:r>
            <a:br>
              <a:rPr lang="en-US" b="1" dirty="0">
                <a:solidFill>
                  <a:schemeClr val="tx1"/>
                </a:solidFill>
              </a:rPr>
            </a:br>
            <a:endParaRPr lang="en-US" b="1" dirty="0">
              <a:solidFill>
                <a:schemeClr val="tx1"/>
              </a:solidFill>
            </a:endParaRP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3112654"/>
            <a:ext cx="11159104" cy="3509819"/>
          </a:xfrm>
        </p:spPr>
        <p:txBody>
          <a:bodyPr anchor="t">
            <a:normAutofit/>
          </a:bodyPr>
          <a:lstStyle/>
          <a:p>
            <a:pPr marL="457200" indent="-457200">
              <a:buFont typeface="+mj-lt"/>
              <a:buAutoNum type="arabicPeriod"/>
            </a:pPr>
            <a:r>
              <a:rPr lang="en-US" sz="2800" dirty="0">
                <a:solidFill>
                  <a:schemeClr val="tx1"/>
                </a:solidFill>
              </a:rPr>
              <a:t>3 John 2 says, "Beloved I wish above all things that you would prosper and be in health, even as your soul prospers."</a:t>
            </a:r>
          </a:p>
          <a:p>
            <a:pPr marL="457200" indent="-457200">
              <a:buFont typeface="+mj-lt"/>
              <a:buAutoNum type="arabicPeriod"/>
            </a:pPr>
            <a:endParaRPr lang="en-US" sz="2800" dirty="0">
              <a:solidFill>
                <a:schemeClr val="tx1"/>
              </a:solidFill>
            </a:endParaRPr>
          </a:p>
        </p:txBody>
      </p:sp>
    </p:spTree>
    <p:extLst>
      <p:ext uri="{BB962C8B-B14F-4D97-AF65-F5344CB8AC3E}">
        <p14:creationId xmlns:p14="http://schemas.microsoft.com/office/powerpoint/2010/main" val="5804250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581191" y="877455"/>
            <a:ext cx="10993549" cy="489527"/>
          </a:xfrm>
        </p:spPr>
        <p:txBody>
          <a:bodyPr anchor="ctr">
            <a:normAutofit fontScale="90000"/>
          </a:bodyPr>
          <a:lstStyle/>
          <a:p>
            <a:br>
              <a:rPr lang="en-US" b="1" dirty="0">
                <a:solidFill>
                  <a:schemeClr val="tx1"/>
                </a:solidFill>
              </a:rPr>
            </a:br>
            <a:r>
              <a:rPr lang="en-US" b="1" dirty="0">
                <a:solidFill>
                  <a:schemeClr val="tx1"/>
                </a:solidFill>
              </a:rPr>
              <a:t>5. Remember Joseph...thrown into a pit by his brothers and sold into slavery.</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3112654"/>
            <a:ext cx="11159104" cy="3509819"/>
          </a:xfrm>
        </p:spPr>
        <p:txBody>
          <a:bodyPr anchor="t">
            <a:normAutofit lnSpcReduction="10000"/>
          </a:bodyPr>
          <a:lstStyle/>
          <a:p>
            <a:pPr marL="457200" indent="-457200">
              <a:buFont typeface="+mj-lt"/>
              <a:buAutoNum type="arabicPeriod"/>
            </a:pPr>
            <a:r>
              <a:rPr lang="en-US" sz="2800" dirty="0">
                <a:solidFill>
                  <a:schemeClr val="tx1"/>
                </a:solidFill>
              </a:rPr>
              <a:t>Genesis 39:2 says, "But the Lord was with Joseph, and so he became a successful man." Notice, even though his surroundings were terrible, HE STILL BECAME A SUCCESSFUL MAN. </a:t>
            </a:r>
          </a:p>
          <a:p>
            <a:pPr marL="457200" indent="-457200">
              <a:buFont typeface="+mj-lt"/>
              <a:buAutoNum type="arabicPeriod"/>
            </a:pPr>
            <a:r>
              <a:rPr lang="en-US" sz="2800" dirty="0">
                <a:solidFill>
                  <a:schemeClr val="tx1"/>
                </a:solidFill>
              </a:rPr>
              <a:t>He had bad surroundings, bad breaks, was surrounded by bad people, and yet still succeeded BECAUSE GOD WAS WITH HIM.</a:t>
            </a:r>
          </a:p>
          <a:p>
            <a:pPr marL="457200" indent="-457200">
              <a:buFont typeface="+mj-lt"/>
              <a:buAutoNum type="arabicPeriod"/>
            </a:pPr>
            <a:endParaRPr lang="en-US" sz="2800" dirty="0">
              <a:solidFill>
                <a:schemeClr val="tx1"/>
              </a:solidFill>
            </a:endParaRPr>
          </a:p>
        </p:txBody>
      </p:sp>
    </p:spTree>
    <p:extLst>
      <p:ext uri="{BB962C8B-B14F-4D97-AF65-F5344CB8AC3E}">
        <p14:creationId xmlns:p14="http://schemas.microsoft.com/office/powerpoint/2010/main" val="43691437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5398-C628-478A-822A-BE6CBC51559B}"/>
              </a:ext>
            </a:extLst>
          </p:cNvPr>
          <p:cNvSpPr>
            <a:spLocks noGrp="1"/>
          </p:cNvSpPr>
          <p:nvPr>
            <p:ph type="ctrTitle"/>
          </p:nvPr>
        </p:nvSpPr>
        <p:spPr>
          <a:xfrm>
            <a:off x="581191" y="877455"/>
            <a:ext cx="10993549" cy="489527"/>
          </a:xfrm>
        </p:spPr>
        <p:txBody>
          <a:bodyPr anchor="ctr">
            <a:normAutofit fontScale="90000"/>
          </a:bodyPr>
          <a:lstStyle/>
          <a:p>
            <a:br>
              <a:rPr lang="en-US" b="1" dirty="0">
                <a:solidFill>
                  <a:schemeClr val="tx1"/>
                </a:solidFill>
              </a:rPr>
            </a:br>
            <a:r>
              <a:rPr lang="en-US" b="1" dirty="0">
                <a:solidFill>
                  <a:schemeClr val="tx1"/>
                </a:solidFill>
              </a:rPr>
              <a:t>6. We create our surroundings, and we create our breaks by the thoughts we think and the choices we make.</a:t>
            </a:r>
          </a:p>
        </p:txBody>
      </p:sp>
      <p:sp>
        <p:nvSpPr>
          <p:cNvPr id="3" name="Subtitle 2">
            <a:extLst>
              <a:ext uri="{FF2B5EF4-FFF2-40B4-BE49-F238E27FC236}">
                <a16:creationId xmlns:a16="http://schemas.microsoft.com/office/drawing/2014/main" id="{07730D41-D3A4-4CFC-91DC-62E6A5AE503B}"/>
              </a:ext>
            </a:extLst>
          </p:cNvPr>
          <p:cNvSpPr>
            <a:spLocks noGrp="1"/>
          </p:cNvSpPr>
          <p:nvPr>
            <p:ph type="subTitle" idx="1"/>
          </p:nvPr>
        </p:nvSpPr>
        <p:spPr>
          <a:xfrm>
            <a:off x="415636" y="2142836"/>
            <a:ext cx="11159104" cy="4715164"/>
          </a:xfrm>
        </p:spPr>
        <p:txBody>
          <a:bodyPr anchor="t">
            <a:normAutofit fontScale="92500"/>
          </a:bodyPr>
          <a:lstStyle/>
          <a:p>
            <a:r>
              <a:rPr lang="en-US" sz="2000" b="1" dirty="0">
                <a:solidFill>
                  <a:schemeClr val="tx1"/>
                </a:solidFill>
                <a:effectLst>
                  <a:outerShdw blurRad="38100" dist="38100" dir="2700000" algn="tl">
                    <a:srgbClr val="000000">
                      <a:alpha val="43137"/>
                    </a:srgbClr>
                  </a:outerShdw>
                </a:effectLst>
              </a:rPr>
              <a:t>Deuteronomy 30:15-19 King James Version</a:t>
            </a:r>
          </a:p>
          <a:p>
            <a:r>
              <a:rPr lang="en-US" sz="2000" b="1" baseline="30000" dirty="0">
                <a:solidFill>
                  <a:schemeClr val="tx1"/>
                </a:solidFill>
                <a:effectLst>
                  <a:outerShdw blurRad="38100" dist="38100" dir="2700000" algn="tl">
                    <a:srgbClr val="000000">
                      <a:alpha val="43137"/>
                    </a:srgbClr>
                  </a:outerShdw>
                </a:effectLst>
              </a:rPr>
              <a:t>15 </a:t>
            </a:r>
            <a:r>
              <a:rPr lang="en-US" sz="2000" b="1" dirty="0">
                <a:solidFill>
                  <a:schemeClr val="tx1"/>
                </a:solidFill>
                <a:effectLst>
                  <a:outerShdw blurRad="38100" dist="38100" dir="2700000" algn="tl">
                    <a:srgbClr val="000000">
                      <a:alpha val="43137"/>
                    </a:srgbClr>
                  </a:outerShdw>
                </a:effectLst>
              </a:rPr>
              <a:t>See, I have set before thee this day life and good, and death and evil;</a:t>
            </a:r>
          </a:p>
          <a:p>
            <a:r>
              <a:rPr lang="en-US" sz="2000" b="1" baseline="30000" dirty="0">
                <a:solidFill>
                  <a:schemeClr val="tx1"/>
                </a:solidFill>
                <a:effectLst>
                  <a:outerShdw blurRad="38100" dist="38100" dir="2700000" algn="tl">
                    <a:srgbClr val="000000">
                      <a:alpha val="43137"/>
                    </a:srgbClr>
                  </a:outerShdw>
                </a:effectLst>
              </a:rPr>
              <a:t>16 </a:t>
            </a:r>
            <a:r>
              <a:rPr lang="en-US" sz="2000" b="1" dirty="0">
                <a:solidFill>
                  <a:schemeClr val="tx1"/>
                </a:solidFill>
                <a:effectLst>
                  <a:outerShdw blurRad="38100" dist="38100" dir="2700000" algn="tl">
                    <a:srgbClr val="000000">
                      <a:alpha val="43137"/>
                    </a:srgbClr>
                  </a:outerShdw>
                </a:effectLst>
              </a:rPr>
              <a:t>In that I command thee this day to love the </a:t>
            </a:r>
            <a:r>
              <a:rPr lang="en-US" sz="2000" b="1" cap="small" dirty="0">
                <a:solidFill>
                  <a:schemeClr val="tx1"/>
                </a:solidFill>
                <a:effectLst>
                  <a:outerShdw blurRad="38100" dist="38100" dir="2700000" algn="tl">
                    <a:srgbClr val="000000">
                      <a:alpha val="43137"/>
                    </a:srgbClr>
                  </a:outerShdw>
                </a:effectLst>
              </a:rPr>
              <a:t>Lord</a:t>
            </a:r>
            <a:r>
              <a:rPr lang="en-US" sz="2000" b="1" dirty="0">
                <a:solidFill>
                  <a:schemeClr val="tx1"/>
                </a:solidFill>
                <a:effectLst>
                  <a:outerShdw blurRad="38100" dist="38100" dir="2700000" algn="tl">
                    <a:srgbClr val="000000">
                      <a:alpha val="43137"/>
                    </a:srgbClr>
                  </a:outerShdw>
                </a:effectLst>
              </a:rPr>
              <a:t> thy God, to walk in his ways, and to keep his commandments and his statutes and his judgments, that thou mayest live and multiply: and the </a:t>
            </a:r>
            <a:r>
              <a:rPr lang="en-US" sz="2000" b="1" cap="small" dirty="0">
                <a:solidFill>
                  <a:schemeClr val="tx1"/>
                </a:solidFill>
                <a:effectLst>
                  <a:outerShdw blurRad="38100" dist="38100" dir="2700000" algn="tl">
                    <a:srgbClr val="000000">
                      <a:alpha val="43137"/>
                    </a:srgbClr>
                  </a:outerShdw>
                </a:effectLst>
              </a:rPr>
              <a:t>Lord</a:t>
            </a:r>
            <a:r>
              <a:rPr lang="en-US" sz="2000" b="1" dirty="0">
                <a:solidFill>
                  <a:schemeClr val="tx1"/>
                </a:solidFill>
                <a:effectLst>
                  <a:outerShdw blurRad="38100" dist="38100" dir="2700000" algn="tl">
                    <a:srgbClr val="000000">
                      <a:alpha val="43137"/>
                    </a:srgbClr>
                  </a:outerShdw>
                </a:effectLst>
              </a:rPr>
              <a:t> thy God shall bless thee in the land whither thou goest to possess it.</a:t>
            </a:r>
          </a:p>
          <a:p>
            <a:r>
              <a:rPr lang="en-US" sz="2000" b="1" baseline="30000" dirty="0">
                <a:solidFill>
                  <a:schemeClr val="tx1"/>
                </a:solidFill>
                <a:effectLst>
                  <a:outerShdw blurRad="38100" dist="38100" dir="2700000" algn="tl">
                    <a:srgbClr val="000000">
                      <a:alpha val="43137"/>
                    </a:srgbClr>
                  </a:outerShdw>
                </a:effectLst>
              </a:rPr>
              <a:t>17 </a:t>
            </a:r>
            <a:r>
              <a:rPr lang="en-US" sz="2000" b="1" dirty="0">
                <a:solidFill>
                  <a:schemeClr val="tx1"/>
                </a:solidFill>
                <a:effectLst>
                  <a:outerShdw blurRad="38100" dist="38100" dir="2700000" algn="tl">
                    <a:srgbClr val="000000">
                      <a:alpha val="43137"/>
                    </a:srgbClr>
                  </a:outerShdw>
                </a:effectLst>
              </a:rPr>
              <a:t>But if thine heart turn away, so that thou wilt not hear, but shalt be drawn away, and worship other gods, and serve them;</a:t>
            </a:r>
          </a:p>
          <a:p>
            <a:r>
              <a:rPr lang="en-US" sz="2000" b="1" baseline="30000" dirty="0">
                <a:solidFill>
                  <a:schemeClr val="tx1"/>
                </a:solidFill>
                <a:effectLst>
                  <a:outerShdw blurRad="38100" dist="38100" dir="2700000" algn="tl">
                    <a:srgbClr val="000000">
                      <a:alpha val="43137"/>
                    </a:srgbClr>
                  </a:outerShdw>
                </a:effectLst>
              </a:rPr>
              <a:t>18 </a:t>
            </a:r>
            <a:r>
              <a:rPr lang="en-US" sz="2000" b="1" dirty="0">
                <a:solidFill>
                  <a:schemeClr val="tx1"/>
                </a:solidFill>
                <a:effectLst>
                  <a:outerShdw blurRad="38100" dist="38100" dir="2700000" algn="tl">
                    <a:srgbClr val="000000">
                      <a:alpha val="43137"/>
                    </a:srgbClr>
                  </a:outerShdw>
                </a:effectLst>
              </a:rPr>
              <a:t>I denounce unto you this day, that ye shall surely perish, and that ye shall not prolong your days upon the land, whither thou passest over Jordan to go to possess it.</a:t>
            </a:r>
          </a:p>
          <a:p>
            <a:r>
              <a:rPr lang="en-US" sz="2000" b="1" baseline="30000" dirty="0">
                <a:solidFill>
                  <a:schemeClr val="tx1"/>
                </a:solidFill>
                <a:effectLst>
                  <a:outerShdw blurRad="38100" dist="38100" dir="2700000" algn="tl">
                    <a:srgbClr val="000000">
                      <a:alpha val="43137"/>
                    </a:srgbClr>
                  </a:outerShdw>
                </a:effectLst>
              </a:rPr>
              <a:t>19 </a:t>
            </a:r>
            <a:r>
              <a:rPr lang="en-US" sz="2000" b="1" dirty="0">
                <a:solidFill>
                  <a:schemeClr val="tx1"/>
                </a:solidFill>
                <a:effectLst>
                  <a:outerShdw blurRad="38100" dist="38100" dir="2700000" algn="tl">
                    <a:srgbClr val="000000">
                      <a:alpha val="43137"/>
                    </a:srgbClr>
                  </a:outerShdw>
                </a:effectLst>
              </a:rPr>
              <a:t>I call heaven and earth to record this day against you, that I have set before you life and death, blessing and cursing: therefore choose life, that both thou and thy seed may live:</a:t>
            </a:r>
          </a:p>
        </p:txBody>
      </p:sp>
    </p:spTree>
    <p:extLst>
      <p:ext uri="{BB962C8B-B14F-4D97-AF65-F5344CB8AC3E}">
        <p14:creationId xmlns:p14="http://schemas.microsoft.com/office/powerpoint/2010/main" val="211463162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AEBA-23B5-E453-4264-0CEFB77F0FC7}"/>
              </a:ext>
            </a:extLst>
          </p:cNvPr>
          <p:cNvSpPr>
            <a:spLocks noGrp="1"/>
          </p:cNvSpPr>
          <p:nvPr>
            <p:ph type="title"/>
          </p:nvPr>
        </p:nvSpPr>
        <p:spPr>
          <a:xfrm>
            <a:off x="581192" y="702156"/>
            <a:ext cx="11029616" cy="654033"/>
          </a:xfrm>
        </p:spPr>
        <p:txBody>
          <a:bodyPr>
            <a:normAutofit/>
          </a:bodyPr>
          <a:lstStyle/>
          <a:p>
            <a:pPr algn="ctr"/>
            <a:r>
              <a:rPr lang="en-US" sz="3600" b="1" dirty="0">
                <a:solidFill>
                  <a:schemeClr val="bg1"/>
                </a:solidFill>
                <a:effectLst>
                  <a:outerShdw blurRad="38100" dist="38100" dir="2700000" algn="tl">
                    <a:srgbClr val="000000">
                      <a:alpha val="43137"/>
                    </a:srgbClr>
                  </a:outerShdw>
                </a:effectLst>
              </a:rPr>
              <a:t>Let Us Pray</a:t>
            </a:r>
          </a:p>
        </p:txBody>
      </p:sp>
      <p:sp>
        <p:nvSpPr>
          <p:cNvPr id="3" name="Content Placeholder 2">
            <a:extLst>
              <a:ext uri="{FF2B5EF4-FFF2-40B4-BE49-F238E27FC236}">
                <a16:creationId xmlns:a16="http://schemas.microsoft.com/office/drawing/2014/main" id="{539399BD-095D-ED2A-A00B-B74EAFDCD70C}"/>
              </a:ext>
            </a:extLst>
          </p:cNvPr>
          <p:cNvSpPr>
            <a:spLocks noGrp="1"/>
          </p:cNvSpPr>
          <p:nvPr>
            <p:ph idx="1"/>
          </p:nvPr>
        </p:nvSpPr>
        <p:spPr>
          <a:xfrm>
            <a:off x="581193" y="1489753"/>
            <a:ext cx="10258044" cy="5054885"/>
          </a:xfrm>
        </p:spPr>
        <p:txBody>
          <a:bodyPr>
            <a:normAutofit lnSpcReduction="10000"/>
          </a:bodyPr>
          <a:lstStyle/>
          <a:p>
            <a:r>
              <a:rPr lang="en-US" sz="3600" b="1" dirty="0">
                <a:solidFill>
                  <a:schemeClr val="bg1"/>
                </a:solidFill>
                <a:effectLst>
                  <a:outerShdw blurRad="38100" dist="38100" dir="2700000" algn="tl">
                    <a:srgbClr val="000000">
                      <a:alpha val="43137"/>
                    </a:srgbClr>
                  </a:outerShdw>
                </a:effectLst>
              </a:rPr>
              <a:t>Visit us at :</a:t>
            </a:r>
          </a:p>
          <a:p>
            <a:r>
              <a:rPr lang="en-US" sz="3600" b="1" dirty="0">
                <a:solidFill>
                  <a:schemeClr val="bg1"/>
                </a:solidFill>
                <a:effectLst>
                  <a:outerShdw blurRad="38100" dist="38100" dir="2700000" algn="tl">
                    <a:srgbClr val="000000">
                      <a:alpha val="43137"/>
                    </a:srgbClr>
                  </a:outerShdw>
                </a:effectLst>
                <a:hlinkClick r:id="rId2"/>
              </a:rPr>
              <a:t>www.crosswindsinternational.org</a:t>
            </a: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hlinkClick r:id="rId3"/>
              </a:rPr>
              <a:t>www.drronaldpowell.com</a:t>
            </a: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hlinkClick r:id="rId4"/>
              </a:rPr>
              <a:t>https://www.facebook.com/drronaldpowell/</a:t>
            </a: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hlinkClick r:id="rId5"/>
              </a:rPr>
              <a:t>https://www.youtube.com/c/DrRonaldPowellCWI/videos</a:t>
            </a:r>
            <a:endParaRPr lang="en-US" sz="3600" b="1" dirty="0">
              <a:solidFill>
                <a:schemeClr val="bg1"/>
              </a:solidFill>
              <a:effectLst>
                <a:outerShdw blurRad="38100" dist="38100" dir="2700000" algn="tl">
                  <a:srgbClr val="000000">
                    <a:alpha val="43137"/>
                  </a:srgbClr>
                </a:outerShdw>
              </a:effectLst>
            </a:endParaRPr>
          </a:p>
          <a:p>
            <a:r>
              <a:rPr lang="en-US" sz="3600" b="1" dirty="0">
                <a:solidFill>
                  <a:schemeClr val="bg1"/>
                </a:solidFill>
                <a:effectLst>
                  <a:outerShdw blurRad="38100" dist="38100" dir="2700000" algn="tl">
                    <a:srgbClr val="000000">
                      <a:alpha val="43137"/>
                    </a:srgbClr>
                  </a:outerShdw>
                </a:effectLst>
                <a:hlinkClick r:id="rId6"/>
              </a:rPr>
              <a:t>https://twitter.com/Cognitivedoc</a:t>
            </a:r>
            <a:endParaRPr lang="en-US" sz="3600" b="1" dirty="0">
              <a:solidFill>
                <a:schemeClr val="bg1"/>
              </a:solidFill>
              <a:effectLst>
                <a:outerShdw blurRad="38100" dist="38100" dir="2700000" algn="tl">
                  <a:srgbClr val="000000">
                    <a:alpha val="43137"/>
                  </a:srgbClr>
                </a:outerShdw>
              </a:effectLst>
            </a:endParaRPr>
          </a:p>
          <a:p>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628445"/>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Override1.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2.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3.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4.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5.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6.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7.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ppt/theme/themeOverride8.xml><?xml version="1.0" encoding="utf-8"?>
<a:themeOverride xmlns:a="http://schemas.openxmlformats.org/drawingml/2006/main">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455B2D-BAB7-438A-85DA-0266A24CB79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C6403A-684A-431F-8F36-A24C99E28661}">
  <ds:schemaRefs>
    <ds:schemaRef ds:uri="http://schemas.microsoft.com/sharepoint/v3/contenttype/forms"/>
  </ds:schemaRefs>
</ds:datastoreItem>
</file>

<file path=customXml/itemProps3.xml><?xml version="1.0" encoding="utf-8"?>
<ds:datastoreItem xmlns:ds="http://schemas.openxmlformats.org/officeDocument/2006/customXml" ds:itemID="{CDF95FD5-1F25-4FA5-84C8-2AB1AFB89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{1A40A237-052C-480A-AE87-68CAD721FD6A}tf11964407_win32</Template>
  <TotalTime>50</TotalTime>
  <Words>740</Words>
  <Application>Microsoft Office PowerPoint</Application>
  <PresentationFormat>Widescreen</PresentationFormat>
  <Paragraphs>36</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Franklin Gothic Book</vt:lpstr>
      <vt:lpstr>Franklin Gothic Demi</vt:lpstr>
      <vt:lpstr>Wingdings 2</vt:lpstr>
      <vt:lpstr>DividendVTI</vt:lpstr>
      <vt:lpstr>Today's Thought:   I Could Succeed "if"</vt:lpstr>
      <vt:lpstr>Today we are fasting from the thought:   "I could succeed if I had the right surroundings, the right people or the right breaks.”</vt:lpstr>
      <vt:lpstr>Replace that thought with this thought:  1. It is not what surrounds you, but what is inside you that causes success! </vt:lpstr>
      <vt:lpstr>Replace that thought with this thought:  1. It is not what surrounds you, but what is inside you that causes success! </vt:lpstr>
      <vt:lpstr> 2. Success or failure in life is created by how you think </vt:lpstr>
      <vt:lpstr> 4. The root to true success is a prosperous soul. </vt:lpstr>
      <vt:lpstr> 5. Remember Joseph...thrown into a pit by his brothers and sold into slavery.</vt:lpstr>
      <vt:lpstr> 6. We create our surroundings, and we create our breaks by the thoughts we think and the choices we make.</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Thought:   I Could Succeed "if"</dc:title>
  <dc:creator>Ronald Powell</dc:creator>
  <cp:lastModifiedBy>Ronald Powell</cp:lastModifiedBy>
  <cp:revision>1</cp:revision>
  <dcterms:created xsi:type="dcterms:W3CDTF">2022-05-24T17:19:03Z</dcterms:created>
  <dcterms:modified xsi:type="dcterms:W3CDTF">2022-05-24T18:09:33Z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