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82"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5" autoAdjust="0"/>
    <p:restoredTop sz="94619" autoAdjust="0"/>
  </p:normalViewPr>
  <p:slideViewPr>
    <p:cSldViewPr snapToGrid="0">
      <p:cViewPr varScale="1">
        <p:scale>
          <a:sx n="104" d="100"/>
          <a:sy n="104" d="100"/>
        </p:scale>
        <p:origin x="43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5/10/2022</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79133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5/10/2022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73977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5/10/2022</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3680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5/10/2022</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65116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5/10/2022</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193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5/10/2022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45993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5/10/2022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07174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5/10/2022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58143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5/10/2022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47817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5/10/2022</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928855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5/10/2022</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19146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5/10/2022</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978907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7.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c/DrRonaldPowellCWI/videos" TargetMode="External"/><Relationship Id="rId2" Type="http://schemas.openxmlformats.org/officeDocument/2006/relationships/slideLayout" Target="../slideLayouts/slideLayout1.xml"/><Relationship Id="rId1" Type="http://schemas.openxmlformats.org/officeDocument/2006/relationships/themeOverride" Target="../theme/themeOverride1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109235" y="863695"/>
            <a:ext cx="3511233" cy="3779995"/>
          </a:xfrm>
        </p:spPr>
        <p:txBody>
          <a:bodyPr anchor="ctr">
            <a:normAutofit/>
          </a:bodyPr>
          <a:lstStyle/>
          <a:p>
            <a:r>
              <a:rPr lang="en-US" dirty="0">
                <a:solidFill>
                  <a:schemeClr val="tx1"/>
                </a:solidFill>
                <a:effectLst>
                  <a:outerShdw blurRad="38100" dist="38100" dir="2700000" algn="tl">
                    <a:srgbClr val="000000">
                      <a:alpha val="43137"/>
                    </a:srgbClr>
                  </a:outerShdw>
                </a:effectLst>
              </a:rPr>
              <a:t>Wrong Thinking:</a:t>
            </a:r>
            <a:br>
              <a:rPr lang="en-US" dirty="0">
                <a:solidFill>
                  <a:schemeClr val="tx1"/>
                </a:solidFill>
                <a:effectLst>
                  <a:outerShdw blurRad="38100" dist="38100" dir="2700000" algn="tl">
                    <a:srgbClr val="000000">
                      <a:alpha val="43137"/>
                    </a:srgbClr>
                  </a:outerShdw>
                </a:effectLst>
              </a:rPr>
            </a:br>
            <a:r>
              <a:rPr lang="en-US" dirty="0">
                <a:solidFill>
                  <a:schemeClr val="tx1"/>
                </a:solidFill>
                <a:effectLst>
                  <a:outerShdw blurRad="38100" dist="38100" dir="2700000" algn="tl">
                    <a:srgbClr val="000000">
                      <a:alpha val="43137"/>
                    </a:srgbClr>
                  </a:outerShdw>
                </a:effectLst>
              </a:rPr>
              <a:t>“I feel Guilty”</a:t>
            </a: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8109236" y="4739780"/>
            <a:ext cx="3511233" cy="1147054"/>
          </a:xfrm>
        </p:spPr>
        <p:txBody>
          <a:bodyPr anchor="t">
            <a:normAutofit/>
          </a:bodyPr>
          <a:lstStyle/>
          <a:p>
            <a:r>
              <a:rPr lang="en-US" sz="2000" b="1" i="1" dirty="0">
                <a:effectLst>
                  <a:outerShdw blurRad="38100" dist="38100" dir="2700000" algn="tl">
                    <a:srgbClr val="000000">
                      <a:alpha val="43137"/>
                    </a:srgbClr>
                  </a:outerShdw>
                </a:effectLst>
              </a:rPr>
              <a:t>with </a:t>
            </a:r>
          </a:p>
          <a:p>
            <a:r>
              <a:rPr lang="en-US" sz="2000" b="1" i="1" dirty="0">
                <a:effectLst>
                  <a:outerShdw blurRad="38100" dist="38100" dir="2700000" algn="tl">
                    <a:srgbClr val="000000">
                      <a:alpha val="43137"/>
                    </a:srgbClr>
                  </a:outerShdw>
                </a:effectLst>
              </a:rPr>
              <a:t>Bishop Ronald K. Powell</a:t>
            </a:r>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a:extLst>
              <a:ext uri="{FF2B5EF4-FFF2-40B4-BE49-F238E27FC236}">
                <a16:creationId xmlns:a16="http://schemas.microsoft.com/office/drawing/2014/main" id="{57621FD1-0CDB-660E-15F5-D97767B0EC16}"/>
              </a:ext>
            </a:extLst>
          </p:cNvPr>
          <p:cNvPicPr>
            <a:picLocks noChangeAspect="1"/>
          </p:cNvPicPr>
          <p:nvPr/>
        </p:nvPicPr>
        <p:blipFill>
          <a:blip r:embed="rId3"/>
          <a:stretch>
            <a:fillRect/>
          </a:stretch>
        </p:blipFill>
        <p:spPr>
          <a:xfrm>
            <a:off x="0" y="0"/>
            <a:ext cx="7536873" cy="5578764"/>
          </a:xfrm>
          <a:prstGeom prst="ellipse">
            <a:avLst/>
          </a:prstGeom>
          <a:ln>
            <a:noFill/>
          </a:ln>
          <a:effectLst>
            <a:softEdge rad="112500"/>
          </a:effectLst>
        </p:spPr>
      </p:pic>
    </p:spTree>
    <p:extLst>
      <p:ext uri="{BB962C8B-B14F-4D97-AF65-F5344CB8AC3E}">
        <p14:creationId xmlns:p14="http://schemas.microsoft.com/office/powerpoint/2010/main" val="67487362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86691" y="1219200"/>
            <a:ext cx="10733777" cy="4655127"/>
          </a:xfrm>
        </p:spPr>
        <p:txBody>
          <a:bodyPr anchor="ctr">
            <a:normAutofit fontScale="90000"/>
          </a:bodyPr>
          <a:lstStyle/>
          <a:p>
            <a:pPr algn="l"/>
            <a:br>
              <a:rPr lang="en-US" sz="1800" b="0" i="0" u="none" strike="noStrike" baseline="0" dirty="0">
                <a:solidFill>
                  <a:srgbClr val="000000"/>
                </a:solidFill>
                <a:latin typeface="Calibri" panose="020F0502020204030204" pitchFamily="34" charset="0"/>
              </a:rPr>
            </a:br>
            <a:br>
              <a:rPr lang="en-US" sz="1800" b="0" i="0" u="none" strike="noStrike" baseline="0" dirty="0">
                <a:solidFill>
                  <a:srgbClr val="000000"/>
                </a:solidFill>
                <a:latin typeface="Calibri" panose="020F0502020204030204" pitchFamily="34" charset="0"/>
              </a:rPr>
            </a:br>
            <a:r>
              <a:rPr lang="en-US" sz="2400" b="1" i="0" u="none" strike="noStrike" baseline="0" dirty="0">
                <a:solidFill>
                  <a:schemeClr val="accent1"/>
                </a:solidFill>
                <a:latin typeface="Calibri" panose="020F0502020204030204" pitchFamily="34" charset="0"/>
              </a:rPr>
              <a:t> </a:t>
            </a:r>
            <a:r>
              <a:rPr lang="en-US" sz="4000" b="1" i="0" u="none" strike="noStrike" baseline="0" dirty="0">
                <a:solidFill>
                  <a:schemeClr val="accent1"/>
                </a:solidFill>
                <a:latin typeface="Calibri" panose="020F0502020204030204" pitchFamily="34" charset="0"/>
              </a:rPr>
              <a:t>6. Stop thinking that you must FEEL GUILTY to be forgiven. </a:t>
            </a:r>
            <a:br>
              <a:rPr lang="en-US" sz="4000" b="1" i="0" u="none" strike="noStrike" baseline="0" dirty="0">
                <a:solidFill>
                  <a:schemeClr val="accent1"/>
                </a:solidFill>
                <a:latin typeface="Calibri" panose="020F0502020204030204" pitchFamily="34" charset="0"/>
              </a:rPr>
            </a:br>
            <a:r>
              <a:rPr lang="en-US" sz="4000" b="1" i="0" u="none" strike="noStrike" baseline="0" dirty="0">
                <a:solidFill>
                  <a:schemeClr val="tx1"/>
                </a:solidFill>
                <a:latin typeface="Calibri" panose="020F0502020204030204" pitchFamily="34" charset="0"/>
              </a:rPr>
              <a:t>Sometimes we think we owe it to people to feel guilty and feel bad for everything. </a:t>
            </a:r>
            <a:br>
              <a:rPr lang="en-US" sz="4000" b="1" i="0" u="none" strike="noStrike" baseline="0" dirty="0">
                <a:solidFill>
                  <a:schemeClr val="tx1"/>
                </a:solidFill>
                <a:latin typeface="Calibri" panose="020F0502020204030204" pitchFamily="34" charset="0"/>
              </a:rPr>
            </a:br>
            <a:r>
              <a:rPr lang="en-US" sz="4000" b="1" i="0" u="none" strike="noStrike" baseline="0" dirty="0">
                <a:solidFill>
                  <a:schemeClr val="tx1"/>
                </a:solidFill>
                <a:latin typeface="Calibri" panose="020F0502020204030204" pitchFamily="34" charset="0"/>
              </a:rPr>
              <a:t>Stop thinking that. You do not owe anyone. Do not think guilt somehow pays for something. </a:t>
            </a:r>
            <a:r>
              <a:rPr lang="en-US" sz="4000" b="1" i="0" u="none" strike="noStrike" baseline="0" dirty="0">
                <a:solidFill>
                  <a:schemeClr val="accent1"/>
                </a:solidFill>
                <a:latin typeface="Calibri" panose="020F0502020204030204" pitchFamily="34" charset="0"/>
              </a:rPr>
              <a:t>The blood of Jesus paid it all</a:t>
            </a:r>
            <a:r>
              <a:rPr lang="en-US" sz="4000" b="1" i="0" u="none" strike="noStrike" baseline="0" dirty="0">
                <a:solidFill>
                  <a:schemeClr val="tx1"/>
                </a:solidFill>
                <a:latin typeface="Calibri" panose="020F0502020204030204" pitchFamily="34" charset="0"/>
              </a:rPr>
              <a:t>. It is an insult to His blood, when we feel like we owe God guilt, or we owe it to others to wallow in guilt.</a:t>
            </a:r>
            <a:endParaRPr lang="en-US" b="1" dirty="0">
              <a:solidFill>
                <a:schemeClr val="tx1"/>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979056" y="548639"/>
            <a:ext cx="10641414" cy="799870"/>
          </a:xfrm>
        </p:spPr>
        <p:txBody>
          <a:bodyPr anchor="t">
            <a:normAutofit/>
          </a:bodyPr>
          <a:lstStyle/>
          <a:p>
            <a:r>
              <a:rPr kumimoji="0" lang="en-US" sz="3600" b="0" i="0" u="none" strike="noStrike" kern="1200" cap="all" spc="0" normalizeH="0" baseline="0" noProof="0" dirty="0">
                <a:ln>
                  <a:noFill/>
                </a:ln>
                <a:effectLst>
                  <a:outerShdw blurRad="38100" dist="38100" dir="2700000" algn="tl">
                    <a:srgbClr val="000000">
                      <a:alpha val="43137"/>
                    </a:srgbClr>
                  </a:outerShdw>
                </a:effectLst>
                <a:uLnTx/>
                <a:uFillTx/>
                <a:latin typeface="Franklin Gothic Demi" panose="020B0502020104020203"/>
                <a:ea typeface="+mj-ea"/>
                <a:cs typeface="+mj-cs"/>
              </a:rPr>
              <a:t>Let us fast from guilt:</a:t>
            </a:r>
            <a:endParaRPr lang="en-US" sz="2000" b="1" i="1" dirty="0">
              <a:effectLst>
                <a:outerShdw blurRad="38100" dist="38100" dir="2700000" algn="tl">
                  <a:srgbClr val="000000">
                    <a:alpha val="43137"/>
                  </a:srgbClr>
                </a:outerShdw>
              </a:effectLst>
            </a:endParaRPr>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37487179"/>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86691" y="1219200"/>
            <a:ext cx="10733777" cy="4655127"/>
          </a:xfrm>
        </p:spPr>
        <p:txBody>
          <a:bodyPr anchor="ctr">
            <a:normAutofit/>
          </a:bodyPr>
          <a:lstStyle/>
          <a:p>
            <a:br>
              <a:rPr lang="en-US" sz="1800" b="0" i="0" u="none" strike="noStrike" baseline="0" dirty="0">
                <a:solidFill>
                  <a:srgbClr val="000000"/>
                </a:solidFill>
                <a:latin typeface="Calibri" panose="020F0502020204030204" pitchFamily="34" charset="0"/>
              </a:rPr>
            </a:br>
            <a:r>
              <a:rPr lang="en-US" sz="2800" b="1" i="0" u="none" strike="noStrike" baseline="0" dirty="0">
                <a:solidFill>
                  <a:schemeClr val="accent1"/>
                </a:solidFill>
                <a:latin typeface="Calibri" panose="020F0502020204030204" pitchFamily="34" charset="0"/>
              </a:rPr>
              <a:t>7. Stop beating yourself up about what you have not done. </a:t>
            </a:r>
            <a:r>
              <a:rPr lang="en-US" sz="2800" b="0" i="0" u="none" strike="noStrike" baseline="0" dirty="0">
                <a:solidFill>
                  <a:schemeClr val="accent1"/>
                </a:solidFill>
                <a:latin typeface="Calibri" panose="020F0502020204030204" pitchFamily="34" charset="0"/>
              </a:rPr>
              <a:t>How? </a:t>
            </a:r>
            <a:r>
              <a:rPr lang="en-US" sz="2800" b="0" i="0" u="none" strike="noStrike" baseline="0" dirty="0">
                <a:solidFill>
                  <a:schemeClr val="tx1"/>
                </a:solidFill>
                <a:latin typeface="Calibri" panose="020F0502020204030204" pitchFamily="34" charset="0"/>
              </a:rPr>
              <a:t>Live in the "now". </a:t>
            </a:r>
            <a:br>
              <a:rPr lang="en-US" sz="2800" b="0" i="0" u="none" strike="noStrike" baseline="0" dirty="0">
                <a:solidFill>
                  <a:schemeClr val="tx1"/>
                </a:solidFill>
                <a:latin typeface="Calibri" panose="020F0502020204030204" pitchFamily="34" charset="0"/>
              </a:rPr>
            </a:br>
            <a:r>
              <a:rPr lang="en-US" sz="2800" b="0" i="0" u="none" strike="noStrike" baseline="0" dirty="0">
                <a:solidFill>
                  <a:schemeClr val="tx1"/>
                </a:solidFill>
                <a:latin typeface="Calibri" panose="020F0502020204030204" pitchFamily="34" charset="0"/>
              </a:rPr>
              <a:t>Living in the now, stops your mind from bombarding you about the past and future. </a:t>
            </a:r>
            <a:br>
              <a:rPr lang="en-US" sz="2800" b="0" i="0" u="none" strike="noStrike" baseline="0" dirty="0">
                <a:solidFill>
                  <a:schemeClr val="tx1"/>
                </a:solidFill>
                <a:latin typeface="Calibri" panose="020F0502020204030204" pitchFamily="34" charset="0"/>
              </a:rPr>
            </a:br>
            <a:r>
              <a:rPr lang="en-US" sz="2800" b="0" i="0" u="none" strike="noStrike" baseline="0" dirty="0">
                <a:solidFill>
                  <a:schemeClr val="tx1"/>
                </a:solidFill>
                <a:latin typeface="Calibri" panose="020F0502020204030204" pitchFamily="34" charset="0"/>
              </a:rPr>
              <a:t>Enjoy that moment in the now.</a:t>
            </a:r>
            <a:br>
              <a:rPr lang="en-US" sz="2800" b="0" i="0" u="none" strike="noStrike" baseline="0" dirty="0">
                <a:solidFill>
                  <a:schemeClr val="tx1"/>
                </a:solidFill>
                <a:latin typeface="Calibri" panose="020F0502020204030204" pitchFamily="34" charset="0"/>
              </a:rPr>
            </a:br>
            <a:r>
              <a:rPr lang="en-US" sz="2800" b="0" i="0" u="none" strike="noStrike" baseline="0" dirty="0">
                <a:solidFill>
                  <a:schemeClr val="tx1"/>
                </a:solidFill>
                <a:latin typeface="Calibri" panose="020F0502020204030204" pitchFamily="34" charset="0"/>
              </a:rPr>
              <a:t>When you are praying, the devil says, "you should be cleaning." When you are cleaning, the devil says, "you should be reading your Bible." </a:t>
            </a:r>
            <a:br>
              <a:rPr lang="en-US" sz="2800" b="0" i="0" u="none" strike="noStrike" baseline="0" dirty="0">
                <a:solidFill>
                  <a:schemeClr val="tx1"/>
                </a:solidFill>
                <a:latin typeface="Calibri" panose="020F0502020204030204" pitchFamily="34" charset="0"/>
              </a:rPr>
            </a:br>
            <a:r>
              <a:rPr lang="en-US" sz="2800" b="0" i="0" u="none" strike="noStrike" baseline="0" dirty="0">
                <a:solidFill>
                  <a:schemeClr val="tx1"/>
                </a:solidFill>
                <a:latin typeface="Calibri" panose="020F0502020204030204" pitchFamily="34" charset="0"/>
              </a:rPr>
              <a:t>Shut that garbage up. Live in the now.</a:t>
            </a:r>
            <a:endParaRPr lang="en-US" b="1" dirty="0">
              <a:solidFill>
                <a:schemeClr val="tx1"/>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979056" y="548639"/>
            <a:ext cx="10641414" cy="799870"/>
          </a:xfrm>
        </p:spPr>
        <p:txBody>
          <a:bodyPr anchor="t">
            <a:normAutofit/>
          </a:bodyPr>
          <a:lstStyle/>
          <a:p>
            <a:r>
              <a:rPr kumimoji="0" lang="en-US" sz="3600" b="0" i="0" u="none" strike="noStrike" kern="1200" cap="all" spc="0" normalizeH="0" baseline="0" noProof="0" dirty="0">
                <a:ln>
                  <a:noFill/>
                </a:ln>
                <a:effectLst>
                  <a:outerShdw blurRad="38100" dist="38100" dir="2700000" algn="tl">
                    <a:srgbClr val="000000">
                      <a:alpha val="43137"/>
                    </a:srgbClr>
                  </a:outerShdw>
                </a:effectLst>
                <a:uLnTx/>
                <a:uFillTx/>
                <a:latin typeface="Franklin Gothic Demi" panose="020B0502020104020203"/>
                <a:ea typeface="+mj-ea"/>
                <a:cs typeface="+mj-cs"/>
              </a:rPr>
              <a:t>Let us fast from guilt:</a:t>
            </a:r>
            <a:endParaRPr lang="en-US" sz="2000" b="1" i="1" dirty="0">
              <a:effectLst>
                <a:outerShdw blurRad="38100" dist="38100" dir="2700000" algn="tl">
                  <a:srgbClr val="000000">
                    <a:alpha val="43137"/>
                  </a:srgbClr>
                </a:outerShdw>
              </a:effectLst>
            </a:endParaRPr>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007296813"/>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86691" y="1219200"/>
            <a:ext cx="10733777" cy="4655127"/>
          </a:xfrm>
        </p:spPr>
        <p:txBody>
          <a:bodyPr anchor="ctr">
            <a:normAutofit/>
          </a:bodyPr>
          <a:lstStyle/>
          <a:p>
            <a:r>
              <a:rPr lang="en-US" sz="3200" b="1" i="0" u="none" strike="noStrike" baseline="0" dirty="0">
                <a:solidFill>
                  <a:schemeClr val="accent1"/>
                </a:solidFill>
                <a:latin typeface="Calibri" panose="020F0502020204030204" pitchFamily="34" charset="0"/>
              </a:rPr>
              <a:t>Hebrews 11:1 says, </a:t>
            </a:r>
            <a:r>
              <a:rPr lang="en-US" sz="3200" b="1" i="0" u="none" strike="noStrike" baseline="0" dirty="0">
                <a:solidFill>
                  <a:schemeClr val="tx1"/>
                </a:solidFill>
                <a:latin typeface="Calibri" panose="020F0502020204030204" pitchFamily="34" charset="0"/>
              </a:rPr>
              <a:t>"NOW FAITH IS the substance of things hoped for."</a:t>
            </a:r>
            <a:r>
              <a:rPr lang="en-US" sz="3200" b="1" i="0" u="none" strike="noStrike" baseline="0" dirty="0">
                <a:solidFill>
                  <a:schemeClr val="accent1"/>
                </a:solidFill>
                <a:latin typeface="Calibri" panose="020F0502020204030204" pitchFamily="34" charset="0"/>
              </a:rPr>
              <a:t> </a:t>
            </a:r>
            <a:br>
              <a:rPr lang="en-US" sz="3200" b="1" i="0" u="none" strike="noStrike" baseline="0" dirty="0">
                <a:solidFill>
                  <a:schemeClr val="accent1"/>
                </a:solidFill>
                <a:latin typeface="Calibri" panose="020F0502020204030204" pitchFamily="34" charset="0"/>
              </a:rPr>
            </a:br>
            <a:br>
              <a:rPr lang="en-US" sz="3200" b="1" i="0" u="none" strike="noStrike" baseline="0" dirty="0">
                <a:solidFill>
                  <a:schemeClr val="accent1"/>
                </a:solidFill>
                <a:latin typeface="Calibri" panose="020F0502020204030204" pitchFamily="34" charset="0"/>
              </a:rPr>
            </a:br>
            <a:r>
              <a:rPr lang="en-US" sz="3200" b="1" i="0" u="none" strike="noStrike" baseline="0" dirty="0">
                <a:solidFill>
                  <a:schemeClr val="accent1"/>
                </a:solidFill>
                <a:latin typeface="Calibri" panose="020F0502020204030204" pitchFamily="34" charset="0"/>
              </a:rPr>
              <a:t>And 2 Corinthians 6:2 says, </a:t>
            </a:r>
            <a:r>
              <a:rPr lang="en-US" sz="3200" b="1" i="0" u="none" strike="noStrike" baseline="0" dirty="0">
                <a:solidFill>
                  <a:schemeClr val="tx1"/>
                </a:solidFill>
                <a:latin typeface="Calibri" panose="020F0502020204030204" pitchFamily="34" charset="0"/>
              </a:rPr>
              <a:t>"NOW IS THE TIME OF SALVATION."</a:t>
            </a:r>
            <a:endParaRPr lang="en-US" sz="4000" b="1" dirty="0">
              <a:solidFill>
                <a:schemeClr val="tx1"/>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979056" y="548639"/>
            <a:ext cx="10641414" cy="799870"/>
          </a:xfrm>
        </p:spPr>
        <p:txBody>
          <a:bodyPr anchor="t">
            <a:normAutofit/>
          </a:bodyPr>
          <a:lstStyle/>
          <a:p>
            <a:r>
              <a:rPr kumimoji="0" lang="en-US" sz="3600" b="0" i="0" u="none" strike="noStrike" kern="1200" cap="all" spc="0" normalizeH="0" baseline="0" noProof="0" dirty="0">
                <a:ln>
                  <a:noFill/>
                </a:ln>
                <a:effectLst>
                  <a:outerShdw blurRad="38100" dist="38100" dir="2700000" algn="tl">
                    <a:srgbClr val="000000">
                      <a:alpha val="43137"/>
                    </a:srgbClr>
                  </a:outerShdw>
                </a:effectLst>
                <a:uLnTx/>
                <a:uFillTx/>
                <a:latin typeface="Franklin Gothic Demi" panose="020B0502020104020203"/>
                <a:ea typeface="+mj-ea"/>
                <a:cs typeface="+mj-cs"/>
              </a:rPr>
              <a:t>Let us fast from guilt:</a:t>
            </a:r>
            <a:endParaRPr lang="en-US" sz="2000" b="1" i="1" dirty="0">
              <a:effectLst>
                <a:outerShdw blurRad="38100" dist="38100" dir="2700000" algn="tl">
                  <a:srgbClr val="000000">
                    <a:alpha val="43137"/>
                  </a:srgbClr>
                </a:outerShdw>
              </a:effectLst>
            </a:endParaRPr>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240413243"/>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86691" y="1219200"/>
            <a:ext cx="10733777" cy="4655127"/>
          </a:xfrm>
        </p:spPr>
        <p:txBody>
          <a:bodyPr anchor="ctr">
            <a:normAutofit/>
          </a:bodyPr>
          <a:lstStyle/>
          <a:p>
            <a:r>
              <a:rPr lang="en-US" sz="3200" b="1" i="0" u="none" strike="noStrike" baseline="0" dirty="0">
                <a:solidFill>
                  <a:schemeClr val="accent1"/>
                </a:solidFill>
                <a:latin typeface="Calibri" panose="020F0502020204030204" pitchFamily="34" charset="0"/>
              </a:rPr>
              <a:t>8. Rest in the fact that you do not have to be perfect. </a:t>
            </a:r>
            <a:r>
              <a:rPr lang="en-US" sz="3200" b="1" i="0" u="none" strike="noStrike" baseline="0" dirty="0">
                <a:solidFill>
                  <a:schemeClr val="tx1"/>
                </a:solidFill>
                <a:latin typeface="Calibri" panose="020F0502020204030204" pitchFamily="34" charset="0"/>
              </a:rPr>
              <a:t>God is not holding you to a perfect standard. </a:t>
            </a:r>
            <a:br>
              <a:rPr lang="en-US" sz="3200" b="1" i="0" u="none" strike="noStrike" baseline="0" dirty="0">
                <a:solidFill>
                  <a:schemeClr val="tx1"/>
                </a:solidFill>
                <a:latin typeface="Calibri" panose="020F0502020204030204" pitchFamily="34" charset="0"/>
              </a:rPr>
            </a:br>
            <a:r>
              <a:rPr lang="en-US" sz="3200" b="1" i="0" u="none" strike="noStrike" baseline="0" dirty="0">
                <a:solidFill>
                  <a:schemeClr val="tx1"/>
                </a:solidFill>
                <a:latin typeface="Calibri" panose="020F0502020204030204" pitchFamily="34" charset="0"/>
              </a:rPr>
              <a:t>Jesus is your perfection. </a:t>
            </a:r>
            <a:br>
              <a:rPr lang="en-US" sz="3200" b="1" i="0" u="none" strike="noStrike" baseline="0" dirty="0">
                <a:solidFill>
                  <a:schemeClr val="tx1"/>
                </a:solidFill>
                <a:latin typeface="Calibri" panose="020F0502020204030204" pitchFamily="34" charset="0"/>
              </a:rPr>
            </a:br>
            <a:r>
              <a:rPr lang="en-US" sz="3200" b="1" i="0" u="none" strike="noStrike" baseline="0" dirty="0">
                <a:solidFill>
                  <a:schemeClr val="tx1"/>
                </a:solidFill>
                <a:latin typeface="Calibri" panose="020F0502020204030204" pitchFamily="34" charset="0"/>
              </a:rPr>
              <a:t>JUST REST!</a:t>
            </a:r>
            <a:endParaRPr lang="en-US" sz="4000" b="1" dirty="0">
              <a:solidFill>
                <a:schemeClr val="tx1"/>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979056" y="548639"/>
            <a:ext cx="10641414" cy="799870"/>
          </a:xfrm>
        </p:spPr>
        <p:txBody>
          <a:bodyPr anchor="t">
            <a:normAutofit/>
          </a:bodyPr>
          <a:lstStyle/>
          <a:p>
            <a:r>
              <a:rPr kumimoji="0" lang="en-US" sz="3600" b="0" i="0" u="none" strike="noStrike" kern="1200" cap="all" spc="0" normalizeH="0" baseline="0" noProof="0" dirty="0">
                <a:ln>
                  <a:noFill/>
                </a:ln>
                <a:effectLst>
                  <a:outerShdw blurRad="38100" dist="38100" dir="2700000" algn="tl">
                    <a:srgbClr val="000000">
                      <a:alpha val="43137"/>
                    </a:srgbClr>
                  </a:outerShdw>
                </a:effectLst>
                <a:uLnTx/>
                <a:uFillTx/>
                <a:latin typeface="Franklin Gothic Demi" panose="020B0502020104020203"/>
                <a:ea typeface="+mj-ea"/>
                <a:cs typeface="+mj-cs"/>
              </a:rPr>
              <a:t>Let us fast from guilt:</a:t>
            </a:r>
            <a:endParaRPr lang="en-US" sz="2000" b="1" i="1" dirty="0">
              <a:effectLst>
                <a:outerShdw blurRad="38100" dist="38100" dir="2700000" algn="tl">
                  <a:srgbClr val="000000">
                    <a:alpha val="43137"/>
                  </a:srgbClr>
                </a:outerShdw>
              </a:effectLst>
            </a:endParaRPr>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303131691"/>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86691" y="1219200"/>
            <a:ext cx="10733777" cy="4655127"/>
          </a:xfrm>
        </p:spPr>
        <p:txBody>
          <a:bodyPr anchor="ctr">
            <a:normAutofit/>
          </a:bodyPr>
          <a:lstStyle/>
          <a:p>
            <a:r>
              <a:rPr lang="en-US" sz="3200" b="1" i="0" u="none" strike="noStrike" baseline="0" dirty="0">
                <a:solidFill>
                  <a:schemeClr val="accent1"/>
                </a:solidFill>
                <a:latin typeface="Calibri" panose="020F0502020204030204" pitchFamily="34" charset="0"/>
              </a:rPr>
              <a:t>Jesus has declared me: </a:t>
            </a:r>
            <a:r>
              <a:rPr lang="en-US" sz="3200" b="1" i="0" u="none" strike="noStrike" baseline="0" dirty="0">
                <a:solidFill>
                  <a:schemeClr val="tx1"/>
                </a:solidFill>
                <a:latin typeface="Calibri" panose="020F0502020204030204" pitchFamily="34" charset="0"/>
              </a:rPr>
              <a:t>NOT GUILTY. </a:t>
            </a:r>
            <a:br>
              <a:rPr lang="en-US" sz="3200" b="1" i="0" u="none" strike="noStrike" baseline="0" dirty="0">
                <a:solidFill>
                  <a:schemeClr val="tx1"/>
                </a:solidFill>
                <a:latin typeface="Calibri" panose="020F0502020204030204" pitchFamily="34" charset="0"/>
              </a:rPr>
            </a:br>
            <a:br>
              <a:rPr lang="en-US" sz="3200" b="1" i="0" u="none" strike="noStrike" baseline="0" dirty="0">
                <a:solidFill>
                  <a:schemeClr val="tx1"/>
                </a:solidFill>
                <a:latin typeface="Calibri" panose="020F0502020204030204" pitchFamily="34" charset="0"/>
              </a:rPr>
            </a:br>
            <a:r>
              <a:rPr lang="en-US" sz="3200" b="1" i="0" u="none" strike="noStrike" baseline="0" dirty="0">
                <a:solidFill>
                  <a:schemeClr val="tx1"/>
                </a:solidFill>
                <a:latin typeface="Calibri" panose="020F0502020204030204" pitchFamily="34" charset="0"/>
              </a:rPr>
              <a:t>Even when I feel I do not do enough, or that I am not good enough, </a:t>
            </a:r>
            <a:r>
              <a:rPr lang="en-US" sz="3200" b="1" i="0" u="sng" strike="noStrike" baseline="0" dirty="0">
                <a:solidFill>
                  <a:schemeClr val="tx1"/>
                </a:solidFill>
                <a:latin typeface="Calibri" panose="020F0502020204030204" pitchFamily="34" charset="0"/>
              </a:rPr>
              <a:t>God says FAITH IN HIM IS ENOUGH</a:t>
            </a:r>
            <a:r>
              <a:rPr lang="en-US" sz="3200" b="1" i="0" u="none" strike="noStrike" baseline="0" dirty="0">
                <a:solidFill>
                  <a:schemeClr val="tx1"/>
                </a:solidFill>
                <a:latin typeface="Calibri" panose="020F0502020204030204" pitchFamily="34" charset="0"/>
              </a:rPr>
              <a:t>.</a:t>
            </a:r>
            <a:endParaRPr lang="en-US" sz="4000" b="1" dirty="0">
              <a:solidFill>
                <a:schemeClr val="tx1"/>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979056" y="548639"/>
            <a:ext cx="10641414" cy="799870"/>
          </a:xfrm>
        </p:spPr>
        <p:txBody>
          <a:bodyPr anchor="t">
            <a:normAutofit/>
          </a:bodyPr>
          <a:lstStyle/>
          <a:p>
            <a:r>
              <a:rPr kumimoji="0" lang="en-US" sz="3600" b="0" i="0" u="none" strike="noStrike" kern="1200" cap="all" spc="0" normalizeH="0" baseline="0" noProof="0" dirty="0">
                <a:ln>
                  <a:noFill/>
                </a:ln>
                <a:effectLst>
                  <a:outerShdw blurRad="38100" dist="38100" dir="2700000" algn="tl">
                    <a:srgbClr val="000000">
                      <a:alpha val="43137"/>
                    </a:srgbClr>
                  </a:outerShdw>
                </a:effectLst>
                <a:uLnTx/>
                <a:uFillTx/>
                <a:latin typeface="Franklin Gothic Demi" panose="020B0502020104020203"/>
                <a:ea typeface="+mj-ea"/>
                <a:cs typeface="+mj-cs"/>
              </a:rPr>
              <a:t>THINK IT &amp; SAY IT:</a:t>
            </a:r>
            <a:endParaRPr lang="en-US" sz="2000" b="1" i="1" dirty="0">
              <a:effectLst>
                <a:outerShdw blurRad="38100" dist="38100" dir="2700000" algn="tl">
                  <a:srgbClr val="000000">
                    <a:alpha val="43137"/>
                  </a:srgbClr>
                </a:outerShdw>
              </a:effectLst>
            </a:endParaRPr>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009969304"/>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86691" y="1219200"/>
            <a:ext cx="10733777" cy="4655127"/>
          </a:xfrm>
        </p:spPr>
        <p:txBody>
          <a:bodyPr anchor="ctr">
            <a:normAutofit/>
          </a:bodyPr>
          <a:lstStyle/>
          <a:p>
            <a:r>
              <a:rPr lang="en-US" sz="3200" b="1" i="0" u="none" strike="noStrike" baseline="0" dirty="0">
                <a:solidFill>
                  <a:schemeClr val="tx1"/>
                </a:solidFill>
                <a:latin typeface="Calibri" panose="020F0502020204030204" pitchFamily="34" charset="0"/>
              </a:rPr>
              <a:t>I do not have to feel guilt to be forgiven and I am not going to feel guilty when I blow it. </a:t>
            </a:r>
            <a:br>
              <a:rPr lang="en-US" sz="3200" b="1" i="0" u="none" strike="noStrike" baseline="0" dirty="0">
                <a:solidFill>
                  <a:schemeClr val="tx1"/>
                </a:solidFill>
                <a:latin typeface="Calibri" panose="020F0502020204030204" pitchFamily="34" charset="0"/>
              </a:rPr>
            </a:br>
            <a:br>
              <a:rPr lang="en-US" sz="3200" b="1" i="0" u="none" strike="noStrike" baseline="0" dirty="0">
                <a:solidFill>
                  <a:schemeClr val="tx1"/>
                </a:solidFill>
                <a:latin typeface="Calibri" panose="020F0502020204030204" pitchFamily="34" charset="0"/>
              </a:rPr>
            </a:br>
            <a:r>
              <a:rPr lang="en-US" sz="3200" b="1" i="0" u="none" strike="noStrike" baseline="0" dirty="0">
                <a:solidFill>
                  <a:schemeClr val="tx1"/>
                </a:solidFill>
                <a:latin typeface="Calibri" panose="020F0502020204030204" pitchFamily="34" charset="0"/>
              </a:rPr>
              <a:t>I will receive God's forgiveness, since He already cleansed from my sin. </a:t>
            </a:r>
            <a:br>
              <a:rPr lang="en-US" sz="3200" b="1" i="0" u="none" strike="noStrike" baseline="0" dirty="0">
                <a:solidFill>
                  <a:schemeClr val="tx1"/>
                </a:solidFill>
                <a:latin typeface="Calibri" panose="020F0502020204030204" pitchFamily="34" charset="0"/>
              </a:rPr>
            </a:br>
            <a:br>
              <a:rPr lang="en-US" sz="3200" b="1" i="0" u="none" strike="noStrike" baseline="0" dirty="0">
                <a:solidFill>
                  <a:schemeClr val="tx1"/>
                </a:solidFill>
                <a:latin typeface="Calibri" panose="020F0502020204030204" pitchFamily="34" charset="0"/>
              </a:rPr>
            </a:br>
            <a:r>
              <a:rPr lang="en-US" sz="3200" b="1" i="0" u="none" strike="noStrike" baseline="0" dirty="0">
                <a:solidFill>
                  <a:schemeClr val="tx1"/>
                </a:solidFill>
                <a:latin typeface="Calibri" panose="020F0502020204030204" pitchFamily="34" charset="0"/>
              </a:rPr>
              <a:t>I will admit it, receive His mercy, and move on.</a:t>
            </a:r>
            <a:endParaRPr lang="en-US" sz="4000" b="1" dirty="0">
              <a:solidFill>
                <a:schemeClr val="tx1"/>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979056" y="548639"/>
            <a:ext cx="10641414" cy="799870"/>
          </a:xfrm>
        </p:spPr>
        <p:txBody>
          <a:bodyPr anchor="t">
            <a:normAutofit/>
          </a:bodyPr>
          <a:lstStyle/>
          <a:p>
            <a:r>
              <a:rPr kumimoji="0" lang="en-US" sz="3600" b="0" i="0" u="none" strike="noStrike" kern="1200" cap="all" spc="0" normalizeH="0" baseline="0" noProof="0" dirty="0">
                <a:ln>
                  <a:noFill/>
                </a:ln>
                <a:effectLst>
                  <a:outerShdw blurRad="38100" dist="38100" dir="2700000" algn="tl">
                    <a:srgbClr val="000000">
                      <a:alpha val="43137"/>
                    </a:srgbClr>
                  </a:outerShdw>
                </a:effectLst>
                <a:uLnTx/>
                <a:uFillTx/>
                <a:latin typeface="Franklin Gothic Demi" panose="020B0502020104020203"/>
                <a:ea typeface="+mj-ea"/>
                <a:cs typeface="+mj-cs"/>
              </a:rPr>
              <a:t>THINK IT &amp; SAY IT:</a:t>
            </a:r>
            <a:endParaRPr lang="en-US" sz="2000" b="1" i="1" dirty="0">
              <a:effectLst>
                <a:outerShdw blurRad="38100" dist="38100" dir="2700000" algn="tl">
                  <a:srgbClr val="000000">
                    <a:alpha val="43137"/>
                  </a:srgbClr>
                </a:outerShdw>
              </a:effectLst>
            </a:endParaRPr>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48495394"/>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86691" y="1219200"/>
            <a:ext cx="10733777" cy="4655127"/>
          </a:xfrm>
        </p:spPr>
        <p:txBody>
          <a:bodyPr anchor="ctr">
            <a:normAutofit/>
          </a:bodyPr>
          <a:lstStyle/>
          <a:p>
            <a:r>
              <a:rPr lang="en-US" sz="3200" b="1" i="0" u="none" strike="noStrike" baseline="0" dirty="0">
                <a:solidFill>
                  <a:schemeClr val="tx1"/>
                </a:solidFill>
                <a:latin typeface="Calibri" panose="020F0502020204030204" pitchFamily="34" charset="0"/>
              </a:rPr>
              <a:t>I stop TODAY, beating myself up about all that I have not done, or have done. </a:t>
            </a:r>
            <a:br>
              <a:rPr lang="en-US" sz="3200" b="1" i="0" u="none" strike="noStrike" baseline="0" dirty="0">
                <a:solidFill>
                  <a:schemeClr val="tx1"/>
                </a:solidFill>
                <a:latin typeface="Calibri" panose="020F0502020204030204" pitchFamily="34" charset="0"/>
              </a:rPr>
            </a:br>
            <a:br>
              <a:rPr lang="en-US" sz="3200" b="1" i="0" u="none" strike="noStrike" baseline="0" dirty="0">
                <a:solidFill>
                  <a:schemeClr val="tx1"/>
                </a:solidFill>
                <a:latin typeface="Calibri" panose="020F0502020204030204" pitchFamily="34" charset="0"/>
              </a:rPr>
            </a:br>
            <a:r>
              <a:rPr lang="en-US" sz="3200" b="1" i="0" u="none" strike="noStrike" baseline="0" dirty="0">
                <a:solidFill>
                  <a:schemeClr val="tx1"/>
                </a:solidFill>
                <a:latin typeface="Calibri" panose="020F0502020204030204" pitchFamily="34" charset="0"/>
              </a:rPr>
              <a:t>I choose to live in the now. </a:t>
            </a:r>
            <a:br>
              <a:rPr lang="en-US" sz="3200" b="1" i="0" u="none" strike="noStrike" baseline="0" dirty="0">
                <a:solidFill>
                  <a:schemeClr val="tx1"/>
                </a:solidFill>
                <a:latin typeface="Calibri" panose="020F0502020204030204" pitchFamily="34" charset="0"/>
              </a:rPr>
            </a:br>
            <a:br>
              <a:rPr lang="en-US" sz="3200" b="1" i="0" u="none" strike="noStrike" baseline="0" dirty="0">
                <a:solidFill>
                  <a:schemeClr val="tx1"/>
                </a:solidFill>
                <a:latin typeface="Calibri" panose="020F0502020204030204" pitchFamily="34" charset="0"/>
              </a:rPr>
            </a:br>
            <a:r>
              <a:rPr lang="en-US" sz="3200" b="1" i="0" u="none" strike="noStrike" baseline="0" dirty="0">
                <a:solidFill>
                  <a:schemeClr val="tx1"/>
                </a:solidFill>
                <a:latin typeface="Calibri" panose="020F0502020204030204" pitchFamily="34" charset="0"/>
              </a:rPr>
              <a:t>I will enjoy the moment that I am in and praise God during it.</a:t>
            </a:r>
            <a:endParaRPr lang="en-US" sz="4000" b="1" dirty="0">
              <a:solidFill>
                <a:schemeClr val="tx1"/>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979056" y="548639"/>
            <a:ext cx="10641414" cy="799870"/>
          </a:xfrm>
        </p:spPr>
        <p:txBody>
          <a:bodyPr anchor="t">
            <a:normAutofit/>
          </a:bodyPr>
          <a:lstStyle/>
          <a:p>
            <a:r>
              <a:rPr kumimoji="0" lang="en-US" sz="3600" b="0" i="0" u="none" strike="noStrike" kern="1200" cap="all" spc="0" normalizeH="0" baseline="0" noProof="0" dirty="0">
                <a:ln>
                  <a:noFill/>
                </a:ln>
                <a:effectLst>
                  <a:outerShdw blurRad="38100" dist="38100" dir="2700000" algn="tl">
                    <a:srgbClr val="000000">
                      <a:alpha val="43137"/>
                    </a:srgbClr>
                  </a:outerShdw>
                </a:effectLst>
                <a:uLnTx/>
                <a:uFillTx/>
                <a:latin typeface="Franklin Gothic Demi" panose="020B0502020104020203"/>
                <a:ea typeface="+mj-ea"/>
                <a:cs typeface="+mj-cs"/>
              </a:rPr>
              <a:t>THINK IT &amp; SAY IT:</a:t>
            </a:r>
            <a:endParaRPr lang="en-US" sz="2000" b="1" i="1" dirty="0">
              <a:effectLst>
                <a:outerShdw blurRad="38100" dist="38100" dir="2700000" algn="tl">
                  <a:srgbClr val="000000">
                    <a:alpha val="43137"/>
                  </a:srgbClr>
                </a:outerShdw>
              </a:effectLst>
            </a:endParaRPr>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22324336"/>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86691" y="1219200"/>
            <a:ext cx="10733777" cy="4655127"/>
          </a:xfrm>
        </p:spPr>
        <p:txBody>
          <a:bodyPr anchor="ctr">
            <a:normAutofit/>
          </a:bodyPr>
          <a:lstStyle/>
          <a:p>
            <a:r>
              <a:rPr lang="en-US" sz="3200" b="1" i="0" u="none" strike="noStrike" baseline="0" dirty="0">
                <a:solidFill>
                  <a:schemeClr val="tx1"/>
                </a:solidFill>
                <a:latin typeface="Calibri" panose="020F0502020204030204" pitchFamily="34" charset="0"/>
              </a:rPr>
              <a:t>I rest in the fact that He is my perfection. </a:t>
            </a:r>
            <a:br>
              <a:rPr lang="en-US" sz="3200" b="1" i="0" u="none" strike="noStrike" baseline="0" dirty="0">
                <a:solidFill>
                  <a:schemeClr val="tx1"/>
                </a:solidFill>
                <a:latin typeface="Calibri" panose="020F0502020204030204" pitchFamily="34" charset="0"/>
              </a:rPr>
            </a:br>
            <a:br>
              <a:rPr lang="en-US" sz="3200" b="1" i="0" u="none" strike="noStrike" baseline="0" dirty="0">
                <a:solidFill>
                  <a:schemeClr val="tx1"/>
                </a:solidFill>
                <a:latin typeface="Calibri" panose="020F0502020204030204" pitchFamily="34" charset="0"/>
              </a:rPr>
            </a:br>
            <a:r>
              <a:rPr lang="en-US" sz="3200" b="1" i="0" u="none" strike="noStrike" baseline="0" dirty="0">
                <a:solidFill>
                  <a:schemeClr val="tx1"/>
                </a:solidFill>
                <a:latin typeface="Calibri" panose="020F0502020204030204" pitchFamily="34" charset="0"/>
              </a:rPr>
              <a:t>I do not have to be perfect. </a:t>
            </a:r>
            <a:br>
              <a:rPr lang="en-US" sz="3200" b="1" i="0" u="none" strike="noStrike" baseline="0" dirty="0">
                <a:solidFill>
                  <a:schemeClr val="tx1"/>
                </a:solidFill>
                <a:latin typeface="Calibri" panose="020F0502020204030204" pitchFamily="34" charset="0"/>
              </a:rPr>
            </a:br>
            <a:br>
              <a:rPr lang="en-US" sz="3200" b="1" i="0" u="none" strike="noStrike" baseline="0" dirty="0">
                <a:solidFill>
                  <a:schemeClr val="tx1"/>
                </a:solidFill>
                <a:latin typeface="Calibri" panose="020F0502020204030204" pitchFamily="34" charset="0"/>
              </a:rPr>
            </a:br>
            <a:r>
              <a:rPr lang="en-US" sz="3200" b="1" i="0" u="none" strike="noStrike" baseline="0" dirty="0">
                <a:solidFill>
                  <a:schemeClr val="tx1"/>
                </a:solidFill>
                <a:latin typeface="Calibri" panose="020F0502020204030204" pitchFamily="34" charset="0"/>
              </a:rPr>
              <a:t>He already is, and I put my faith in Him.</a:t>
            </a:r>
            <a:endParaRPr lang="en-US" sz="4000" b="1" dirty="0">
              <a:solidFill>
                <a:schemeClr val="tx1"/>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979056" y="548639"/>
            <a:ext cx="10641414" cy="799870"/>
          </a:xfrm>
        </p:spPr>
        <p:txBody>
          <a:bodyPr anchor="t">
            <a:normAutofit/>
          </a:bodyPr>
          <a:lstStyle/>
          <a:p>
            <a:r>
              <a:rPr kumimoji="0" lang="en-US" sz="3600" b="0" i="0" u="none" strike="noStrike" kern="1200" cap="all" spc="0" normalizeH="0" baseline="0" noProof="0" dirty="0">
                <a:ln>
                  <a:noFill/>
                </a:ln>
                <a:effectLst>
                  <a:outerShdw blurRad="38100" dist="38100" dir="2700000" algn="tl">
                    <a:srgbClr val="000000">
                      <a:alpha val="43137"/>
                    </a:srgbClr>
                  </a:outerShdw>
                </a:effectLst>
                <a:uLnTx/>
                <a:uFillTx/>
                <a:latin typeface="Franklin Gothic Demi" panose="020B0502020104020203"/>
                <a:ea typeface="+mj-ea"/>
                <a:cs typeface="+mj-cs"/>
              </a:rPr>
              <a:t>THINK IT &amp; SAY IT:</a:t>
            </a:r>
            <a:endParaRPr lang="en-US" sz="2000" b="1" i="1" dirty="0">
              <a:effectLst>
                <a:outerShdw blurRad="38100" dist="38100" dir="2700000" algn="tl">
                  <a:srgbClr val="000000">
                    <a:alpha val="43137"/>
                  </a:srgbClr>
                </a:outerShdw>
              </a:effectLst>
            </a:endParaRPr>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40112575"/>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86691" y="1219200"/>
            <a:ext cx="10733777" cy="4655127"/>
          </a:xfrm>
        </p:spPr>
        <p:txBody>
          <a:bodyPr anchor="ctr">
            <a:normAutofit fontScale="90000"/>
          </a:bodyPr>
          <a:lstStyle/>
          <a:p>
            <a:br>
              <a:rPr lang="en-US" sz="4000" b="1" dirty="0">
                <a:solidFill>
                  <a:schemeClr val="tx1"/>
                </a:solidFill>
                <a:effectLst>
                  <a:outerShdw blurRad="38100" dist="38100" dir="2700000" algn="tl">
                    <a:srgbClr val="000000">
                      <a:alpha val="43137"/>
                    </a:srgbClr>
                  </a:outerShdw>
                </a:effectLst>
              </a:rPr>
            </a:br>
            <a:r>
              <a:rPr lang="en-US" sz="4000" b="1" dirty="0">
                <a:solidFill>
                  <a:schemeClr val="tx1"/>
                </a:solidFill>
                <a:effectLst>
                  <a:outerShdw blurRad="38100" dist="38100" dir="2700000" algn="tl">
                    <a:srgbClr val="000000">
                      <a:alpha val="43137"/>
                    </a:srgbClr>
                  </a:outerShdw>
                </a:effectLst>
              </a:rPr>
              <a:t>Visit US at:</a:t>
            </a:r>
            <a:br>
              <a:rPr lang="en-US" sz="4000" b="1" dirty="0">
                <a:solidFill>
                  <a:schemeClr val="tx1"/>
                </a:solidFill>
                <a:effectLst>
                  <a:outerShdw blurRad="38100" dist="38100" dir="2700000" algn="tl">
                    <a:srgbClr val="000000">
                      <a:alpha val="43137"/>
                    </a:srgbClr>
                  </a:outerShdw>
                </a:effectLst>
              </a:rPr>
            </a:br>
            <a:br>
              <a:rPr lang="en-US" sz="4000" b="1" dirty="0">
                <a:solidFill>
                  <a:schemeClr val="tx1"/>
                </a:solidFill>
                <a:effectLst>
                  <a:outerShdw blurRad="38100" dist="38100" dir="2700000" algn="tl">
                    <a:srgbClr val="000000">
                      <a:alpha val="43137"/>
                    </a:srgbClr>
                  </a:outerShdw>
                </a:effectLst>
              </a:rPr>
            </a:br>
            <a:r>
              <a:rPr lang="en-US" b="1" dirty="0">
                <a:solidFill>
                  <a:schemeClr val="tx1"/>
                </a:solidFill>
                <a:effectLst>
                  <a:outerShdw blurRad="38100" dist="38100" dir="2700000" algn="tl">
                    <a:srgbClr val="000000">
                      <a:alpha val="43137"/>
                    </a:srgbClr>
                  </a:outerShdw>
                </a:effectLst>
              </a:rPr>
              <a:t>https://www.crosswindsinternational.org/</a:t>
            </a:r>
            <a:br>
              <a:rPr lang="en-US" b="1" dirty="0">
                <a:solidFill>
                  <a:schemeClr val="tx1"/>
                </a:solidFill>
                <a:effectLst>
                  <a:outerShdw blurRad="38100" dist="38100" dir="2700000" algn="tl">
                    <a:srgbClr val="000000">
                      <a:alpha val="43137"/>
                    </a:srgbClr>
                  </a:outerShdw>
                </a:effectLst>
              </a:rPr>
            </a:br>
            <a:br>
              <a:rPr lang="en-US" b="1" dirty="0">
                <a:solidFill>
                  <a:schemeClr val="tx1"/>
                </a:solidFill>
                <a:effectLst>
                  <a:outerShdw blurRad="38100" dist="38100" dir="2700000" algn="tl">
                    <a:srgbClr val="000000">
                      <a:alpha val="43137"/>
                    </a:srgbClr>
                  </a:outerShdw>
                </a:effectLst>
              </a:rPr>
            </a:br>
            <a:r>
              <a:rPr lang="en-US" b="1" dirty="0">
                <a:solidFill>
                  <a:schemeClr val="tx1"/>
                </a:solidFill>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https://www.youtube.com/c/DrRonaldPowellCWI/videos</a:t>
            </a:r>
            <a:br>
              <a:rPr lang="en-US" b="1" dirty="0">
                <a:solidFill>
                  <a:schemeClr val="tx1"/>
                </a:solidFill>
                <a:effectLst>
                  <a:outerShdw blurRad="38100" dist="38100" dir="2700000" algn="tl">
                    <a:srgbClr val="000000">
                      <a:alpha val="43137"/>
                    </a:srgbClr>
                  </a:outerShdw>
                </a:effectLst>
              </a:rPr>
            </a:br>
            <a:br>
              <a:rPr lang="en-US" b="1" dirty="0">
                <a:solidFill>
                  <a:schemeClr val="tx1"/>
                </a:solidFill>
                <a:effectLst>
                  <a:outerShdw blurRad="38100" dist="38100" dir="2700000" algn="tl">
                    <a:srgbClr val="000000">
                      <a:alpha val="43137"/>
                    </a:srgbClr>
                  </a:outerShdw>
                </a:effectLst>
              </a:rPr>
            </a:br>
            <a:r>
              <a:rPr lang="en-US" b="1" dirty="0">
                <a:solidFill>
                  <a:schemeClr val="tx1"/>
                </a:solidFill>
                <a:effectLst>
                  <a:outerShdw blurRad="38100" dist="38100" dir="2700000" algn="tl">
                    <a:srgbClr val="000000">
                      <a:alpha val="43137"/>
                    </a:srgbClr>
                  </a:outerShdw>
                </a:effectLst>
              </a:rPr>
              <a:t>https://www.facebook.com/drronaldpowell</a:t>
            </a:r>
            <a:br>
              <a:rPr lang="en-US" b="1" dirty="0">
                <a:solidFill>
                  <a:schemeClr val="tx1"/>
                </a:solidFill>
                <a:effectLst>
                  <a:outerShdw blurRad="38100" dist="38100" dir="2700000" algn="tl">
                    <a:srgbClr val="000000">
                      <a:alpha val="43137"/>
                    </a:srgbClr>
                  </a:outerShdw>
                </a:effectLst>
              </a:rPr>
            </a:br>
            <a:endParaRPr lang="en-US" sz="4000" b="1" dirty="0">
              <a:solidFill>
                <a:schemeClr val="tx1"/>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979056" y="548639"/>
            <a:ext cx="10641414" cy="799870"/>
          </a:xfrm>
        </p:spPr>
        <p:txBody>
          <a:bodyPr anchor="t">
            <a:normAutofit/>
          </a:bodyPr>
          <a:lstStyle/>
          <a:p>
            <a:r>
              <a:rPr kumimoji="0" lang="en-US" sz="3600" b="0" i="0" u="none" strike="noStrike" kern="1200" cap="all" spc="0" normalizeH="0" baseline="0" noProof="0" dirty="0">
                <a:ln>
                  <a:noFill/>
                </a:ln>
                <a:effectLst>
                  <a:outerShdw blurRad="38100" dist="38100" dir="2700000" algn="tl">
                    <a:srgbClr val="000000">
                      <a:alpha val="43137"/>
                    </a:srgbClr>
                  </a:outerShdw>
                </a:effectLst>
                <a:uLnTx/>
                <a:uFillTx/>
                <a:latin typeface="Franklin Gothic Demi" panose="020B0502020104020203"/>
                <a:ea typeface="+mj-ea"/>
                <a:cs typeface="+mj-cs"/>
              </a:rPr>
              <a:t>Let Us Pray</a:t>
            </a:r>
            <a:endParaRPr lang="en-US" sz="2000" b="1" i="1" dirty="0">
              <a:effectLst>
                <a:outerShdw blurRad="38100" dist="38100" dir="2700000" algn="tl">
                  <a:srgbClr val="000000">
                    <a:alpha val="43137"/>
                  </a:srgbClr>
                </a:outerShdw>
              </a:effectLst>
            </a:endParaRPr>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01334462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86691" y="1265383"/>
            <a:ext cx="10733777" cy="5043978"/>
          </a:xfrm>
        </p:spPr>
        <p:txBody>
          <a:bodyPr anchor="ctr">
            <a:normAutofit fontScale="90000"/>
          </a:bodyPr>
          <a:lstStyle/>
          <a:p>
            <a:r>
              <a:rPr lang="en-US" u="sng" dirty="0">
                <a:solidFill>
                  <a:schemeClr val="tx1"/>
                </a:solidFill>
                <a:effectLst>
                  <a:outerShdw blurRad="38100" dist="38100" dir="2700000" algn="tl">
                    <a:srgbClr val="000000">
                      <a:alpha val="43137"/>
                    </a:srgbClr>
                  </a:outerShdw>
                </a:effectLst>
              </a:rPr>
              <a:t>Ever thought that?</a:t>
            </a:r>
            <a:br>
              <a:rPr lang="en-US" u="sng" dirty="0">
                <a:solidFill>
                  <a:schemeClr val="tx1"/>
                </a:solidFill>
                <a:effectLst>
                  <a:outerShdw blurRad="38100" dist="38100" dir="2700000" algn="tl">
                    <a:srgbClr val="000000">
                      <a:alpha val="43137"/>
                    </a:srgbClr>
                  </a:outerShdw>
                </a:effectLst>
              </a:rPr>
            </a:br>
            <a:br>
              <a:rPr lang="en-US" dirty="0">
                <a:solidFill>
                  <a:schemeClr val="accent1"/>
                </a:solidFill>
                <a:effectLst>
                  <a:outerShdw blurRad="38100" dist="38100" dir="2700000" algn="tl">
                    <a:srgbClr val="000000">
                      <a:alpha val="43137"/>
                    </a:srgbClr>
                  </a:outerShdw>
                </a:effectLst>
              </a:rPr>
            </a:br>
            <a:r>
              <a:rPr lang="en-US" dirty="0">
                <a:solidFill>
                  <a:schemeClr val="accent1"/>
                </a:solidFill>
                <a:effectLst>
                  <a:outerShdw blurRad="38100" dist="38100" dir="2700000" algn="tl">
                    <a:srgbClr val="000000">
                      <a:alpha val="43137"/>
                    </a:srgbClr>
                  </a:outerShdw>
                </a:effectLst>
              </a:rPr>
              <a:t>Or its cousin thoughts: </a:t>
            </a:r>
            <a:br>
              <a:rPr lang="en-US" dirty="0">
                <a:solidFill>
                  <a:schemeClr val="accent1"/>
                </a:solidFill>
                <a:effectLst>
                  <a:outerShdw blurRad="38100" dist="38100" dir="2700000" algn="tl">
                    <a:srgbClr val="000000">
                      <a:alpha val="43137"/>
                    </a:srgbClr>
                  </a:outerShdw>
                </a:effectLst>
              </a:rPr>
            </a:br>
            <a:r>
              <a:rPr lang="en-US" dirty="0">
                <a:solidFill>
                  <a:schemeClr val="tx1"/>
                </a:solidFill>
                <a:effectLst>
                  <a:outerShdw blurRad="38100" dist="38100" dir="2700000" algn="tl">
                    <a:srgbClr val="000000">
                      <a:alpha val="43137"/>
                    </a:srgbClr>
                  </a:outerShdw>
                </a:effectLst>
              </a:rPr>
              <a:t>You don't do enough. </a:t>
            </a:r>
            <a:br>
              <a:rPr lang="en-US" dirty="0">
                <a:solidFill>
                  <a:schemeClr val="tx1"/>
                </a:solidFill>
                <a:effectLst>
                  <a:outerShdw blurRad="38100" dist="38100" dir="2700000" algn="tl">
                    <a:srgbClr val="000000">
                      <a:alpha val="43137"/>
                    </a:srgbClr>
                  </a:outerShdw>
                </a:effectLst>
              </a:rPr>
            </a:br>
            <a:r>
              <a:rPr lang="en-US" dirty="0">
                <a:solidFill>
                  <a:schemeClr val="tx1"/>
                </a:solidFill>
                <a:effectLst>
                  <a:outerShdw blurRad="38100" dist="38100" dir="2700000" algn="tl">
                    <a:srgbClr val="000000">
                      <a:alpha val="43137"/>
                    </a:srgbClr>
                  </a:outerShdw>
                </a:effectLst>
              </a:rPr>
              <a:t>You are not good enough. </a:t>
            </a:r>
            <a:br>
              <a:rPr lang="en-US" dirty="0">
                <a:solidFill>
                  <a:schemeClr val="tx1"/>
                </a:solidFill>
                <a:effectLst>
                  <a:outerShdw blurRad="38100" dist="38100" dir="2700000" algn="tl">
                    <a:srgbClr val="000000">
                      <a:alpha val="43137"/>
                    </a:srgbClr>
                  </a:outerShdw>
                </a:effectLst>
              </a:rPr>
            </a:br>
            <a:r>
              <a:rPr lang="en-US" dirty="0">
                <a:solidFill>
                  <a:schemeClr val="tx1"/>
                </a:solidFill>
                <a:effectLst>
                  <a:outerShdw blurRad="38100" dist="38100" dir="2700000" algn="tl">
                    <a:srgbClr val="000000">
                      <a:alpha val="43137"/>
                    </a:srgbClr>
                  </a:outerShdw>
                </a:effectLst>
              </a:rPr>
              <a:t>You do not say the right things. </a:t>
            </a:r>
            <a:br>
              <a:rPr lang="en-US" dirty="0">
                <a:solidFill>
                  <a:schemeClr val="tx1"/>
                </a:solidFill>
                <a:effectLst>
                  <a:outerShdw blurRad="38100" dist="38100" dir="2700000" algn="tl">
                    <a:srgbClr val="000000">
                      <a:alpha val="43137"/>
                    </a:srgbClr>
                  </a:outerShdw>
                </a:effectLst>
              </a:rPr>
            </a:br>
            <a:r>
              <a:rPr lang="en-US" dirty="0">
                <a:solidFill>
                  <a:schemeClr val="tx1"/>
                </a:solidFill>
                <a:effectLst>
                  <a:outerShdw blurRad="38100" dist="38100" dir="2700000" algn="tl">
                    <a:srgbClr val="000000">
                      <a:alpha val="43137"/>
                    </a:srgbClr>
                  </a:outerShdw>
                </a:effectLst>
              </a:rPr>
              <a:t>You do not take care of yourself. </a:t>
            </a:r>
            <a:br>
              <a:rPr lang="en-US" dirty="0">
                <a:solidFill>
                  <a:schemeClr val="tx1"/>
                </a:solidFill>
                <a:effectLst>
                  <a:outerShdw blurRad="38100" dist="38100" dir="2700000" algn="tl">
                    <a:srgbClr val="000000">
                      <a:alpha val="43137"/>
                    </a:srgbClr>
                  </a:outerShdw>
                </a:effectLst>
              </a:rPr>
            </a:br>
            <a:r>
              <a:rPr lang="en-US" dirty="0">
                <a:solidFill>
                  <a:schemeClr val="tx1"/>
                </a:solidFill>
                <a:effectLst>
                  <a:outerShdw blurRad="38100" dist="38100" dir="2700000" algn="tl">
                    <a:srgbClr val="000000">
                      <a:alpha val="43137"/>
                    </a:srgbClr>
                  </a:outerShdw>
                </a:effectLst>
              </a:rPr>
              <a:t>You do not measure up. </a:t>
            </a:r>
            <a:br>
              <a:rPr lang="en-US" dirty="0">
                <a:solidFill>
                  <a:schemeClr val="tx1"/>
                </a:solidFill>
                <a:effectLst>
                  <a:outerShdw blurRad="38100" dist="38100" dir="2700000" algn="tl">
                    <a:srgbClr val="000000">
                      <a:alpha val="43137"/>
                    </a:srgbClr>
                  </a:outerShdw>
                </a:effectLst>
              </a:rPr>
            </a:br>
            <a:r>
              <a:rPr lang="en-US" dirty="0">
                <a:solidFill>
                  <a:schemeClr val="tx1"/>
                </a:solidFill>
                <a:effectLst>
                  <a:outerShdw blurRad="38100" dist="38100" dir="2700000" algn="tl">
                    <a:srgbClr val="000000">
                      <a:alpha val="43137"/>
                    </a:srgbClr>
                  </a:outerShdw>
                </a:effectLst>
              </a:rPr>
              <a:t>You do not do as much for others as you should. You eat too much.</a:t>
            </a: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979056" y="457200"/>
            <a:ext cx="10641414" cy="734291"/>
          </a:xfrm>
        </p:spPr>
        <p:txBody>
          <a:bodyPr anchor="t">
            <a:normAutofit/>
          </a:bodyPr>
          <a:lstStyle/>
          <a:p>
            <a:r>
              <a:rPr kumimoji="0" lang="en-US" sz="3600" b="0" i="0" u="none" strike="noStrike" kern="1200" cap="all" spc="0" normalizeH="0" baseline="0" noProof="0" dirty="0">
                <a:ln>
                  <a:noFill/>
                </a:ln>
                <a:effectLst>
                  <a:outerShdw blurRad="38100" dist="38100" dir="2700000" algn="tl">
                    <a:srgbClr val="000000">
                      <a:alpha val="43137"/>
                    </a:srgbClr>
                  </a:outerShdw>
                </a:effectLst>
                <a:uLnTx/>
                <a:uFillTx/>
                <a:latin typeface="Franklin Gothic Demi" panose="020B0502020104020203"/>
                <a:ea typeface="+mj-ea"/>
                <a:cs typeface="+mj-cs"/>
              </a:rPr>
              <a:t>“I feel Guilty”</a:t>
            </a:r>
            <a:endParaRPr lang="en-US" sz="2000" b="1" i="1" dirty="0">
              <a:effectLst>
                <a:outerShdw blurRad="38100" dist="38100" dir="2700000" algn="tl">
                  <a:srgbClr val="000000">
                    <a:alpha val="43137"/>
                  </a:srgbClr>
                </a:outerShdw>
              </a:effectLst>
            </a:endParaRPr>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63433359"/>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86691" y="1265383"/>
            <a:ext cx="10733777" cy="5043978"/>
          </a:xfrm>
        </p:spPr>
        <p:txBody>
          <a:bodyPr anchor="ctr">
            <a:normAutofit/>
          </a:bodyPr>
          <a:lstStyle/>
          <a:p>
            <a:r>
              <a:rPr lang="en-US" dirty="0">
                <a:solidFill>
                  <a:schemeClr val="accent1"/>
                </a:solidFill>
                <a:effectLst>
                  <a:outerShdw blurRad="38100" dist="38100" dir="2700000" algn="tl">
                    <a:srgbClr val="000000">
                      <a:alpha val="43137"/>
                    </a:srgbClr>
                  </a:outerShdw>
                </a:effectLst>
              </a:rPr>
              <a:t>All this line of thinking produces: </a:t>
            </a:r>
            <a:br>
              <a:rPr lang="en-US" dirty="0">
                <a:solidFill>
                  <a:schemeClr val="tx1"/>
                </a:solidFill>
                <a:effectLst>
                  <a:outerShdw blurRad="38100" dist="38100" dir="2700000" algn="tl">
                    <a:srgbClr val="000000">
                      <a:alpha val="43137"/>
                    </a:srgbClr>
                  </a:outerShdw>
                </a:effectLst>
              </a:rPr>
            </a:br>
            <a:br>
              <a:rPr lang="en-US" dirty="0">
                <a:solidFill>
                  <a:schemeClr val="tx1"/>
                </a:solidFill>
                <a:effectLst>
                  <a:outerShdw blurRad="38100" dist="38100" dir="2700000" algn="tl">
                    <a:srgbClr val="000000">
                      <a:alpha val="43137"/>
                    </a:srgbClr>
                  </a:outerShdw>
                </a:effectLst>
              </a:rPr>
            </a:br>
            <a:r>
              <a:rPr lang="en-US" dirty="0">
                <a:solidFill>
                  <a:schemeClr val="tx1"/>
                </a:solidFill>
                <a:effectLst>
                  <a:outerShdw blurRad="38100" dist="38100" dir="2700000" algn="tl">
                    <a:srgbClr val="000000">
                      <a:alpha val="43137"/>
                    </a:srgbClr>
                  </a:outerShdw>
                </a:effectLst>
              </a:rPr>
              <a:t>guilt, which leads to self-hatred, anger toward others, bad decisions, harsh words, procrastination, and fear.</a:t>
            </a:r>
            <a:br>
              <a:rPr lang="en-US" dirty="0">
                <a:solidFill>
                  <a:schemeClr val="tx1"/>
                </a:solidFill>
                <a:effectLst>
                  <a:outerShdw blurRad="38100" dist="38100" dir="2700000" algn="tl">
                    <a:srgbClr val="000000">
                      <a:alpha val="43137"/>
                    </a:srgbClr>
                  </a:outerShdw>
                </a:effectLst>
              </a:rPr>
            </a:br>
            <a:br>
              <a:rPr lang="en-US" dirty="0">
                <a:solidFill>
                  <a:schemeClr val="tx1"/>
                </a:solidFill>
                <a:effectLst>
                  <a:outerShdw blurRad="38100" dist="38100" dir="2700000" algn="tl">
                    <a:srgbClr val="000000">
                      <a:alpha val="43137"/>
                    </a:srgbClr>
                  </a:outerShdw>
                </a:effectLst>
              </a:rPr>
            </a:br>
            <a:r>
              <a:rPr lang="en-US" dirty="0">
                <a:solidFill>
                  <a:schemeClr val="tx1"/>
                </a:solidFill>
                <a:effectLst>
                  <a:outerShdw blurRad="38100" dist="38100" dir="2700000" algn="tl">
                    <a:srgbClr val="000000">
                      <a:alpha val="43137"/>
                    </a:srgbClr>
                  </a:outerShdw>
                </a:effectLst>
              </a:rPr>
              <a:t>So often, we feel guilty because we THINK we do not do enough for God and for others. We are not good and holy enough.</a:t>
            </a: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979056" y="457200"/>
            <a:ext cx="10641414" cy="734291"/>
          </a:xfrm>
        </p:spPr>
        <p:txBody>
          <a:bodyPr anchor="t">
            <a:normAutofit/>
          </a:bodyPr>
          <a:lstStyle/>
          <a:p>
            <a:r>
              <a:rPr kumimoji="0" lang="en-US" sz="3600" b="0" i="0" u="none" strike="noStrike" kern="1200" cap="all" spc="0" normalizeH="0" baseline="0" noProof="0" dirty="0">
                <a:ln>
                  <a:noFill/>
                </a:ln>
                <a:effectLst>
                  <a:outerShdw blurRad="38100" dist="38100" dir="2700000" algn="tl">
                    <a:srgbClr val="000000">
                      <a:alpha val="43137"/>
                    </a:srgbClr>
                  </a:outerShdw>
                </a:effectLst>
                <a:uLnTx/>
                <a:uFillTx/>
                <a:latin typeface="Franklin Gothic Demi" panose="020B0502020104020203"/>
                <a:ea typeface="+mj-ea"/>
                <a:cs typeface="+mj-cs"/>
              </a:rPr>
              <a:t>“I feel Guilty”</a:t>
            </a:r>
            <a:endParaRPr lang="en-US" sz="2000" b="1" i="1" dirty="0">
              <a:effectLst>
                <a:outerShdw blurRad="38100" dist="38100" dir="2700000" algn="tl">
                  <a:srgbClr val="000000">
                    <a:alpha val="43137"/>
                  </a:srgbClr>
                </a:outerShdw>
              </a:effectLst>
            </a:endParaRPr>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623766258"/>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86691" y="1265383"/>
            <a:ext cx="10733777" cy="2447635"/>
          </a:xfrm>
        </p:spPr>
        <p:txBody>
          <a:bodyPr anchor="ctr">
            <a:normAutofit/>
          </a:bodyPr>
          <a:lstStyle/>
          <a:p>
            <a:r>
              <a:rPr lang="en-US" dirty="0">
                <a:solidFill>
                  <a:schemeClr val="tx1"/>
                </a:solidFill>
                <a:effectLst>
                  <a:outerShdw blurRad="38100" dist="38100" dir="2700000" algn="tl">
                    <a:srgbClr val="000000">
                      <a:alpha val="43137"/>
                    </a:srgbClr>
                  </a:outerShdw>
                </a:effectLst>
              </a:rPr>
              <a:t>Nothing robs us of our true purpose more than thoughts and feelings of guilt.</a:t>
            </a: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979056" y="548639"/>
            <a:ext cx="10641414" cy="799870"/>
          </a:xfrm>
        </p:spPr>
        <p:txBody>
          <a:bodyPr anchor="t">
            <a:normAutofit fontScale="92500"/>
          </a:bodyPr>
          <a:lstStyle/>
          <a:p>
            <a:r>
              <a:rPr kumimoji="0" lang="en-US" sz="3600" b="0" i="0" u="none" strike="noStrike" kern="1200" cap="all" spc="0" normalizeH="0" baseline="0" noProof="0" dirty="0">
                <a:ln>
                  <a:noFill/>
                </a:ln>
                <a:effectLst>
                  <a:outerShdw blurRad="38100" dist="38100" dir="2700000" algn="tl">
                    <a:srgbClr val="000000">
                      <a:alpha val="43137"/>
                    </a:srgbClr>
                  </a:outerShdw>
                </a:effectLst>
                <a:uLnTx/>
                <a:uFillTx/>
                <a:latin typeface="Franklin Gothic Demi" panose="020B0502020104020203"/>
                <a:ea typeface="+mj-ea"/>
                <a:cs typeface="+mj-cs"/>
              </a:rPr>
              <a:t>This thinking has enslaved people for centuries.</a:t>
            </a:r>
            <a:endParaRPr lang="en-US" sz="2000" b="1" i="1" dirty="0">
              <a:effectLst>
                <a:outerShdw blurRad="38100" dist="38100" dir="2700000" algn="tl">
                  <a:srgbClr val="000000">
                    <a:alpha val="43137"/>
                  </a:srgbClr>
                </a:outerShdw>
              </a:effectLst>
            </a:endParaRPr>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441480399"/>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86691" y="1976581"/>
            <a:ext cx="10733777" cy="3897746"/>
          </a:xfrm>
        </p:spPr>
        <p:txBody>
          <a:bodyPr anchor="ctr">
            <a:normAutofit fontScale="90000"/>
          </a:bodyPr>
          <a:lstStyle/>
          <a:p>
            <a:r>
              <a:rPr lang="en-US" dirty="0">
                <a:solidFill>
                  <a:schemeClr val="accent1"/>
                </a:solidFill>
                <a:effectLst>
                  <a:outerShdw blurRad="38100" dist="38100" dir="2700000" algn="tl">
                    <a:srgbClr val="000000">
                      <a:alpha val="43137"/>
                    </a:srgbClr>
                  </a:outerShdw>
                </a:effectLst>
              </a:rPr>
              <a:t>That is manipulation. </a:t>
            </a:r>
            <a:br>
              <a:rPr lang="en-US" dirty="0">
                <a:solidFill>
                  <a:schemeClr val="tx1"/>
                </a:solidFill>
                <a:effectLst>
                  <a:outerShdw blurRad="38100" dist="38100" dir="2700000" algn="tl">
                    <a:srgbClr val="000000">
                      <a:alpha val="43137"/>
                    </a:srgbClr>
                  </a:outerShdw>
                </a:effectLst>
              </a:rPr>
            </a:br>
            <a:r>
              <a:rPr lang="en-US" dirty="0">
                <a:solidFill>
                  <a:schemeClr val="tx1"/>
                </a:solidFill>
                <a:effectLst>
                  <a:outerShdw blurRad="38100" dist="38100" dir="2700000" algn="tl">
                    <a:srgbClr val="000000">
                      <a:alpha val="43137"/>
                    </a:srgbClr>
                  </a:outerShdw>
                </a:effectLst>
              </a:rPr>
              <a:t>God motivates by love. </a:t>
            </a:r>
            <a:br>
              <a:rPr lang="en-US" dirty="0">
                <a:solidFill>
                  <a:schemeClr val="tx1"/>
                </a:solidFill>
                <a:effectLst>
                  <a:outerShdw blurRad="38100" dist="38100" dir="2700000" algn="tl">
                    <a:srgbClr val="000000">
                      <a:alpha val="43137"/>
                    </a:srgbClr>
                  </a:outerShdw>
                </a:effectLst>
              </a:rPr>
            </a:br>
            <a:r>
              <a:rPr lang="en-US" dirty="0">
                <a:solidFill>
                  <a:schemeClr val="tx1"/>
                </a:solidFill>
                <a:effectLst>
                  <a:outerShdw blurRad="38100" dist="38100" dir="2700000" algn="tl">
                    <a:srgbClr val="000000">
                      <a:alpha val="43137"/>
                    </a:srgbClr>
                  </a:outerShdw>
                </a:effectLst>
              </a:rPr>
              <a:t>Romans 2:4 says, "It's the love and kindness of God that leads us to change.“</a:t>
            </a:r>
            <a:br>
              <a:rPr lang="en-US" dirty="0">
                <a:solidFill>
                  <a:schemeClr val="tx1"/>
                </a:solidFill>
                <a:effectLst>
                  <a:outerShdw blurRad="38100" dist="38100" dir="2700000" algn="tl">
                    <a:srgbClr val="000000">
                      <a:alpha val="43137"/>
                    </a:srgbClr>
                  </a:outerShdw>
                </a:effectLst>
              </a:rPr>
            </a:br>
            <a:br>
              <a:rPr lang="en-US" dirty="0">
                <a:solidFill>
                  <a:schemeClr val="tx1"/>
                </a:solidFill>
                <a:effectLst>
                  <a:outerShdw blurRad="38100" dist="38100" dir="2700000" algn="tl">
                    <a:srgbClr val="000000">
                      <a:alpha val="43137"/>
                    </a:srgbClr>
                  </a:outerShdw>
                </a:effectLst>
              </a:rPr>
            </a:br>
            <a:r>
              <a:rPr lang="en-US" dirty="0">
                <a:solidFill>
                  <a:schemeClr val="tx1"/>
                </a:solidFill>
                <a:effectLst>
                  <a:outerShdw blurRad="38100" dist="38100" dir="2700000" algn="tl">
                    <a:srgbClr val="000000">
                      <a:alpha val="43137"/>
                    </a:srgbClr>
                  </a:outerShdw>
                </a:effectLst>
              </a:rPr>
              <a:t>Often people put a guilt trip on us, to get us to do something or to give in to them. God is not like that, and He wants you free.</a:t>
            </a: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979056" y="548639"/>
            <a:ext cx="10641414" cy="799870"/>
          </a:xfrm>
        </p:spPr>
        <p:txBody>
          <a:bodyPr anchor="t">
            <a:normAutofit/>
          </a:bodyPr>
          <a:lstStyle/>
          <a:p>
            <a:r>
              <a:rPr kumimoji="0" lang="en-US" sz="3600" b="0" i="0" u="none" strike="noStrike" kern="1200" cap="all" spc="0" normalizeH="0" baseline="0" noProof="0" dirty="0">
                <a:ln>
                  <a:noFill/>
                </a:ln>
                <a:effectLst>
                  <a:outerShdw blurRad="38100" dist="38100" dir="2700000" algn="tl">
                    <a:srgbClr val="000000">
                      <a:alpha val="43137"/>
                    </a:srgbClr>
                  </a:outerShdw>
                </a:effectLst>
                <a:uLnTx/>
                <a:uFillTx/>
                <a:latin typeface="Franklin Gothic Demi" panose="020B0502020104020203"/>
                <a:ea typeface="+mj-ea"/>
                <a:cs typeface="+mj-cs"/>
              </a:rPr>
              <a:t>God does not motivate by guilt.</a:t>
            </a:r>
            <a:endParaRPr lang="en-US" sz="2000" b="1" i="1" dirty="0">
              <a:effectLst>
                <a:outerShdw blurRad="38100" dist="38100" dir="2700000" algn="tl">
                  <a:srgbClr val="000000">
                    <a:alpha val="43137"/>
                  </a:srgbClr>
                </a:outerShdw>
              </a:effectLst>
            </a:endParaRPr>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688181611"/>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86691" y="1219200"/>
            <a:ext cx="10733777" cy="4655127"/>
          </a:xfrm>
        </p:spPr>
        <p:txBody>
          <a:bodyPr anchor="ctr">
            <a:normAutofit/>
          </a:bodyPr>
          <a:lstStyle/>
          <a:p>
            <a:r>
              <a:rPr lang="en-US" dirty="0">
                <a:solidFill>
                  <a:schemeClr val="accent1"/>
                </a:solidFill>
                <a:effectLst>
                  <a:outerShdw blurRad="38100" dist="38100" dir="2700000" algn="tl">
                    <a:srgbClr val="000000">
                      <a:alpha val="43137"/>
                    </a:srgbClr>
                  </a:outerShdw>
                </a:effectLst>
              </a:rPr>
              <a:t>1. Jesus declares you: </a:t>
            </a:r>
            <a:r>
              <a:rPr lang="en-US" dirty="0">
                <a:solidFill>
                  <a:schemeClr val="tx1"/>
                </a:solidFill>
                <a:effectLst>
                  <a:outerShdw blurRad="38100" dist="38100" dir="2700000" algn="tl">
                    <a:srgbClr val="000000">
                      <a:alpha val="43137"/>
                    </a:srgbClr>
                  </a:outerShdw>
                </a:effectLst>
              </a:rPr>
              <a:t>NOT GUILTY. This does not mean that you have never done wrong. This means, that He washes your wrong with His blood.</a:t>
            </a: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979056" y="548639"/>
            <a:ext cx="10641414" cy="799870"/>
          </a:xfrm>
        </p:spPr>
        <p:txBody>
          <a:bodyPr anchor="t">
            <a:normAutofit/>
          </a:bodyPr>
          <a:lstStyle/>
          <a:p>
            <a:r>
              <a:rPr kumimoji="0" lang="en-US" sz="3600" b="0" i="0" u="none" strike="noStrike" kern="1200" cap="all" spc="0" normalizeH="0" baseline="0" noProof="0" dirty="0">
                <a:ln>
                  <a:noFill/>
                </a:ln>
                <a:effectLst>
                  <a:outerShdw blurRad="38100" dist="38100" dir="2700000" algn="tl">
                    <a:srgbClr val="000000">
                      <a:alpha val="43137"/>
                    </a:srgbClr>
                  </a:outerShdw>
                </a:effectLst>
                <a:uLnTx/>
                <a:uFillTx/>
                <a:latin typeface="Franklin Gothic Demi" panose="020B0502020104020203"/>
                <a:ea typeface="+mj-ea"/>
                <a:cs typeface="+mj-cs"/>
              </a:rPr>
              <a:t>Let us fast from guilt:</a:t>
            </a:r>
            <a:endParaRPr lang="en-US" sz="2000" b="1" i="1" dirty="0">
              <a:effectLst>
                <a:outerShdw blurRad="38100" dist="38100" dir="2700000" algn="tl">
                  <a:srgbClr val="000000">
                    <a:alpha val="43137"/>
                  </a:srgbClr>
                </a:outerShdw>
              </a:effectLst>
            </a:endParaRPr>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68267883"/>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86691" y="1219200"/>
            <a:ext cx="10733777" cy="4655127"/>
          </a:xfrm>
        </p:spPr>
        <p:txBody>
          <a:bodyPr anchor="ctr">
            <a:normAutofit/>
          </a:bodyPr>
          <a:lstStyle/>
          <a:p>
            <a:pPr algn="l"/>
            <a:br>
              <a:rPr lang="en-US" sz="1800" b="0" i="0" u="none" strike="noStrike" baseline="0" dirty="0">
                <a:solidFill>
                  <a:srgbClr val="000000"/>
                </a:solidFill>
                <a:latin typeface="Calibri" panose="020F0502020204030204" pitchFamily="34" charset="0"/>
              </a:rPr>
            </a:br>
            <a:br>
              <a:rPr lang="en-US" sz="1800" b="0" i="0" u="none" strike="noStrike" baseline="0" dirty="0">
                <a:solidFill>
                  <a:srgbClr val="000000"/>
                </a:solidFill>
                <a:latin typeface="Calibri" panose="020F0502020204030204" pitchFamily="34" charset="0"/>
              </a:rPr>
            </a:br>
            <a:r>
              <a:rPr lang="en-US" sz="2800" b="1" i="0" u="none" strike="noStrike" baseline="0" dirty="0">
                <a:solidFill>
                  <a:schemeClr val="accent1"/>
                </a:solidFill>
                <a:latin typeface="Calibri" panose="020F0502020204030204" pitchFamily="34" charset="0"/>
              </a:rPr>
              <a:t> </a:t>
            </a:r>
            <a:r>
              <a:rPr lang="en-US" sz="4400" b="1" i="0" u="none" strike="noStrike" baseline="0" dirty="0">
                <a:solidFill>
                  <a:schemeClr val="accent1"/>
                </a:solidFill>
                <a:latin typeface="Calibri" panose="020F0502020204030204" pitchFamily="34" charset="0"/>
              </a:rPr>
              <a:t>3. Meditate on Job 10:7 which says, </a:t>
            </a:r>
            <a:r>
              <a:rPr lang="en-US" sz="4400" b="1" i="0" u="none" strike="noStrike" baseline="0" dirty="0">
                <a:solidFill>
                  <a:schemeClr val="tx1"/>
                </a:solidFill>
                <a:latin typeface="Calibri" panose="020F0502020204030204" pitchFamily="34" charset="0"/>
              </a:rPr>
              <a:t>"According to your knowledge, I AM INDEED NOT GUILTY..." (NASB)</a:t>
            </a:r>
            <a:endParaRPr lang="en-US" b="1" dirty="0">
              <a:solidFill>
                <a:schemeClr val="tx1"/>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979056" y="548639"/>
            <a:ext cx="10641414" cy="799870"/>
          </a:xfrm>
        </p:spPr>
        <p:txBody>
          <a:bodyPr anchor="t">
            <a:normAutofit/>
          </a:bodyPr>
          <a:lstStyle/>
          <a:p>
            <a:r>
              <a:rPr kumimoji="0" lang="en-US" sz="3600" b="0" i="0" u="none" strike="noStrike" kern="1200" cap="all" spc="0" normalizeH="0" baseline="0" noProof="0" dirty="0">
                <a:ln>
                  <a:noFill/>
                </a:ln>
                <a:effectLst>
                  <a:outerShdw blurRad="38100" dist="38100" dir="2700000" algn="tl">
                    <a:srgbClr val="000000">
                      <a:alpha val="43137"/>
                    </a:srgbClr>
                  </a:outerShdw>
                </a:effectLst>
                <a:uLnTx/>
                <a:uFillTx/>
                <a:latin typeface="Franklin Gothic Demi" panose="020B0502020104020203"/>
                <a:ea typeface="+mj-ea"/>
                <a:cs typeface="+mj-cs"/>
              </a:rPr>
              <a:t>Let us fast from guilt:</a:t>
            </a:r>
            <a:endParaRPr lang="en-US" sz="2000" b="1" i="1" dirty="0">
              <a:effectLst>
                <a:outerShdw blurRad="38100" dist="38100" dir="2700000" algn="tl">
                  <a:srgbClr val="000000">
                    <a:alpha val="43137"/>
                  </a:srgbClr>
                </a:outerShdw>
              </a:effectLst>
            </a:endParaRPr>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74618131"/>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86691" y="1219200"/>
            <a:ext cx="10733777" cy="4655127"/>
          </a:xfrm>
        </p:spPr>
        <p:txBody>
          <a:bodyPr anchor="ctr">
            <a:normAutofit/>
          </a:bodyPr>
          <a:lstStyle/>
          <a:p>
            <a:pPr algn="l"/>
            <a:br>
              <a:rPr lang="en-US" sz="1800" b="0" i="0" u="none" strike="noStrike" baseline="0" dirty="0">
                <a:solidFill>
                  <a:srgbClr val="000000"/>
                </a:solidFill>
                <a:latin typeface="Calibri" panose="020F0502020204030204" pitchFamily="34" charset="0"/>
              </a:rPr>
            </a:br>
            <a:br>
              <a:rPr lang="en-US" sz="1800" b="0" i="0" u="none" strike="noStrike" baseline="0" dirty="0">
                <a:solidFill>
                  <a:srgbClr val="000000"/>
                </a:solidFill>
                <a:latin typeface="Calibri" panose="020F0502020204030204" pitchFamily="34" charset="0"/>
              </a:rPr>
            </a:br>
            <a:r>
              <a:rPr lang="en-US" sz="2400" b="1" i="0" u="none" strike="noStrike" baseline="0" dirty="0">
                <a:solidFill>
                  <a:schemeClr val="accent1"/>
                </a:solidFill>
                <a:latin typeface="Calibri" panose="020F0502020204030204" pitchFamily="34" charset="0"/>
              </a:rPr>
              <a:t> </a:t>
            </a:r>
            <a:r>
              <a:rPr lang="en-US" sz="4000" b="1" i="0" u="none" strike="noStrike" baseline="0" dirty="0">
                <a:solidFill>
                  <a:schemeClr val="accent1"/>
                </a:solidFill>
                <a:latin typeface="Calibri" panose="020F0502020204030204" pitchFamily="34" charset="0"/>
              </a:rPr>
              <a:t>4. When you blow it, do not deny it. </a:t>
            </a:r>
            <a:br>
              <a:rPr lang="en-US" sz="4000" b="1" i="0" u="none" strike="noStrike" baseline="0" dirty="0">
                <a:solidFill>
                  <a:schemeClr val="accent1"/>
                </a:solidFill>
                <a:latin typeface="Calibri" panose="020F0502020204030204" pitchFamily="34" charset="0"/>
              </a:rPr>
            </a:br>
            <a:r>
              <a:rPr lang="en-US" sz="4000" b="1" i="0" u="none" strike="noStrike" baseline="0" dirty="0">
                <a:solidFill>
                  <a:schemeClr val="accent1"/>
                </a:solidFill>
                <a:latin typeface="Calibri" panose="020F0502020204030204" pitchFamily="34" charset="0"/>
              </a:rPr>
              <a:t>Admit it; confess it. </a:t>
            </a:r>
            <a:br>
              <a:rPr lang="en-US" sz="4000" b="1" i="0" u="none" strike="noStrike" baseline="0" dirty="0">
                <a:solidFill>
                  <a:schemeClr val="accent1"/>
                </a:solidFill>
                <a:latin typeface="Calibri" panose="020F0502020204030204" pitchFamily="34" charset="0"/>
              </a:rPr>
            </a:br>
            <a:r>
              <a:rPr lang="en-US" sz="4000" b="1" i="0" u="none" strike="noStrike" baseline="0" dirty="0">
                <a:solidFill>
                  <a:schemeClr val="tx1"/>
                </a:solidFill>
                <a:latin typeface="Calibri" panose="020F0502020204030204" pitchFamily="34" charset="0"/>
              </a:rPr>
              <a:t>1 John 1:9 says, "If you confess your sin, He is faithful and just to forgive you and to CLEANSE YOU FROM ALL UNRIGHTEOUSNESS."</a:t>
            </a:r>
            <a:endParaRPr lang="en-US" b="1" dirty="0">
              <a:solidFill>
                <a:schemeClr val="tx1"/>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979056" y="548639"/>
            <a:ext cx="10641414" cy="799870"/>
          </a:xfrm>
        </p:spPr>
        <p:txBody>
          <a:bodyPr anchor="t">
            <a:normAutofit/>
          </a:bodyPr>
          <a:lstStyle/>
          <a:p>
            <a:r>
              <a:rPr kumimoji="0" lang="en-US" sz="3600" b="0" i="0" u="none" strike="noStrike" kern="1200" cap="all" spc="0" normalizeH="0" baseline="0" noProof="0" dirty="0">
                <a:ln>
                  <a:noFill/>
                </a:ln>
                <a:effectLst>
                  <a:outerShdw blurRad="38100" dist="38100" dir="2700000" algn="tl">
                    <a:srgbClr val="000000">
                      <a:alpha val="43137"/>
                    </a:srgbClr>
                  </a:outerShdw>
                </a:effectLst>
                <a:uLnTx/>
                <a:uFillTx/>
                <a:latin typeface="Franklin Gothic Demi" panose="020B0502020104020203"/>
                <a:ea typeface="+mj-ea"/>
                <a:cs typeface="+mj-cs"/>
              </a:rPr>
              <a:t>Let us fast from guilt:</a:t>
            </a:r>
            <a:endParaRPr lang="en-US" sz="2000" b="1" i="1" dirty="0">
              <a:effectLst>
                <a:outerShdw blurRad="38100" dist="38100" dir="2700000" algn="tl">
                  <a:srgbClr val="000000">
                    <a:alpha val="43137"/>
                  </a:srgbClr>
                </a:outerShdw>
              </a:effectLst>
            </a:endParaRPr>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946626549"/>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86691" y="1219200"/>
            <a:ext cx="10733777" cy="4655127"/>
          </a:xfrm>
        </p:spPr>
        <p:txBody>
          <a:bodyPr anchor="ctr">
            <a:normAutofit/>
          </a:bodyPr>
          <a:lstStyle/>
          <a:p>
            <a:pPr algn="l"/>
            <a:br>
              <a:rPr lang="en-US" sz="1800" b="0" i="0" u="none" strike="noStrike" baseline="0" dirty="0">
                <a:solidFill>
                  <a:srgbClr val="000000"/>
                </a:solidFill>
                <a:latin typeface="Calibri" panose="020F0502020204030204" pitchFamily="34" charset="0"/>
              </a:rPr>
            </a:br>
            <a:br>
              <a:rPr lang="en-US" sz="1800" b="0" i="0" u="none" strike="noStrike" baseline="0" dirty="0">
                <a:solidFill>
                  <a:srgbClr val="000000"/>
                </a:solidFill>
                <a:latin typeface="Calibri" panose="020F0502020204030204" pitchFamily="34" charset="0"/>
              </a:rPr>
            </a:br>
            <a:r>
              <a:rPr lang="en-US" sz="2400" b="1" i="0" u="none" strike="noStrike" baseline="0" dirty="0">
                <a:solidFill>
                  <a:schemeClr val="accent1"/>
                </a:solidFill>
                <a:latin typeface="Calibri" panose="020F0502020204030204" pitchFamily="34" charset="0"/>
              </a:rPr>
              <a:t> </a:t>
            </a:r>
            <a:r>
              <a:rPr lang="en-US" sz="4000" b="1" i="0" u="none" strike="noStrike" baseline="0" dirty="0">
                <a:solidFill>
                  <a:schemeClr val="accent1"/>
                </a:solidFill>
                <a:latin typeface="Calibri" panose="020F0502020204030204" pitchFamily="34" charset="0"/>
              </a:rPr>
              <a:t>5. It has been already done! </a:t>
            </a:r>
            <a:br>
              <a:rPr lang="en-US" sz="4000" b="1" i="0" u="none" strike="noStrike" baseline="0" dirty="0">
                <a:solidFill>
                  <a:schemeClr val="accent1"/>
                </a:solidFill>
                <a:latin typeface="Calibri" panose="020F0502020204030204" pitchFamily="34" charset="0"/>
              </a:rPr>
            </a:br>
            <a:r>
              <a:rPr lang="en-US" sz="4000" b="1" i="0" u="none" strike="noStrike" baseline="0" dirty="0">
                <a:solidFill>
                  <a:schemeClr val="tx1"/>
                </a:solidFill>
                <a:latin typeface="Calibri" panose="020F0502020204030204" pitchFamily="34" charset="0"/>
              </a:rPr>
              <a:t>Believe that it is already done! </a:t>
            </a:r>
            <a:br>
              <a:rPr lang="en-US" sz="4000" b="1" i="0" u="none" strike="noStrike" baseline="0" dirty="0">
                <a:solidFill>
                  <a:schemeClr val="tx1"/>
                </a:solidFill>
                <a:latin typeface="Calibri" panose="020F0502020204030204" pitchFamily="34" charset="0"/>
              </a:rPr>
            </a:br>
            <a:r>
              <a:rPr lang="en-US" sz="4000" b="1" i="0" u="none" strike="noStrike" baseline="0" dirty="0">
                <a:solidFill>
                  <a:schemeClr val="tx1"/>
                </a:solidFill>
                <a:latin typeface="Calibri" panose="020F0502020204030204" pitchFamily="34" charset="0"/>
              </a:rPr>
              <a:t>Hebrews 1:3 says, "He </a:t>
            </a:r>
            <a:r>
              <a:rPr lang="en-US" sz="4000" b="1" i="0" u="sng" strike="noStrike" baseline="0" dirty="0">
                <a:solidFill>
                  <a:schemeClr val="tx1"/>
                </a:solidFill>
                <a:latin typeface="Calibri" panose="020F0502020204030204" pitchFamily="34" charset="0"/>
              </a:rPr>
              <a:t>cleansed</a:t>
            </a:r>
            <a:r>
              <a:rPr lang="en-US" sz="4000" b="1" i="0" u="none" strike="noStrike" baseline="0" dirty="0">
                <a:solidFill>
                  <a:schemeClr val="tx1"/>
                </a:solidFill>
                <a:latin typeface="Calibri" panose="020F0502020204030204" pitchFamily="34" charset="0"/>
              </a:rPr>
              <a:t> us from our sin."</a:t>
            </a:r>
            <a:endParaRPr lang="en-US" b="1" dirty="0">
              <a:solidFill>
                <a:schemeClr val="tx1"/>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979056" y="548639"/>
            <a:ext cx="10641414" cy="799870"/>
          </a:xfrm>
        </p:spPr>
        <p:txBody>
          <a:bodyPr anchor="t">
            <a:normAutofit/>
          </a:bodyPr>
          <a:lstStyle/>
          <a:p>
            <a:r>
              <a:rPr kumimoji="0" lang="en-US" sz="3600" b="0" i="0" u="none" strike="noStrike" kern="1200" cap="all" spc="0" normalizeH="0" baseline="0" noProof="0" dirty="0">
                <a:ln>
                  <a:noFill/>
                </a:ln>
                <a:effectLst>
                  <a:outerShdw blurRad="38100" dist="38100" dir="2700000" algn="tl">
                    <a:srgbClr val="000000">
                      <a:alpha val="43137"/>
                    </a:srgbClr>
                  </a:outerShdw>
                </a:effectLst>
                <a:uLnTx/>
                <a:uFillTx/>
                <a:latin typeface="Franklin Gothic Demi" panose="020B0502020104020203"/>
                <a:ea typeface="+mj-ea"/>
                <a:cs typeface="+mj-cs"/>
              </a:rPr>
              <a:t>Let us fast from guilt:</a:t>
            </a:r>
            <a:endParaRPr lang="en-US" sz="2000" b="1" i="1" dirty="0">
              <a:effectLst>
                <a:outerShdw blurRad="38100" dist="38100" dir="2700000" algn="tl">
                  <a:srgbClr val="000000">
                    <a:alpha val="43137"/>
                  </a:srgbClr>
                </a:outerShdw>
              </a:effectLst>
            </a:endParaRPr>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963611805"/>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DividendVTI">
  <a:themeElements>
    <a:clrScheme name="Aspect">
      <a:dk1>
        <a:sysClr val="windowText" lastClr="000000"/>
      </a:dk1>
      <a:lt1>
        <a:sysClr val="window" lastClr="FFFFFF"/>
      </a:lt1>
      <a:dk2>
        <a:srgbClr val="585753"/>
      </a:dk2>
      <a:lt2>
        <a:srgbClr val="EBDDC3"/>
      </a:lt2>
      <a:accent1>
        <a:srgbClr val="71B9E4"/>
      </a:accent1>
      <a:accent2>
        <a:srgbClr val="E25D3C"/>
      </a:accent2>
      <a:accent3>
        <a:srgbClr val="BDB59D"/>
      </a:accent3>
      <a:accent4>
        <a:srgbClr val="A5AB81"/>
      </a:accent4>
      <a:accent5>
        <a:srgbClr val="7BA79D"/>
      </a:accent5>
      <a:accent6>
        <a:srgbClr val="968C8C"/>
      </a:accent6>
      <a:hlink>
        <a:srgbClr val="F7B615"/>
      </a:hlink>
      <a:folHlink>
        <a:srgbClr val="704404"/>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Override1.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10.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11.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12.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13.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14.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15.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16.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17.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18.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2.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3.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4.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5.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6.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7.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8.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9.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455B2D-BAB7-438A-85DA-0266A24CB79F}">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D8C6403A-684A-431F-8F36-A24C99E28661}">
  <ds:schemaRefs>
    <ds:schemaRef ds:uri="http://schemas.microsoft.com/sharepoint/v3/contenttype/forms"/>
  </ds:schemaRefs>
</ds:datastoreItem>
</file>

<file path=customXml/itemProps3.xml><?xml version="1.0" encoding="utf-8"?>
<ds:datastoreItem xmlns:ds="http://schemas.openxmlformats.org/officeDocument/2006/customXml" ds:itemID="{CDF95FD5-1F25-4FA5-84C8-2AB1AFB896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{1A40A237-052C-480A-AE87-68CAD721FD6A}tf11964407_win32</Template>
  <TotalTime>57</TotalTime>
  <Words>926</Words>
  <Application>Microsoft Office PowerPoint</Application>
  <PresentationFormat>Widescreen</PresentationFormat>
  <Paragraphs>37</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Calibri</vt:lpstr>
      <vt:lpstr>Franklin Gothic Book</vt:lpstr>
      <vt:lpstr>Franklin Gothic Demi</vt:lpstr>
      <vt:lpstr>Gill Sans MT</vt:lpstr>
      <vt:lpstr>Wingdings 2</vt:lpstr>
      <vt:lpstr>DividendVTI</vt:lpstr>
      <vt:lpstr>Wrong Thinking: “I feel Guilty”</vt:lpstr>
      <vt:lpstr>Ever thought that?  Or its cousin thoughts:  You don't do enough.  You are not good enough.  You do not say the right things.  You do not take care of yourself.  You do not measure up.  You do not do as much for others as you should. You eat too much.</vt:lpstr>
      <vt:lpstr>All this line of thinking produces:   guilt, which leads to self-hatred, anger toward others, bad decisions, harsh words, procrastination, and fear.  So often, we feel guilty because we THINK we do not do enough for God and for others. We are not good and holy enough.</vt:lpstr>
      <vt:lpstr>Nothing robs us of our true purpose more than thoughts and feelings of guilt.</vt:lpstr>
      <vt:lpstr>That is manipulation.  God motivates by love.  Romans 2:4 says, "It's the love and kindness of God that leads us to change.“  Often people put a guilt trip on us, to get us to do something or to give in to them. God is not like that, and He wants you free.</vt:lpstr>
      <vt:lpstr>1. Jesus declares you: NOT GUILTY. This does not mean that you have never done wrong. This means, that He washes your wrong with His blood.</vt:lpstr>
      <vt:lpstr>   3. Meditate on Job 10:7 which says, "According to your knowledge, I AM INDEED NOT GUILTY..." (NASB)</vt:lpstr>
      <vt:lpstr>   4. When you blow it, do not deny it.  Admit it; confess it.  1 John 1:9 says, "If you confess your sin, He is faithful and just to forgive you and to CLEANSE YOU FROM ALL UNRIGHTEOUSNESS."</vt:lpstr>
      <vt:lpstr>   5. It has been already done!  Believe that it is already done!  Hebrews 1:3 says, "He cleansed us from our sin."</vt:lpstr>
      <vt:lpstr>   6. Stop thinking that you must FEEL GUILTY to be forgiven.  Sometimes we think we owe it to people to feel guilty and feel bad for everything.  Stop thinking that. You do not owe anyone. Do not think guilt somehow pays for something. The blood of Jesus paid it all. It is an insult to His blood, when we feel like we owe God guilt, or we owe it to others to wallow in guilt.</vt:lpstr>
      <vt:lpstr> 7. Stop beating yourself up about what you have not done. How? Live in the "now".  Living in the now, stops your mind from bombarding you about the past and future.  Enjoy that moment in the now. When you are praying, the devil says, "you should be cleaning." When you are cleaning, the devil says, "you should be reading your Bible."  Shut that garbage up. Live in the now.</vt:lpstr>
      <vt:lpstr>Hebrews 11:1 says, "NOW FAITH IS the substance of things hoped for."   And 2 Corinthians 6:2 says, "NOW IS THE TIME OF SALVATION."</vt:lpstr>
      <vt:lpstr>8. Rest in the fact that you do not have to be perfect. God is not holding you to a perfect standard.  Jesus is your perfection.  JUST REST!</vt:lpstr>
      <vt:lpstr>Jesus has declared me: NOT GUILTY.   Even when I feel I do not do enough, or that I am not good enough, God says FAITH IN HIM IS ENOUGH.</vt:lpstr>
      <vt:lpstr>I do not have to feel guilt to be forgiven and I am not going to feel guilty when I blow it.   I will receive God's forgiveness, since He already cleansed from my sin.   I will admit it, receive His mercy, and move on.</vt:lpstr>
      <vt:lpstr>I stop TODAY, beating myself up about all that I have not done, or have done.   I choose to live in the now.   I will enjoy the moment that I am in and praise God during it.</vt:lpstr>
      <vt:lpstr>I rest in the fact that He is my perfection.   I do not have to be perfect.   He already is, and I put my faith in Him.</vt:lpstr>
      <vt:lpstr> Visit US at:  https://www.crosswindsinternational.org/  https://www.youtube.com/c/DrRonaldPowellCWI/videos  https://www.facebook.com/drronaldpowell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Wrong Thinking: “I feel Guilty”</dc:title>
  <dc:creator>Ronald Powell</dc:creator>
  <cp:lastModifiedBy>Ronald Powell</cp:lastModifiedBy>
  <cp:revision>1</cp:revision>
  <dcterms:created xsi:type="dcterms:W3CDTF">2022-05-10T15:20:10Z</dcterms:created>
  <dcterms:modified xsi:type="dcterms:W3CDTF">2022-05-10T16:17:38Z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