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7" r:id="rId5"/>
    <p:sldId id="266" r:id="rId6"/>
    <p:sldId id="265" r:id="rId7"/>
    <p:sldId id="264" r:id="rId8"/>
    <p:sldId id="263" r:id="rId9"/>
    <p:sldId id="260" r:id="rId10"/>
    <p:sldId id="261" r:id="rId11"/>
    <p:sldId id="270" r:id="rId12"/>
    <p:sldId id="262" r:id="rId13"/>
    <p:sldId id="269" r:id="rId14"/>
    <p:sldId id="271" r:id="rId15"/>
    <p:sldId id="272" r:id="rId16"/>
    <p:sldId id="274" r:id="rId17"/>
    <p:sldId id="25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9D97"/>
    <a:srgbClr val="6787A1"/>
    <a:srgbClr val="3F5E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5" autoAdjust="0"/>
    <p:restoredTop sz="94660"/>
  </p:normalViewPr>
  <p:slideViewPr>
    <p:cSldViewPr snapToGrid="0">
      <p:cViewPr varScale="1">
        <p:scale>
          <a:sx n="93" d="100"/>
          <a:sy n="93"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0F08E-2BD4-EF2D-B1B5-AEC316F16B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A53ED4-078E-C441-1FE5-289A009F2A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7E62D4-0AF5-748C-93CE-6AD368732BCD}"/>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5" name="Footer Placeholder 4">
            <a:extLst>
              <a:ext uri="{FF2B5EF4-FFF2-40B4-BE49-F238E27FC236}">
                <a16:creationId xmlns:a16="http://schemas.microsoft.com/office/drawing/2014/main" id="{B0A28C99-25AB-3C0E-5DCC-7699761650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BECB07-B7E3-F7C9-5EDD-F23098A4F488}"/>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2660655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32677-0033-1FED-E805-C1621A5CCE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C69C9B-48DF-428B-0D29-F7F591AD00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E3C401-9982-8C19-C8A1-71E358D99D9E}"/>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5" name="Footer Placeholder 4">
            <a:extLst>
              <a:ext uri="{FF2B5EF4-FFF2-40B4-BE49-F238E27FC236}">
                <a16:creationId xmlns:a16="http://schemas.microsoft.com/office/drawing/2014/main" id="{9A89694D-29A7-C6C1-742D-7CD6C43622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0B5D51-0AE0-4597-8073-A1DADA5B7E3A}"/>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194291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13991B-4FB9-36B6-50F8-2F02088224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204E95-6EC6-13EC-8F7C-318EF73ED3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13800F-9D1F-60F4-D6F7-033FBA46AD52}"/>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5" name="Footer Placeholder 4">
            <a:extLst>
              <a:ext uri="{FF2B5EF4-FFF2-40B4-BE49-F238E27FC236}">
                <a16:creationId xmlns:a16="http://schemas.microsoft.com/office/drawing/2014/main" id="{4228514D-D7D3-31E1-E820-842E394CF8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34AA57-E873-5CF2-6079-70FBC2989774}"/>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4133456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9204B-90E2-7A58-FF4E-CE6670D012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7CC779-6158-41DC-CD1B-FB0252D60D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AD2E2-57BB-6224-45AB-17FCDF836E41}"/>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5" name="Footer Placeholder 4">
            <a:extLst>
              <a:ext uri="{FF2B5EF4-FFF2-40B4-BE49-F238E27FC236}">
                <a16:creationId xmlns:a16="http://schemas.microsoft.com/office/drawing/2014/main" id="{06D0F91F-296C-2375-B459-C44350D982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C46EEF-1116-F901-F537-9A7B793D97C6}"/>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138228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4747E-4118-99AD-7545-93D2A47587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6FBB62-3F75-016B-8FB6-27D1471F9C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934B10-37FB-2710-C382-B242703040A6}"/>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5" name="Footer Placeholder 4">
            <a:extLst>
              <a:ext uri="{FF2B5EF4-FFF2-40B4-BE49-F238E27FC236}">
                <a16:creationId xmlns:a16="http://schemas.microsoft.com/office/drawing/2014/main" id="{DA73AA3E-A56B-E2DF-75B4-F28C10E96E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A9EA04-8727-777E-F6AF-FD19FA7E4B4E}"/>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2523908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BC7D8-7922-807F-A6DB-AB61AAB786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485423-788C-3483-C66A-7E8672EC2A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38CED4-D7E0-8889-1EB5-AEC9F81336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22AAE2-073B-DE00-842C-2BA100367B83}"/>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6" name="Footer Placeholder 5">
            <a:extLst>
              <a:ext uri="{FF2B5EF4-FFF2-40B4-BE49-F238E27FC236}">
                <a16:creationId xmlns:a16="http://schemas.microsoft.com/office/drawing/2014/main" id="{3B1A7C1F-A305-2A2F-D5A2-FCC722C7B7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FC7F2C-564E-8D34-F54D-79FD35EB2266}"/>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708286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D7A56-7A8B-4935-5E00-A21F1C7270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69A081-7EE3-FCD0-D483-6ED0EF9ECB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13767D-12B2-CA9D-61CB-5909F00137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B69CCE-265C-06BB-8A27-3F5F6E6E34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28E98C-2B75-E4C1-7598-7F9AAE774C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BE35D0-0934-36F4-C717-F62849D35F50}"/>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8" name="Footer Placeholder 7">
            <a:extLst>
              <a:ext uri="{FF2B5EF4-FFF2-40B4-BE49-F238E27FC236}">
                <a16:creationId xmlns:a16="http://schemas.microsoft.com/office/drawing/2014/main" id="{DBAAA30B-4D38-D797-9C65-B0EA143475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86BE97-DAEE-DB99-ADE5-4DB248E1C15E}"/>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75896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969FD-A836-0A12-3A66-A02DA44A64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5A77CA-981E-E0FE-4C52-2A49B0A7BC33}"/>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4" name="Footer Placeholder 3">
            <a:extLst>
              <a:ext uri="{FF2B5EF4-FFF2-40B4-BE49-F238E27FC236}">
                <a16:creationId xmlns:a16="http://schemas.microsoft.com/office/drawing/2014/main" id="{BC2D28CE-F493-A5C5-AC80-36EBF66F22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FE0C64-5EA4-BD74-3067-1DC9A8172D2D}"/>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1365482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17E295-A2D9-AC17-A0F0-84AD3DF52532}"/>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3" name="Footer Placeholder 2">
            <a:extLst>
              <a:ext uri="{FF2B5EF4-FFF2-40B4-BE49-F238E27FC236}">
                <a16:creationId xmlns:a16="http://schemas.microsoft.com/office/drawing/2014/main" id="{6B1F32CA-F67B-3AAC-377B-2C16F9B60F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95B09E-FF43-E4CD-7C84-44909760CE1E}"/>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3252947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B3F3C-D552-89E1-0327-818078960B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279D38-C925-7887-09C6-E061411DFE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C6093D-5A6F-8724-CEAC-B73A0680FF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B96D04-9DA1-8EEA-0A66-6283355D9341}"/>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6" name="Footer Placeholder 5">
            <a:extLst>
              <a:ext uri="{FF2B5EF4-FFF2-40B4-BE49-F238E27FC236}">
                <a16:creationId xmlns:a16="http://schemas.microsoft.com/office/drawing/2014/main" id="{0A55A739-47DB-00AD-3D5E-16A560EF8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B7A2D2-3838-CAE3-A027-0AE775BCFE51}"/>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391190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94347-5578-A514-99FF-35A87E884D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E992FB-47E7-6CA5-A819-A5970498A3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A07B92-2805-B5B9-E2BD-F6E0EA8963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50EB9C-1831-B0D6-6C33-3AB99FD8323A}"/>
              </a:ext>
            </a:extLst>
          </p:cNvPr>
          <p:cNvSpPr>
            <a:spLocks noGrp="1"/>
          </p:cNvSpPr>
          <p:nvPr>
            <p:ph type="dt" sz="half" idx="10"/>
          </p:nvPr>
        </p:nvSpPr>
        <p:spPr/>
        <p:txBody>
          <a:bodyPr/>
          <a:lstStyle/>
          <a:p>
            <a:fld id="{52627958-151C-4BA8-9021-A3ED181B7D88}" type="datetimeFigureOut">
              <a:rPr lang="en-US" smtClean="0"/>
              <a:t>6/8/2022</a:t>
            </a:fld>
            <a:endParaRPr lang="en-US"/>
          </a:p>
        </p:txBody>
      </p:sp>
      <p:sp>
        <p:nvSpPr>
          <p:cNvPr id="6" name="Footer Placeholder 5">
            <a:extLst>
              <a:ext uri="{FF2B5EF4-FFF2-40B4-BE49-F238E27FC236}">
                <a16:creationId xmlns:a16="http://schemas.microsoft.com/office/drawing/2014/main" id="{12BDF453-CD01-5749-7C4B-E3AB545513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9F245E-3022-4C00-71DA-3ACAC065C2D7}"/>
              </a:ext>
            </a:extLst>
          </p:cNvPr>
          <p:cNvSpPr>
            <a:spLocks noGrp="1"/>
          </p:cNvSpPr>
          <p:nvPr>
            <p:ph type="sldNum" sz="quarter" idx="12"/>
          </p:nvPr>
        </p:nvSpPr>
        <p:spPr/>
        <p:txBody>
          <a:bodyPr/>
          <a:lstStyle/>
          <a:p>
            <a:fld id="{63AD4257-FD27-4FDC-A8D6-B3CA33BB554D}" type="slidenum">
              <a:rPr lang="en-US" smtClean="0"/>
              <a:t>‹#›</a:t>
            </a:fld>
            <a:endParaRPr lang="en-US"/>
          </a:p>
        </p:txBody>
      </p:sp>
    </p:spTree>
    <p:extLst>
      <p:ext uri="{BB962C8B-B14F-4D97-AF65-F5344CB8AC3E}">
        <p14:creationId xmlns:p14="http://schemas.microsoft.com/office/powerpoint/2010/main" val="4238102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3E82A6-B1C6-26DE-F854-59C82F97F0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BBB56D-449C-6A58-649E-D91844316F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77FE0F-79C6-5DA5-D167-22D08C8734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627958-151C-4BA8-9021-A3ED181B7D88}" type="datetimeFigureOut">
              <a:rPr lang="en-US" smtClean="0"/>
              <a:t>6/8/2022</a:t>
            </a:fld>
            <a:endParaRPr lang="en-US"/>
          </a:p>
        </p:txBody>
      </p:sp>
      <p:sp>
        <p:nvSpPr>
          <p:cNvPr id="5" name="Footer Placeholder 4">
            <a:extLst>
              <a:ext uri="{FF2B5EF4-FFF2-40B4-BE49-F238E27FC236}">
                <a16:creationId xmlns:a16="http://schemas.microsoft.com/office/drawing/2014/main" id="{C65AD37C-4981-2310-0194-1C2C422326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6E94F0-B310-B024-6087-34DEF32248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D4257-FD27-4FDC-A8D6-B3CA33BB554D}" type="slidenum">
              <a:rPr lang="en-US" smtClean="0"/>
              <a:t>‹#›</a:t>
            </a:fld>
            <a:endParaRPr lang="en-US"/>
          </a:p>
        </p:txBody>
      </p:sp>
    </p:spTree>
    <p:extLst>
      <p:ext uri="{BB962C8B-B14F-4D97-AF65-F5344CB8AC3E}">
        <p14:creationId xmlns:p14="http://schemas.microsoft.com/office/powerpoint/2010/main" val="2703677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6FDAB-C94D-0FFA-AE76-DB59998045FA}"/>
              </a:ext>
            </a:extLst>
          </p:cNvPr>
          <p:cNvSpPr>
            <a:spLocks noGrp="1"/>
          </p:cNvSpPr>
          <p:nvPr>
            <p:ph type="ctrTitle"/>
          </p:nvPr>
        </p:nvSpPr>
        <p:spPr>
          <a:xfrm>
            <a:off x="1524000" y="1122363"/>
            <a:ext cx="9181672" cy="2306637"/>
          </a:xfrm>
          <a:effectLst>
            <a:softEdge rad="622300"/>
          </a:effectLst>
        </p:spPr>
        <p:txBody>
          <a:bodyPr>
            <a:normAutofit/>
          </a:bodyPr>
          <a:lstStyle/>
          <a:p>
            <a:r>
              <a:rPr lang="en-US" sz="7200" b="1" dirty="0">
                <a:effectLst>
                  <a:outerShdw blurRad="38100" dist="38100" dir="2700000" algn="tl">
                    <a:srgbClr val="000000">
                      <a:alpha val="43137"/>
                    </a:srgbClr>
                  </a:outerShdw>
                </a:effectLst>
              </a:rPr>
              <a:t>It’s too Late</a:t>
            </a:r>
          </a:p>
        </p:txBody>
      </p:sp>
      <p:sp>
        <p:nvSpPr>
          <p:cNvPr id="3" name="Subtitle 2">
            <a:extLst>
              <a:ext uri="{FF2B5EF4-FFF2-40B4-BE49-F238E27FC236}">
                <a16:creationId xmlns:a16="http://schemas.microsoft.com/office/drawing/2014/main" id="{6F6D7006-CC0C-A768-9643-2BFFA0C40FA9}"/>
              </a:ext>
            </a:extLst>
          </p:cNvPr>
          <p:cNvSpPr>
            <a:spLocks noGrp="1"/>
          </p:cNvSpPr>
          <p:nvPr>
            <p:ph type="subTitle" idx="1"/>
          </p:nvPr>
        </p:nvSpPr>
        <p:spPr>
          <a:xfrm>
            <a:off x="4119937" y="3602038"/>
            <a:ext cx="4161034" cy="394609"/>
          </a:xfrm>
          <a:solidFill>
            <a:schemeClr val="bg1"/>
          </a:solidFill>
          <a:effectLst>
            <a:softEdge rad="101600"/>
          </a:effectLst>
        </p:spPr>
        <p:txBody>
          <a:bodyPr>
            <a:normAutofit lnSpcReduction="10000"/>
          </a:bodyPr>
          <a:lstStyle/>
          <a:p>
            <a:r>
              <a:rPr lang="en-US" b="1" dirty="0">
                <a:solidFill>
                  <a:srgbClr val="3F5E60"/>
                </a:solidFill>
                <a:effectLst>
                  <a:outerShdw blurRad="38100" dist="38100" dir="2700000" algn="tl">
                    <a:srgbClr val="000000">
                      <a:alpha val="43137"/>
                    </a:srgbClr>
                  </a:outerShdw>
                </a:effectLst>
              </a:rPr>
              <a:t>With Bishop Ronald K. Powell</a:t>
            </a:r>
          </a:p>
        </p:txBody>
      </p:sp>
    </p:spTree>
    <p:extLst>
      <p:ext uri="{BB962C8B-B14F-4D97-AF65-F5344CB8AC3E}">
        <p14:creationId xmlns:p14="http://schemas.microsoft.com/office/powerpoint/2010/main" val="3759368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a:xfrm>
            <a:off x="838200" y="811658"/>
            <a:ext cx="10515600" cy="5365305"/>
          </a:xfrm>
        </p:spPr>
        <p:txBody>
          <a:bodyPr/>
          <a:lstStyle/>
          <a:p>
            <a:r>
              <a:rPr lang="en-US" b="1" dirty="0">
                <a:solidFill>
                  <a:schemeClr val="accent4">
                    <a:lumMod val="20000"/>
                    <a:lumOff val="80000"/>
                  </a:schemeClr>
                </a:solidFill>
                <a:effectLst>
                  <a:outerShdw blurRad="38100" dist="38100" dir="2700000" algn="tl">
                    <a:srgbClr val="000000">
                      <a:alpha val="43137"/>
                    </a:srgbClr>
                  </a:outerShdw>
                </a:effectLst>
              </a:rPr>
              <a:t>* It wasn’t too late for the woman caught in adultery (John 8:1-11), </a:t>
            </a:r>
          </a:p>
          <a:p>
            <a:r>
              <a:rPr lang="en-US" b="1" dirty="0">
                <a:solidFill>
                  <a:schemeClr val="accent4">
                    <a:lumMod val="20000"/>
                    <a:lumOff val="80000"/>
                  </a:schemeClr>
                </a:solidFill>
                <a:effectLst>
                  <a:outerShdw blurRad="38100" dist="38100" dir="2700000" algn="tl">
                    <a:srgbClr val="000000">
                      <a:alpha val="43137"/>
                    </a:srgbClr>
                  </a:outerShdw>
                </a:effectLst>
              </a:rPr>
              <a:t>the woman with the issue of blood (Mark 5:25-34), </a:t>
            </a:r>
          </a:p>
          <a:p>
            <a:r>
              <a:rPr lang="en-US" b="1" dirty="0">
                <a:solidFill>
                  <a:schemeClr val="accent4">
                    <a:lumMod val="20000"/>
                    <a:lumOff val="80000"/>
                  </a:schemeClr>
                </a:solidFill>
                <a:effectLst>
                  <a:outerShdw blurRad="38100" dist="38100" dir="2700000" algn="tl">
                    <a:srgbClr val="000000">
                      <a:alpha val="43137"/>
                    </a:srgbClr>
                  </a:outerShdw>
                </a:effectLst>
              </a:rPr>
              <a:t>or the man who was lame at Bethesda pool for 38 years. (John 5:1-10)</a:t>
            </a:r>
          </a:p>
          <a:p>
            <a:r>
              <a:rPr lang="en-US" b="1" dirty="0">
                <a:solidFill>
                  <a:schemeClr val="accent4">
                    <a:lumMod val="20000"/>
                    <a:lumOff val="80000"/>
                  </a:schemeClr>
                </a:solidFill>
                <a:effectLst>
                  <a:outerShdw blurRad="38100" dist="38100" dir="2700000" algn="tl">
                    <a:srgbClr val="000000">
                      <a:alpha val="43137"/>
                    </a:srgbClr>
                  </a:outerShdw>
                </a:effectLst>
              </a:rPr>
              <a:t>* In business, it wasn’t too late for Ray Kroc, who at the age of 56 started the first McDonald’s… (How did that work out for him?)</a:t>
            </a:r>
          </a:p>
        </p:txBody>
      </p:sp>
    </p:spTree>
    <p:extLst>
      <p:ext uri="{BB962C8B-B14F-4D97-AF65-F5344CB8AC3E}">
        <p14:creationId xmlns:p14="http://schemas.microsoft.com/office/powerpoint/2010/main" val="2780145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4. Meditate on God’s mercy and grace.</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lstStyle/>
          <a:p>
            <a:r>
              <a:rPr lang="en-US" b="1" dirty="0">
                <a:solidFill>
                  <a:schemeClr val="accent4">
                    <a:lumMod val="20000"/>
                    <a:lumOff val="80000"/>
                  </a:schemeClr>
                </a:solidFill>
                <a:effectLst>
                  <a:outerShdw blurRad="38100" dist="38100" dir="2700000" algn="tl">
                    <a:srgbClr val="000000">
                      <a:alpha val="43137"/>
                    </a:srgbClr>
                  </a:outerShdw>
                </a:effectLst>
              </a:rPr>
              <a:t>Lamentations 3:22 says, “His mercy is new every morning…”</a:t>
            </a:r>
          </a:p>
          <a:p>
            <a:r>
              <a:rPr lang="en-US" b="1" dirty="0">
                <a:solidFill>
                  <a:schemeClr val="accent4">
                    <a:lumMod val="20000"/>
                    <a:lumOff val="80000"/>
                  </a:schemeClr>
                </a:solidFill>
                <a:effectLst>
                  <a:outerShdw blurRad="38100" dist="38100" dir="2700000" algn="tl">
                    <a:srgbClr val="000000">
                      <a:alpha val="43137"/>
                    </a:srgbClr>
                  </a:outerShdw>
                </a:effectLst>
              </a:rPr>
              <a:t>Hebrews 4:15 says, “Come boldly to the throne of grace to receive mercy and grace in your time of need.” </a:t>
            </a:r>
          </a:p>
          <a:p>
            <a:r>
              <a:rPr lang="en-US" b="1" dirty="0">
                <a:solidFill>
                  <a:schemeClr val="accent4">
                    <a:lumMod val="20000"/>
                    <a:lumOff val="80000"/>
                  </a:schemeClr>
                </a:solidFill>
                <a:effectLst>
                  <a:outerShdw blurRad="38100" dist="38100" dir="2700000" algn="tl">
                    <a:srgbClr val="000000">
                      <a:alpha val="43137"/>
                    </a:srgbClr>
                  </a:outerShdw>
                </a:effectLst>
              </a:rPr>
              <a:t>Mercy is when God doesn’t give us the judgment that we DO deserve. </a:t>
            </a:r>
          </a:p>
          <a:p>
            <a:r>
              <a:rPr lang="en-US" b="1" dirty="0">
                <a:solidFill>
                  <a:schemeClr val="accent4">
                    <a:lumMod val="20000"/>
                    <a:lumOff val="80000"/>
                  </a:schemeClr>
                </a:solidFill>
                <a:effectLst>
                  <a:outerShdw blurRad="38100" dist="38100" dir="2700000" algn="tl">
                    <a:srgbClr val="000000">
                      <a:alpha val="43137"/>
                    </a:srgbClr>
                  </a:outerShdw>
                </a:effectLst>
              </a:rPr>
              <a:t>And “grace” is when God gives us the goodness that we don’t deserve.</a:t>
            </a:r>
          </a:p>
        </p:txBody>
      </p:sp>
    </p:spTree>
    <p:extLst>
      <p:ext uri="{BB962C8B-B14F-4D97-AF65-F5344CB8AC3E}">
        <p14:creationId xmlns:p14="http://schemas.microsoft.com/office/powerpoint/2010/main" val="1952715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5. Adjust your thinking here: Stop making excuses for why it’s too late.</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normAutofit/>
          </a:bodyPr>
          <a:lstStyle/>
          <a:p>
            <a:r>
              <a:rPr lang="en-US" sz="3200" b="1" dirty="0">
                <a:solidFill>
                  <a:schemeClr val="accent4">
                    <a:lumMod val="20000"/>
                    <a:lumOff val="80000"/>
                  </a:schemeClr>
                </a:solidFill>
                <a:effectLst>
                  <a:outerShdw blurRad="38100" dist="38100" dir="2700000" algn="tl">
                    <a:srgbClr val="000000">
                      <a:alpha val="43137"/>
                    </a:srgbClr>
                  </a:outerShdw>
                </a:effectLst>
              </a:rPr>
              <a:t>God does not listen to our excuses. </a:t>
            </a:r>
          </a:p>
          <a:p>
            <a:r>
              <a:rPr lang="en-US" sz="3200" b="1" dirty="0">
                <a:solidFill>
                  <a:schemeClr val="accent4">
                    <a:lumMod val="20000"/>
                    <a:lumOff val="80000"/>
                  </a:schemeClr>
                </a:solidFill>
                <a:effectLst>
                  <a:outerShdw blurRad="38100" dist="38100" dir="2700000" algn="tl">
                    <a:srgbClr val="000000">
                      <a:alpha val="43137"/>
                    </a:srgbClr>
                  </a:outerShdw>
                </a:effectLst>
              </a:rPr>
              <a:t>Realize, HE IGNORES OUR EXCUSES, and EXPECTS us to believe in His faithfulness. </a:t>
            </a:r>
          </a:p>
          <a:p>
            <a:r>
              <a:rPr lang="en-US" sz="3200" b="1" dirty="0">
                <a:solidFill>
                  <a:schemeClr val="accent4">
                    <a:lumMod val="20000"/>
                    <a:lumOff val="80000"/>
                  </a:schemeClr>
                </a:solidFill>
                <a:effectLst>
                  <a:outerShdw blurRad="38100" dist="38100" dir="2700000" algn="tl">
                    <a:srgbClr val="000000">
                      <a:alpha val="43137"/>
                    </a:srgbClr>
                  </a:outerShdw>
                </a:effectLst>
              </a:rPr>
              <a:t>We claim we have low self-esteem or a disability. (Moses wasn’t confident and he had a speech impediment, but God gave him chance after chance to be used by Him to deliver God’s people.)</a:t>
            </a:r>
          </a:p>
        </p:txBody>
      </p:sp>
    </p:spTree>
    <p:extLst>
      <p:ext uri="{BB962C8B-B14F-4D97-AF65-F5344CB8AC3E}">
        <p14:creationId xmlns:p14="http://schemas.microsoft.com/office/powerpoint/2010/main" val="2925551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6. Meditate on the verse in 2 Timothy 2:13,</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normAutofit/>
          </a:bodyPr>
          <a:lstStyle/>
          <a:p>
            <a:r>
              <a:rPr lang="en-US" sz="3200" b="1" dirty="0">
                <a:solidFill>
                  <a:schemeClr val="accent4">
                    <a:lumMod val="20000"/>
                    <a:lumOff val="80000"/>
                  </a:schemeClr>
                </a:solidFill>
                <a:effectLst>
                  <a:outerShdw blurRad="38100" dist="38100" dir="2700000" algn="tl">
                    <a:srgbClr val="000000">
                      <a:alpha val="43137"/>
                    </a:srgbClr>
                  </a:outerShdw>
                </a:effectLst>
              </a:rPr>
              <a:t>“Even when we are faithless, He remains faithful. He cannot deny Himself.”</a:t>
            </a:r>
          </a:p>
        </p:txBody>
      </p:sp>
    </p:spTree>
    <p:extLst>
      <p:ext uri="{BB962C8B-B14F-4D97-AF65-F5344CB8AC3E}">
        <p14:creationId xmlns:p14="http://schemas.microsoft.com/office/powerpoint/2010/main" val="2676514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7. Ask God for more time, and another chance.</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lstStyle/>
          <a:p>
            <a:r>
              <a:rPr lang="en-US" b="1" dirty="0">
                <a:solidFill>
                  <a:schemeClr val="accent4">
                    <a:lumMod val="20000"/>
                    <a:lumOff val="80000"/>
                  </a:schemeClr>
                </a:solidFill>
                <a:effectLst>
                  <a:outerShdw blurRad="38100" dist="38100" dir="2700000" algn="tl">
                    <a:srgbClr val="000000">
                      <a:alpha val="43137"/>
                    </a:srgbClr>
                  </a:outerShdw>
                </a:effectLst>
              </a:rPr>
              <a:t>Hezekiah did in 2 Kings 20:1-6. </a:t>
            </a:r>
          </a:p>
          <a:p>
            <a:r>
              <a:rPr lang="en-US" b="1" dirty="0">
                <a:solidFill>
                  <a:schemeClr val="accent4">
                    <a:lumMod val="20000"/>
                    <a:lumOff val="80000"/>
                  </a:schemeClr>
                </a:solidFill>
                <a:effectLst>
                  <a:outerShdw blurRad="38100" dist="38100" dir="2700000" algn="tl">
                    <a:srgbClr val="000000">
                      <a:alpha val="43137"/>
                    </a:srgbClr>
                  </a:outerShdw>
                </a:effectLst>
              </a:rPr>
              <a:t>When Hezekiah turned back to the Lord, and asked for a second chance, God told him, “I have heard your prayer. I have seen your tears. Surely, I will heal you…And I will add to your days FIFTEEN YEARS.” </a:t>
            </a:r>
          </a:p>
          <a:p>
            <a:r>
              <a:rPr lang="en-US" b="1" dirty="0">
                <a:solidFill>
                  <a:schemeClr val="accent4">
                    <a:lumMod val="20000"/>
                    <a:lumOff val="80000"/>
                  </a:schemeClr>
                </a:solidFill>
                <a:effectLst>
                  <a:outerShdw blurRad="38100" dist="38100" dir="2700000" algn="tl">
                    <a:srgbClr val="000000">
                      <a:alpha val="43137"/>
                    </a:srgbClr>
                  </a:outerShdw>
                </a:effectLst>
              </a:rPr>
              <a:t>If he, did it for Hezekiah, He will do it for you!</a:t>
            </a:r>
          </a:p>
        </p:txBody>
      </p:sp>
    </p:spTree>
    <p:extLst>
      <p:ext uri="{BB962C8B-B14F-4D97-AF65-F5344CB8AC3E}">
        <p14:creationId xmlns:p14="http://schemas.microsoft.com/office/powerpoint/2010/main" val="146041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THINK IT &amp; SAY IT</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lstStyle/>
          <a:p>
            <a:r>
              <a:rPr lang="en-US" b="1" dirty="0">
                <a:solidFill>
                  <a:schemeClr val="accent4">
                    <a:lumMod val="20000"/>
                    <a:lumOff val="80000"/>
                  </a:schemeClr>
                </a:solidFill>
                <a:effectLst>
                  <a:outerShdw blurRad="38100" dist="38100" dir="2700000" algn="tl">
                    <a:srgbClr val="000000">
                      <a:alpha val="43137"/>
                    </a:srgbClr>
                  </a:outerShdw>
                </a:effectLst>
              </a:rPr>
              <a:t>I believe that it is not too late for things to improve in my life, and radically turn around.</a:t>
            </a:r>
          </a:p>
          <a:p>
            <a:endParaRPr lang="en-US" b="1" dirty="0">
              <a:solidFill>
                <a:schemeClr val="accent4">
                  <a:lumMod val="20000"/>
                  <a:lumOff val="80000"/>
                </a:schemeClr>
              </a:solidFill>
              <a:effectLst>
                <a:outerShdw blurRad="38100" dist="38100" dir="2700000" algn="tl">
                  <a:srgbClr val="000000">
                    <a:alpha val="43137"/>
                  </a:srgbClr>
                </a:outerShdw>
              </a:effectLst>
            </a:endParaRPr>
          </a:p>
          <a:p>
            <a:r>
              <a:rPr lang="en-US" b="1" dirty="0">
                <a:solidFill>
                  <a:schemeClr val="accent4">
                    <a:lumMod val="20000"/>
                    <a:lumOff val="80000"/>
                  </a:schemeClr>
                </a:solidFill>
                <a:effectLst>
                  <a:outerShdw blurRad="38100" dist="38100" dir="2700000" algn="tl">
                    <a:srgbClr val="000000">
                      <a:alpha val="43137"/>
                    </a:srgbClr>
                  </a:outerShdw>
                </a:effectLst>
              </a:rPr>
              <a:t>I believe in the God of 2nd chances. I can recover and there is nothing that God will not turn around in my life.</a:t>
            </a:r>
          </a:p>
          <a:p>
            <a:endParaRPr lang="en-US" b="1" dirty="0">
              <a:solidFill>
                <a:schemeClr val="accent4">
                  <a:lumMod val="20000"/>
                  <a:lumOff val="80000"/>
                </a:schemeClr>
              </a:solidFill>
              <a:effectLst>
                <a:outerShdw blurRad="38100" dist="38100" dir="2700000" algn="tl">
                  <a:srgbClr val="000000">
                    <a:alpha val="43137"/>
                  </a:srgbClr>
                </a:outerShdw>
              </a:effectLst>
            </a:endParaRPr>
          </a:p>
          <a:p>
            <a:r>
              <a:rPr lang="en-US" b="1" dirty="0">
                <a:solidFill>
                  <a:schemeClr val="accent4">
                    <a:lumMod val="20000"/>
                    <a:lumOff val="80000"/>
                  </a:schemeClr>
                </a:solidFill>
                <a:effectLst>
                  <a:outerShdw blurRad="38100" dist="38100" dir="2700000" algn="tl">
                    <a:srgbClr val="000000">
                      <a:alpha val="43137"/>
                    </a:srgbClr>
                  </a:outerShdw>
                </a:effectLst>
              </a:rPr>
              <a:t>It is a fact that God created time and He can multiply it for me. I am not controlled by time. By God’s grace, I control it!</a:t>
            </a:r>
          </a:p>
        </p:txBody>
      </p:sp>
    </p:spTree>
    <p:extLst>
      <p:ext uri="{BB962C8B-B14F-4D97-AF65-F5344CB8AC3E}">
        <p14:creationId xmlns:p14="http://schemas.microsoft.com/office/powerpoint/2010/main" val="878723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THINK IT &amp; SAY IT</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a:xfrm>
            <a:off x="838200" y="1458930"/>
            <a:ext cx="10515600" cy="5178175"/>
          </a:xfrm>
        </p:spPr>
        <p:txBody>
          <a:bodyPr>
            <a:normAutofit/>
          </a:bodyPr>
          <a:lstStyle/>
          <a:p>
            <a:r>
              <a:rPr lang="en-US" b="1" dirty="0">
                <a:solidFill>
                  <a:schemeClr val="accent4">
                    <a:lumMod val="20000"/>
                    <a:lumOff val="80000"/>
                  </a:schemeClr>
                </a:solidFill>
                <a:effectLst>
                  <a:outerShdw blurRad="38100" dist="38100" dir="2700000" algn="tl">
                    <a:srgbClr val="000000">
                      <a:alpha val="43137"/>
                    </a:srgbClr>
                  </a:outerShdw>
                </a:effectLst>
              </a:rPr>
              <a:t>It wasn’t too late for Abraham or Sarah, Peter, or Paul. It wasn’t too late for the woman caught in adultery, and it is NOT TOO LATE FOR ME.</a:t>
            </a:r>
          </a:p>
          <a:p>
            <a:endParaRPr lang="en-US" b="1" dirty="0">
              <a:solidFill>
                <a:schemeClr val="accent4">
                  <a:lumMod val="20000"/>
                  <a:lumOff val="80000"/>
                </a:schemeClr>
              </a:solidFill>
              <a:effectLst>
                <a:outerShdw blurRad="38100" dist="38100" dir="2700000" algn="tl">
                  <a:srgbClr val="000000">
                    <a:alpha val="43137"/>
                  </a:srgbClr>
                </a:outerShdw>
              </a:effectLst>
            </a:endParaRPr>
          </a:p>
          <a:p>
            <a:r>
              <a:rPr lang="en-US" b="1" dirty="0">
                <a:solidFill>
                  <a:schemeClr val="accent4">
                    <a:lumMod val="20000"/>
                    <a:lumOff val="80000"/>
                  </a:schemeClr>
                </a:solidFill>
                <a:effectLst>
                  <a:outerShdw blurRad="38100" dist="38100" dir="2700000" algn="tl">
                    <a:srgbClr val="000000">
                      <a:alpha val="43137"/>
                    </a:srgbClr>
                  </a:outerShdw>
                </a:effectLst>
              </a:rPr>
              <a:t>I adjust my thinking and accept that God ignores my excuses and inabilities – but He gives mercy and grace in my time of need. He is faithful even when I have not been.</a:t>
            </a:r>
          </a:p>
          <a:p>
            <a:endParaRPr lang="en-US" b="1" dirty="0">
              <a:solidFill>
                <a:schemeClr val="accent4">
                  <a:lumMod val="20000"/>
                  <a:lumOff val="80000"/>
                </a:schemeClr>
              </a:solidFill>
              <a:effectLst>
                <a:outerShdw blurRad="38100" dist="38100" dir="2700000" algn="tl">
                  <a:srgbClr val="000000">
                    <a:alpha val="43137"/>
                  </a:srgbClr>
                </a:outerShdw>
              </a:effectLst>
            </a:endParaRPr>
          </a:p>
          <a:p>
            <a:r>
              <a:rPr lang="en-US" b="1" dirty="0">
                <a:solidFill>
                  <a:schemeClr val="accent4">
                    <a:lumMod val="20000"/>
                    <a:lumOff val="80000"/>
                  </a:schemeClr>
                </a:solidFill>
                <a:effectLst>
                  <a:outerShdw blurRad="38100" dist="38100" dir="2700000" algn="tl">
                    <a:srgbClr val="000000">
                      <a:alpha val="43137"/>
                    </a:srgbClr>
                  </a:outerShdw>
                </a:effectLst>
              </a:rPr>
              <a:t>I think on His goodness and dwell on His kindness. God is no respecter of persons, therefore if He multiplied time back for Joshua and Hezekiah, He will do it for me!</a:t>
            </a:r>
          </a:p>
        </p:txBody>
      </p:sp>
    </p:spTree>
    <p:extLst>
      <p:ext uri="{BB962C8B-B14F-4D97-AF65-F5344CB8AC3E}">
        <p14:creationId xmlns:p14="http://schemas.microsoft.com/office/powerpoint/2010/main" val="1443199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6787A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rgbClr val="FFFF00"/>
                </a:solidFill>
                <a:effectLst>
                  <a:outerShdw blurRad="38100" dist="38100" dir="2700000" algn="tl">
                    <a:srgbClr val="000000">
                      <a:alpha val="43137"/>
                    </a:srgbClr>
                  </a:outerShdw>
                </a:effectLst>
              </a:rPr>
              <a:t>Let’s Pray</a:t>
            </a:r>
          </a:p>
        </p:txBody>
      </p:sp>
    </p:spTree>
    <p:extLst>
      <p:ext uri="{BB962C8B-B14F-4D97-AF65-F5344CB8AC3E}">
        <p14:creationId xmlns:p14="http://schemas.microsoft.com/office/powerpoint/2010/main" val="3081732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“time conscious”</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normAutofit/>
          </a:bodyPr>
          <a:lstStyle/>
          <a:p>
            <a:r>
              <a:rPr lang="en-US" sz="3200" b="1" dirty="0">
                <a:solidFill>
                  <a:schemeClr val="accent4">
                    <a:lumMod val="20000"/>
                    <a:lumOff val="80000"/>
                  </a:schemeClr>
                </a:solidFill>
                <a:effectLst>
                  <a:outerShdw blurRad="38100" dist="38100" dir="2700000" algn="tl">
                    <a:srgbClr val="000000">
                      <a:alpha val="43137"/>
                    </a:srgbClr>
                  </a:outerShdw>
                </a:effectLst>
              </a:rPr>
              <a:t>We are so “time conscious”. We allow time to limit us and define for us what we are capable of; or what God can do in our lives.</a:t>
            </a:r>
          </a:p>
          <a:p>
            <a:pPr marL="0" indent="0">
              <a:buNone/>
            </a:pPr>
            <a:endParaRPr lang="en-US" sz="3200" b="1" dirty="0">
              <a:solidFill>
                <a:schemeClr val="accent4">
                  <a:lumMod val="20000"/>
                  <a:lumOff val="80000"/>
                </a:schemeClr>
              </a:solidFill>
              <a:effectLst>
                <a:outerShdw blurRad="38100" dist="38100" dir="2700000" algn="tl">
                  <a:srgbClr val="000000">
                    <a:alpha val="43137"/>
                  </a:srgbClr>
                </a:outerShdw>
              </a:effectLst>
            </a:endParaRPr>
          </a:p>
          <a:p>
            <a:r>
              <a:rPr lang="en-US" sz="3200" b="1" dirty="0">
                <a:solidFill>
                  <a:schemeClr val="accent4">
                    <a:lumMod val="20000"/>
                    <a:lumOff val="80000"/>
                  </a:schemeClr>
                </a:solidFill>
                <a:effectLst>
                  <a:outerShdw blurRad="38100" dist="38100" dir="2700000" algn="tl">
                    <a:srgbClr val="000000">
                      <a:alpha val="43137"/>
                    </a:srgbClr>
                  </a:outerShdw>
                </a:effectLst>
              </a:rPr>
              <a:t>It’s often ingrained in us that it’s too late to change; too late to start a new career; too late to save your marriage; too late to recover from a major mistake; too late to start over again; too late to be forgiven or have a second chance.</a:t>
            </a:r>
          </a:p>
        </p:txBody>
      </p:sp>
    </p:spTree>
    <p:extLst>
      <p:ext uri="{BB962C8B-B14F-4D97-AF65-F5344CB8AC3E}">
        <p14:creationId xmlns:p14="http://schemas.microsoft.com/office/powerpoint/2010/main" val="353928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“time conscious”</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lstStyle/>
          <a:p>
            <a:r>
              <a:rPr lang="en-US" b="1" dirty="0">
                <a:solidFill>
                  <a:schemeClr val="accent4">
                    <a:lumMod val="20000"/>
                    <a:lumOff val="80000"/>
                  </a:schemeClr>
                </a:solidFill>
                <a:effectLst>
                  <a:outerShdw blurRad="38100" dist="38100" dir="2700000" algn="tl">
                    <a:srgbClr val="000000">
                      <a:alpha val="43137"/>
                    </a:srgbClr>
                  </a:outerShdw>
                </a:effectLst>
              </a:rPr>
              <a:t>Perhaps you just started with us in our FAST FROM WRONG THINKING, and you think it’s too late to get involved and really see the changes you’re looking for.</a:t>
            </a:r>
          </a:p>
          <a:p>
            <a:endParaRPr lang="en-US" dirty="0">
              <a:solidFill>
                <a:schemeClr val="accent4">
                  <a:lumMod val="20000"/>
                  <a:lumOff val="80000"/>
                </a:schemeClr>
              </a:solidFill>
            </a:endParaRPr>
          </a:p>
          <a:p>
            <a:r>
              <a:rPr lang="en-US" b="1" dirty="0">
                <a:solidFill>
                  <a:schemeClr val="accent4">
                    <a:lumMod val="20000"/>
                    <a:lumOff val="80000"/>
                  </a:schemeClr>
                </a:solidFill>
                <a:effectLst>
                  <a:outerShdw blurRad="38100" dist="38100" dir="2700000" algn="tl">
                    <a:srgbClr val="000000">
                      <a:alpha val="43137"/>
                    </a:srgbClr>
                  </a:outerShdw>
                </a:effectLst>
              </a:rPr>
              <a:t>The truth is: IT’S NEVER TOO LATE!</a:t>
            </a:r>
          </a:p>
        </p:txBody>
      </p:sp>
    </p:spTree>
    <p:extLst>
      <p:ext uri="{BB962C8B-B14F-4D97-AF65-F5344CB8AC3E}">
        <p14:creationId xmlns:p14="http://schemas.microsoft.com/office/powerpoint/2010/main" val="74242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“time conscious”</a:t>
            </a:r>
            <a:endParaRPr lang="en-US" dirty="0">
              <a:solidFill>
                <a:schemeClr val="accent4">
                  <a:lumMod val="60000"/>
                  <a:lumOff val="40000"/>
                </a:schemeClr>
              </a:solidFill>
            </a:endParaRP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a:xfrm>
            <a:off x="838200" y="1561672"/>
            <a:ext cx="10515600" cy="4615291"/>
          </a:xfrm>
        </p:spPr>
        <p:txBody>
          <a:bodyPr>
            <a:normAutofit fontScale="92500" lnSpcReduction="20000"/>
          </a:bodyPr>
          <a:lstStyle/>
          <a:p>
            <a:r>
              <a:rPr lang="en-US" sz="3200" b="1" dirty="0">
                <a:solidFill>
                  <a:schemeClr val="accent4">
                    <a:lumMod val="20000"/>
                    <a:lumOff val="80000"/>
                  </a:schemeClr>
                </a:solidFill>
                <a:effectLst>
                  <a:outerShdw blurRad="38100" dist="38100" dir="2700000" algn="tl">
                    <a:srgbClr val="000000">
                      <a:alpha val="43137"/>
                    </a:srgbClr>
                  </a:outerShdw>
                </a:effectLst>
              </a:rPr>
              <a:t>We need to replace this wrong thinking with right thinking. I hope you are seeing the pattern that the thoughts we are dealing with are the ones that immobilize us. </a:t>
            </a:r>
          </a:p>
          <a:p>
            <a:endParaRPr lang="en-US" sz="3200" b="1" dirty="0">
              <a:solidFill>
                <a:schemeClr val="accent4">
                  <a:lumMod val="20000"/>
                  <a:lumOff val="80000"/>
                </a:schemeClr>
              </a:solidFill>
              <a:effectLst>
                <a:outerShdw blurRad="38100" dist="38100" dir="2700000" algn="tl">
                  <a:srgbClr val="000000">
                    <a:alpha val="43137"/>
                  </a:srgbClr>
                </a:outerShdw>
              </a:effectLst>
            </a:endParaRPr>
          </a:p>
          <a:p>
            <a:r>
              <a:rPr lang="en-US" sz="3200" b="1" dirty="0">
                <a:solidFill>
                  <a:schemeClr val="accent4">
                    <a:lumMod val="20000"/>
                    <a:lumOff val="80000"/>
                  </a:schemeClr>
                </a:solidFill>
                <a:effectLst>
                  <a:outerShdw blurRad="38100" dist="38100" dir="2700000" algn="tl">
                    <a:srgbClr val="000000">
                      <a:alpha val="43137"/>
                    </a:srgbClr>
                  </a:outerShdw>
                </a:effectLst>
              </a:rPr>
              <a:t>They are thoughts that get us to cave in and stay the way we are; to accept things the way they are. THIS IS what we are going after – mindsets that limit us; and keep us from the victory that God has for each of us.</a:t>
            </a:r>
          </a:p>
          <a:p>
            <a:endParaRPr lang="en-US" sz="3200" b="1" dirty="0">
              <a:solidFill>
                <a:schemeClr val="accent4">
                  <a:lumMod val="20000"/>
                  <a:lumOff val="80000"/>
                </a:schemeClr>
              </a:solidFill>
              <a:effectLst>
                <a:outerShdw blurRad="38100" dist="38100" dir="2700000" algn="tl">
                  <a:srgbClr val="000000">
                    <a:alpha val="43137"/>
                  </a:srgbClr>
                </a:outerShdw>
              </a:effectLst>
            </a:endParaRPr>
          </a:p>
          <a:p>
            <a:r>
              <a:rPr lang="en-US" sz="3200" b="1" dirty="0">
                <a:solidFill>
                  <a:schemeClr val="accent4">
                    <a:lumMod val="20000"/>
                    <a:lumOff val="80000"/>
                  </a:schemeClr>
                </a:solidFill>
                <a:effectLst>
                  <a:outerShdw blurRad="38100" dist="38100" dir="2700000" algn="tl">
                    <a:srgbClr val="000000">
                      <a:alpha val="43137"/>
                    </a:srgbClr>
                  </a:outerShdw>
                </a:effectLst>
              </a:rPr>
              <a:t>When you realize that it is not too late, you have hope. You act. You move forward. You stop thinking that it is futile and useless to do the right thing.</a:t>
            </a:r>
          </a:p>
        </p:txBody>
      </p:sp>
    </p:spTree>
    <p:extLst>
      <p:ext uri="{BB962C8B-B14F-4D97-AF65-F5344CB8AC3E}">
        <p14:creationId xmlns:p14="http://schemas.microsoft.com/office/powerpoint/2010/main" val="61717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It’s not too late…</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normAutofit/>
          </a:bodyPr>
          <a:lstStyle/>
          <a:p>
            <a:r>
              <a:rPr lang="en-US" sz="3200" b="1" dirty="0">
                <a:solidFill>
                  <a:schemeClr val="accent4">
                    <a:lumMod val="20000"/>
                    <a:lumOff val="80000"/>
                  </a:schemeClr>
                </a:solidFill>
                <a:effectLst>
                  <a:outerShdw blurRad="38100" dist="38100" dir="2700000" algn="tl">
                    <a:srgbClr val="000000">
                      <a:alpha val="43137"/>
                    </a:srgbClr>
                  </a:outerShdw>
                </a:effectLst>
              </a:rPr>
              <a:t>* to turn your finances around.</a:t>
            </a:r>
          </a:p>
          <a:p>
            <a:r>
              <a:rPr lang="en-US" sz="3200" b="1" dirty="0">
                <a:solidFill>
                  <a:schemeClr val="accent4">
                    <a:lumMod val="20000"/>
                    <a:lumOff val="80000"/>
                  </a:schemeClr>
                </a:solidFill>
                <a:effectLst>
                  <a:outerShdw blurRad="38100" dist="38100" dir="2700000" algn="tl">
                    <a:srgbClr val="000000">
                      <a:alpha val="43137"/>
                    </a:srgbClr>
                  </a:outerShdw>
                </a:effectLst>
              </a:rPr>
              <a:t>* to recover from a tragedy or mistake</a:t>
            </a:r>
          </a:p>
          <a:p>
            <a:r>
              <a:rPr lang="en-US" sz="3200" b="1" dirty="0">
                <a:solidFill>
                  <a:schemeClr val="accent4">
                    <a:lumMod val="20000"/>
                    <a:lumOff val="80000"/>
                  </a:schemeClr>
                </a:solidFill>
                <a:effectLst>
                  <a:outerShdw blurRad="38100" dist="38100" dir="2700000" algn="tl">
                    <a:srgbClr val="000000">
                      <a:alpha val="43137"/>
                    </a:srgbClr>
                  </a:outerShdw>
                </a:effectLst>
              </a:rPr>
              <a:t>* to truly surrender your life to God and begin again!</a:t>
            </a:r>
          </a:p>
          <a:p>
            <a:r>
              <a:rPr lang="en-US" sz="3200" b="1" dirty="0">
                <a:solidFill>
                  <a:schemeClr val="accent4">
                    <a:lumMod val="20000"/>
                    <a:lumOff val="80000"/>
                  </a:schemeClr>
                </a:solidFill>
                <a:effectLst>
                  <a:outerShdw blurRad="38100" dist="38100" dir="2700000" algn="tl">
                    <a:srgbClr val="000000">
                      <a:alpha val="43137"/>
                    </a:srgbClr>
                  </a:outerShdw>
                </a:effectLst>
              </a:rPr>
              <a:t>* to take better care of yourself</a:t>
            </a:r>
          </a:p>
          <a:p>
            <a:r>
              <a:rPr lang="en-US" sz="3200" b="1" dirty="0">
                <a:solidFill>
                  <a:schemeClr val="accent4">
                    <a:lumMod val="20000"/>
                    <a:lumOff val="80000"/>
                  </a:schemeClr>
                </a:solidFill>
                <a:effectLst>
                  <a:outerShdw blurRad="38100" dist="38100" dir="2700000" algn="tl">
                    <a:srgbClr val="000000">
                      <a:alpha val="43137"/>
                    </a:srgbClr>
                  </a:outerShdw>
                </a:effectLst>
              </a:rPr>
              <a:t>* to apologize</a:t>
            </a:r>
          </a:p>
          <a:p>
            <a:r>
              <a:rPr lang="en-US" sz="3200" b="1" dirty="0">
                <a:solidFill>
                  <a:schemeClr val="accent4">
                    <a:lumMod val="20000"/>
                    <a:lumOff val="80000"/>
                  </a:schemeClr>
                </a:solidFill>
                <a:effectLst>
                  <a:outerShdw blurRad="38100" dist="38100" dir="2700000" algn="tl">
                    <a:srgbClr val="000000">
                      <a:alpha val="43137"/>
                    </a:srgbClr>
                  </a:outerShdw>
                </a:effectLst>
              </a:rPr>
              <a:t>* to start saving</a:t>
            </a:r>
          </a:p>
        </p:txBody>
      </p:sp>
    </p:spTree>
    <p:extLst>
      <p:ext uri="{BB962C8B-B14F-4D97-AF65-F5344CB8AC3E}">
        <p14:creationId xmlns:p14="http://schemas.microsoft.com/office/powerpoint/2010/main" val="3840045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it’s not too late</a:t>
            </a:r>
            <a:endParaRPr lang="en-US" dirty="0">
              <a:solidFill>
                <a:schemeClr val="accent4">
                  <a:lumMod val="60000"/>
                  <a:lumOff val="40000"/>
                </a:schemeClr>
              </a:solidFill>
            </a:endParaRP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normAutofit/>
          </a:bodyPr>
          <a:lstStyle/>
          <a:p>
            <a:r>
              <a:rPr lang="en-US" sz="3200" b="1" dirty="0">
                <a:solidFill>
                  <a:schemeClr val="accent4">
                    <a:lumMod val="20000"/>
                    <a:lumOff val="80000"/>
                  </a:schemeClr>
                </a:solidFill>
                <a:effectLst>
                  <a:outerShdw blurRad="38100" dist="38100" dir="2700000" algn="tl">
                    <a:srgbClr val="000000">
                      <a:alpha val="43137"/>
                    </a:srgbClr>
                  </a:outerShdw>
                </a:effectLst>
              </a:rPr>
              <a:t>Maybe you have developed a habit or dug yourself into a real bad hole. it’s not too late to get out of it.</a:t>
            </a:r>
          </a:p>
          <a:p>
            <a:r>
              <a:rPr lang="en-US" sz="3200" b="1" dirty="0">
                <a:solidFill>
                  <a:schemeClr val="accent4">
                    <a:lumMod val="20000"/>
                    <a:lumOff val="80000"/>
                  </a:schemeClr>
                </a:solidFill>
                <a:effectLst>
                  <a:outerShdw blurRad="38100" dist="38100" dir="2700000" algn="tl">
                    <a:srgbClr val="000000">
                      <a:alpha val="43137"/>
                    </a:srgbClr>
                  </a:outerShdw>
                </a:effectLst>
              </a:rPr>
              <a:t>* to change the way, you see yourself.</a:t>
            </a:r>
          </a:p>
        </p:txBody>
      </p:sp>
    </p:spTree>
    <p:extLst>
      <p:ext uri="{BB962C8B-B14F-4D97-AF65-F5344CB8AC3E}">
        <p14:creationId xmlns:p14="http://schemas.microsoft.com/office/powerpoint/2010/main" val="3252731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1. </a:t>
            </a:r>
            <a:r>
              <a:rPr lang="en-US" sz="3200" b="1" u="sng" dirty="0">
                <a:solidFill>
                  <a:schemeClr val="bg1"/>
                </a:solidFill>
                <a:effectLst>
                  <a:outerShdw blurRad="38100" dist="38100" dir="2700000" algn="tl">
                    <a:srgbClr val="000000">
                      <a:alpha val="43137"/>
                    </a:srgbClr>
                  </a:outerShdw>
                </a:effectLst>
              </a:rPr>
              <a:t>UN-DECIDE</a:t>
            </a:r>
            <a:r>
              <a:rPr lang="en-US" sz="3200" b="1" dirty="0">
                <a:solidFill>
                  <a:schemeClr val="bg1"/>
                </a:solidFill>
                <a:effectLst>
                  <a:outerShdw blurRad="38100" dist="38100" dir="2700000" algn="tl">
                    <a:srgbClr val="000000">
                      <a:alpha val="43137"/>
                    </a:srgbClr>
                  </a:outerShdw>
                </a:effectLst>
              </a:rPr>
              <a:t> that it is too late for these things to change.</a:t>
            </a:r>
          </a:p>
          <a:p>
            <a:endParaRPr lang="en-US" sz="3200" b="1" u="sng" dirty="0">
              <a:solidFill>
                <a:schemeClr val="bg1"/>
              </a:solidFill>
              <a:effectLst>
                <a:outerShdw blurRad="38100" dist="38100" dir="2700000" algn="tl">
                  <a:srgbClr val="000000">
                    <a:alpha val="43137"/>
                  </a:srgbClr>
                </a:outerShdw>
              </a:effectLst>
            </a:endParaRPr>
          </a:p>
          <a:p>
            <a:r>
              <a:rPr lang="en-US" sz="3200" b="1" u="sng" dirty="0">
                <a:solidFill>
                  <a:schemeClr val="bg1"/>
                </a:solidFill>
                <a:effectLst>
                  <a:outerShdw blurRad="38100" dist="38100" dir="2700000" algn="tl">
                    <a:srgbClr val="000000">
                      <a:alpha val="43137"/>
                    </a:srgbClr>
                  </a:outerShdw>
                </a:effectLst>
              </a:rPr>
              <a:t>Un-decide</a:t>
            </a:r>
            <a:r>
              <a:rPr lang="en-US" sz="3200" b="1" dirty="0">
                <a:solidFill>
                  <a:schemeClr val="bg1"/>
                </a:solidFill>
                <a:effectLst>
                  <a:outerShdw blurRad="38100" dist="38100" dir="2700000" algn="tl">
                    <a:srgbClr val="000000">
                      <a:alpha val="43137"/>
                    </a:srgbClr>
                  </a:outerShdw>
                </a:effectLst>
              </a:rPr>
              <a:t> that you cannot recover! </a:t>
            </a:r>
          </a:p>
          <a:p>
            <a:endParaRPr lang="en-US" sz="3200" b="1" dirty="0">
              <a:solidFill>
                <a:schemeClr val="bg1"/>
              </a:solidFill>
              <a:effectLst>
                <a:outerShdw blurRad="38100" dist="38100" dir="2700000" algn="tl">
                  <a:srgbClr val="000000">
                    <a:alpha val="43137"/>
                  </a:srgbClr>
                </a:outerShdw>
              </a:effectLst>
            </a:endParaRPr>
          </a:p>
          <a:p>
            <a:r>
              <a:rPr lang="en-US" sz="3200" b="1" u="sng" dirty="0">
                <a:solidFill>
                  <a:schemeClr val="bg1"/>
                </a:solidFill>
                <a:effectLst>
                  <a:outerShdw blurRad="38100" dist="38100" dir="2700000" algn="tl">
                    <a:srgbClr val="000000">
                      <a:alpha val="43137"/>
                    </a:srgbClr>
                  </a:outerShdw>
                </a:effectLst>
              </a:rPr>
              <a:t>Un-decide</a:t>
            </a:r>
            <a:r>
              <a:rPr lang="en-US" sz="3200" b="1" dirty="0">
                <a:solidFill>
                  <a:schemeClr val="bg1"/>
                </a:solidFill>
                <a:effectLst>
                  <a:outerShdw blurRad="38100" dist="38100" dir="2700000" algn="tl">
                    <a:srgbClr val="000000">
                      <a:alpha val="43137"/>
                    </a:srgbClr>
                  </a:outerShdw>
                </a:effectLst>
              </a:rPr>
              <a:t> that the damage is irreversible.</a:t>
            </a:r>
          </a:p>
        </p:txBody>
      </p:sp>
    </p:spTree>
    <p:extLst>
      <p:ext uri="{BB962C8B-B14F-4D97-AF65-F5344CB8AC3E}">
        <p14:creationId xmlns:p14="http://schemas.microsoft.com/office/powerpoint/2010/main" val="84367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2. Meditate on the fact that God created time, and He can multiply it.</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lstStyle/>
          <a:p>
            <a:r>
              <a:rPr lang="en-US" sz="2800" b="1" i="0" u="none" strike="noStrike" baseline="0" dirty="0">
                <a:solidFill>
                  <a:schemeClr val="accent4">
                    <a:lumMod val="20000"/>
                    <a:lumOff val="80000"/>
                  </a:schemeClr>
                </a:solidFill>
                <a:effectLst>
                  <a:outerShdw blurRad="38100" dist="38100" dir="2700000" algn="tl">
                    <a:srgbClr val="000000">
                      <a:alpha val="43137"/>
                    </a:srgbClr>
                  </a:outerShdw>
                </a:effectLst>
                <a:latin typeface="Calibri" panose="020F0502020204030204" pitchFamily="34" charset="0"/>
              </a:rPr>
              <a:t>The earth and sun stood still for </a:t>
            </a:r>
            <a:r>
              <a:rPr lang="en-US" sz="2800" b="1" i="1" u="none" strike="noStrike" baseline="0" dirty="0">
                <a:solidFill>
                  <a:schemeClr val="accent4">
                    <a:lumMod val="20000"/>
                    <a:lumOff val="80000"/>
                  </a:schemeClr>
                </a:solidFill>
                <a:effectLst>
                  <a:outerShdw blurRad="38100" dist="38100" dir="2700000" algn="tl">
                    <a:srgbClr val="000000">
                      <a:alpha val="43137"/>
                    </a:srgbClr>
                  </a:outerShdw>
                </a:effectLst>
                <a:latin typeface="Calibri" panose="020F0502020204030204" pitchFamily="34" charset="0"/>
              </a:rPr>
              <a:t>Joshua </a:t>
            </a:r>
          </a:p>
          <a:p>
            <a:r>
              <a:rPr lang="en-US" sz="2800" b="1" i="1" u="none" strike="noStrike" baseline="0" dirty="0">
                <a:solidFill>
                  <a:schemeClr val="accent4">
                    <a:lumMod val="60000"/>
                    <a:lumOff val="40000"/>
                  </a:schemeClr>
                </a:solidFill>
                <a:effectLst>
                  <a:outerShdw blurRad="38100" dist="38100" dir="2700000" algn="tl">
                    <a:srgbClr val="000000">
                      <a:alpha val="43137"/>
                    </a:srgbClr>
                  </a:outerShdw>
                </a:effectLst>
                <a:latin typeface="Calibri" panose="020F0502020204030204" pitchFamily="34" charset="0"/>
              </a:rPr>
              <a:t>Joshua 10:12-13</a:t>
            </a:r>
            <a:r>
              <a:rPr lang="en-US" sz="2800" b="0" i="0" u="none" strike="noStrike" baseline="0" dirty="0">
                <a:solidFill>
                  <a:schemeClr val="accent4">
                    <a:lumMod val="20000"/>
                    <a:lumOff val="80000"/>
                  </a:schemeClr>
                </a:solidFill>
                <a:latin typeface="Calibri" panose="020F0502020204030204" pitchFamily="34" charset="0"/>
              </a:rPr>
              <a:t>, </a:t>
            </a:r>
            <a:r>
              <a:rPr lang="en-US" sz="2800" b="0" i="1" u="none" strike="noStrike" baseline="0" dirty="0">
                <a:solidFill>
                  <a:schemeClr val="accent4">
                    <a:lumMod val="20000"/>
                    <a:lumOff val="80000"/>
                  </a:schemeClr>
                </a:solidFill>
                <a:effectLst>
                  <a:outerShdw blurRad="38100" dist="38100" dir="2700000" algn="tl">
                    <a:srgbClr val="000000">
                      <a:alpha val="43137"/>
                    </a:srgbClr>
                  </a:outerShdw>
                </a:effectLst>
                <a:latin typeface="Calibri" panose="020F0502020204030204" pitchFamily="34" charset="0"/>
              </a:rPr>
              <a:t>“</a:t>
            </a:r>
            <a:r>
              <a:rPr lang="en-US" sz="2800" b="1" i="1" u="none" strike="noStrike" baseline="0" dirty="0">
                <a:solidFill>
                  <a:schemeClr val="accent4">
                    <a:lumMod val="20000"/>
                    <a:lumOff val="80000"/>
                  </a:schemeClr>
                </a:solidFill>
                <a:effectLst>
                  <a:outerShdw blurRad="38100" dist="38100" dir="2700000" algn="tl">
                    <a:srgbClr val="000000">
                      <a:alpha val="43137"/>
                    </a:srgbClr>
                  </a:outerShdw>
                </a:effectLst>
                <a:latin typeface="Calibri" panose="020F0502020204030204" pitchFamily="34" charset="0"/>
              </a:rPr>
              <a:t>And Joshua spoke to the Lord at Gibeon… and said in the sight of Israel, ‘Sun, stand still at Gibeon, and moon in the valley of Aijalon’. So, the sun stood still, and the moon stopped. </a:t>
            </a:r>
          </a:p>
          <a:p>
            <a:r>
              <a:rPr lang="en-US" sz="2800" i="1" u="none" strike="noStrike" baseline="0" dirty="0">
                <a:solidFill>
                  <a:schemeClr val="accent4">
                    <a:lumMod val="20000"/>
                    <a:lumOff val="80000"/>
                  </a:schemeClr>
                </a:solidFill>
                <a:effectLst>
                  <a:outerShdw blurRad="38100" dist="38100" dir="2700000" algn="tl">
                    <a:srgbClr val="000000">
                      <a:alpha val="43137"/>
                    </a:srgbClr>
                  </a:outerShdw>
                </a:effectLst>
                <a:latin typeface="Calibri" panose="020F0502020204030204" pitchFamily="34" charset="0"/>
              </a:rPr>
              <a:t>"Joshua </a:t>
            </a:r>
            <a:r>
              <a:rPr lang="en-US" sz="2800" i="0" u="none" strike="noStrike" baseline="0" dirty="0">
                <a:solidFill>
                  <a:schemeClr val="accent4">
                    <a:lumMod val="20000"/>
                    <a:lumOff val="80000"/>
                  </a:schemeClr>
                </a:solidFill>
                <a:effectLst>
                  <a:outerShdw blurRad="38100" dist="38100" dir="2700000" algn="tl">
                    <a:srgbClr val="000000">
                      <a:alpha val="43137"/>
                    </a:srgbClr>
                  </a:outerShdw>
                </a:effectLst>
                <a:latin typeface="Calibri" panose="020F0502020204030204" pitchFamily="34" charset="0"/>
              </a:rPr>
              <a:t>had control over time, for God’s purpose. We need to start thinking that way – we have control over time. It does not control us!</a:t>
            </a:r>
            <a:endParaRPr lang="en-US" dirty="0">
              <a:solidFill>
                <a:schemeClr val="accent4">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61269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6B9D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0D86-BF81-DEAD-4312-639ED2C82BEC}"/>
              </a:ext>
            </a:extLst>
          </p:cNvPr>
          <p:cNvSpPr>
            <a:spLocks noGrp="1"/>
          </p:cNvSpPr>
          <p:nvPr>
            <p:ph type="title"/>
          </p:nvPr>
        </p:nvSpPr>
        <p:spPr/>
        <p:txBody>
          <a:bodyPr/>
          <a:lstStyle/>
          <a:p>
            <a:r>
              <a:rPr lang="en-US" b="1" dirty="0">
                <a:solidFill>
                  <a:schemeClr val="accent4">
                    <a:lumMod val="60000"/>
                    <a:lumOff val="40000"/>
                  </a:schemeClr>
                </a:solidFill>
                <a:effectLst>
                  <a:outerShdw blurRad="38100" dist="38100" dir="2700000" algn="tl">
                    <a:srgbClr val="000000">
                      <a:alpha val="43137"/>
                    </a:srgbClr>
                  </a:outerShdw>
                </a:effectLst>
              </a:rPr>
              <a:t>3. Today, think about the great cloud of witnesses, for whom it wasn’t too late:</a:t>
            </a:r>
          </a:p>
        </p:txBody>
      </p:sp>
      <p:sp>
        <p:nvSpPr>
          <p:cNvPr id="3" name="Content Placeholder 2">
            <a:extLst>
              <a:ext uri="{FF2B5EF4-FFF2-40B4-BE49-F238E27FC236}">
                <a16:creationId xmlns:a16="http://schemas.microsoft.com/office/drawing/2014/main" id="{665145EF-E576-7B98-8C0A-64C65F1B6F93}"/>
              </a:ext>
            </a:extLst>
          </p:cNvPr>
          <p:cNvSpPr>
            <a:spLocks noGrp="1"/>
          </p:cNvSpPr>
          <p:nvPr>
            <p:ph idx="1"/>
          </p:nvPr>
        </p:nvSpPr>
        <p:spPr/>
        <p:txBody>
          <a:bodyPr>
            <a:normAutofit lnSpcReduction="10000"/>
          </a:bodyPr>
          <a:lstStyle/>
          <a:p>
            <a:r>
              <a:rPr lang="en-US" sz="3200" b="1" dirty="0">
                <a:solidFill>
                  <a:schemeClr val="accent4">
                    <a:lumMod val="20000"/>
                    <a:lumOff val="80000"/>
                  </a:schemeClr>
                </a:solidFill>
                <a:effectLst>
                  <a:outerShdw blurRad="38100" dist="38100" dir="2700000" algn="tl">
                    <a:srgbClr val="000000">
                      <a:alpha val="43137"/>
                    </a:srgbClr>
                  </a:outerShdw>
                </a:effectLst>
              </a:rPr>
              <a:t>* It wasn’t too late for Abraham to be a father </a:t>
            </a:r>
            <a:r>
              <a:rPr lang="en-US" sz="3200" b="1" u="sng" dirty="0">
                <a:solidFill>
                  <a:schemeClr val="accent4">
                    <a:lumMod val="20000"/>
                    <a:lumOff val="80000"/>
                  </a:schemeClr>
                </a:solidFill>
                <a:effectLst>
                  <a:outerShdw blurRad="38100" dist="38100" dir="2700000" algn="tl">
                    <a:srgbClr val="000000">
                      <a:alpha val="43137"/>
                    </a:srgbClr>
                  </a:outerShdw>
                </a:effectLst>
              </a:rPr>
              <a:t>at 99 years old.</a:t>
            </a:r>
          </a:p>
          <a:p>
            <a:r>
              <a:rPr lang="en-US" sz="3200" b="1" dirty="0">
                <a:solidFill>
                  <a:schemeClr val="accent4">
                    <a:lumMod val="20000"/>
                    <a:lumOff val="80000"/>
                  </a:schemeClr>
                </a:solidFill>
                <a:effectLst>
                  <a:outerShdw blurRad="38100" dist="38100" dir="2700000" algn="tl">
                    <a:srgbClr val="000000">
                      <a:alpha val="43137"/>
                    </a:srgbClr>
                  </a:outerShdw>
                </a:effectLst>
              </a:rPr>
              <a:t>* It wasn’t too late for Sarah to be a mother </a:t>
            </a:r>
            <a:r>
              <a:rPr lang="en-US" sz="3200" b="1" u="sng" dirty="0">
                <a:solidFill>
                  <a:schemeClr val="accent4">
                    <a:lumMod val="20000"/>
                    <a:lumOff val="80000"/>
                  </a:schemeClr>
                </a:solidFill>
                <a:effectLst>
                  <a:outerShdw blurRad="38100" dist="38100" dir="2700000" algn="tl">
                    <a:srgbClr val="000000">
                      <a:alpha val="43137"/>
                    </a:srgbClr>
                  </a:outerShdw>
                </a:effectLst>
              </a:rPr>
              <a:t>at 90</a:t>
            </a:r>
            <a:r>
              <a:rPr lang="en-US" sz="3200" b="1" dirty="0">
                <a:solidFill>
                  <a:schemeClr val="accent4">
                    <a:lumMod val="20000"/>
                    <a:lumOff val="80000"/>
                  </a:schemeClr>
                </a:solidFill>
                <a:effectLst>
                  <a:outerShdw blurRad="38100" dist="38100" dir="2700000" algn="tl">
                    <a:srgbClr val="000000">
                      <a:alpha val="43137"/>
                    </a:srgbClr>
                  </a:outerShdw>
                </a:effectLst>
              </a:rPr>
              <a:t>!</a:t>
            </a:r>
          </a:p>
          <a:p>
            <a:r>
              <a:rPr lang="en-US" sz="3200" b="1" dirty="0">
                <a:solidFill>
                  <a:schemeClr val="accent4">
                    <a:lumMod val="20000"/>
                    <a:lumOff val="80000"/>
                  </a:schemeClr>
                </a:solidFill>
                <a:effectLst>
                  <a:outerShdw blurRad="38100" dist="38100" dir="2700000" algn="tl">
                    <a:srgbClr val="000000">
                      <a:alpha val="43137"/>
                    </a:srgbClr>
                  </a:outerShdw>
                </a:effectLst>
              </a:rPr>
              <a:t>* It wasn’t too late for Peter after he denied the Lord </a:t>
            </a:r>
            <a:r>
              <a:rPr lang="en-US" sz="3200" b="1" u="sng" dirty="0">
                <a:solidFill>
                  <a:schemeClr val="accent4">
                    <a:lumMod val="20000"/>
                    <a:lumOff val="80000"/>
                  </a:schemeClr>
                </a:solidFill>
                <a:effectLst>
                  <a:outerShdw blurRad="38100" dist="38100" dir="2700000" algn="tl">
                    <a:srgbClr val="000000">
                      <a:alpha val="43137"/>
                    </a:srgbClr>
                  </a:outerShdw>
                </a:effectLst>
              </a:rPr>
              <a:t>3 times</a:t>
            </a:r>
            <a:r>
              <a:rPr lang="en-US" sz="3200" b="1" dirty="0">
                <a:solidFill>
                  <a:schemeClr val="accent4">
                    <a:lumMod val="20000"/>
                    <a:lumOff val="80000"/>
                  </a:schemeClr>
                </a:solidFill>
                <a:effectLst>
                  <a:outerShdw blurRad="38100" dist="38100" dir="2700000" algn="tl">
                    <a:srgbClr val="000000">
                      <a:alpha val="43137"/>
                    </a:srgbClr>
                  </a:outerShdw>
                </a:effectLst>
              </a:rPr>
              <a:t>.</a:t>
            </a:r>
          </a:p>
          <a:p>
            <a:r>
              <a:rPr lang="en-US" sz="3200" b="1" dirty="0">
                <a:solidFill>
                  <a:schemeClr val="accent4">
                    <a:lumMod val="20000"/>
                    <a:lumOff val="80000"/>
                  </a:schemeClr>
                </a:solidFill>
                <a:effectLst>
                  <a:outerShdw blurRad="38100" dist="38100" dir="2700000" algn="tl">
                    <a:srgbClr val="000000">
                      <a:alpha val="43137"/>
                    </a:srgbClr>
                  </a:outerShdw>
                </a:effectLst>
              </a:rPr>
              <a:t>* </a:t>
            </a:r>
            <a:r>
              <a:rPr lang="en-US" sz="3200" b="1" u="sng" dirty="0">
                <a:solidFill>
                  <a:schemeClr val="accent4">
                    <a:lumMod val="20000"/>
                    <a:lumOff val="80000"/>
                  </a:schemeClr>
                </a:solidFill>
                <a:effectLst>
                  <a:outerShdw blurRad="38100" dist="38100" dir="2700000" algn="tl">
                    <a:srgbClr val="000000">
                      <a:alpha val="43137"/>
                    </a:srgbClr>
                  </a:outerShdw>
                </a:effectLst>
              </a:rPr>
              <a:t>It wasn’t too late for Paul after he had persecuted the church and killed other Christians</a:t>
            </a:r>
            <a:r>
              <a:rPr lang="en-US" sz="3200" b="1" dirty="0">
                <a:solidFill>
                  <a:schemeClr val="accent4">
                    <a:lumMod val="20000"/>
                    <a:lumOff val="80000"/>
                  </a:schemeClr>
                </a:solidFill>
                <a:effectLst>
                  <a:outerShdw blurRad="38100" dist="38100" dir="2700000" algn="tl">
                    <a:srgbClr val="000000">
                      <a:alpha val="43137"/>
                    </a:srgbClr>
                  </a:outerShdw>
                </a:effectLst>
              </a:rPr>
              <a:t>! </a:t>
            </a:r>
          </a:p>
          <a:p>
            <a:r>
              <a:rPr lang="en-US" sz="3200" b="1" dirty="0">
                <a:solidFill>
                  <a:schemeClr val="accent4">
                    <a:lumMod val="20000"/>
                    <a:lumOff val="80000"/>
                  </a:schemeClr>
                </a:solidFill>
                <a:effectLst>
                  <a:outerShdw blurRad="38100" dist="38100" dir="2700000" algn="tl">
                    <a:srgbClr val="000000">
                      <a:alpha val="43137"/>
                    </a:srgbClr>
                  </a:outerShdw>
                </a:effectLst>
              </a:rPr>
              <a:t>God later used him to write two-thirds of the New Testament after the book of Acts.</a:t>
            </a:r>
          </a:p>
        </p:txBody>
      </p:sp>
    </p:spTree>
    <p:extLst>
      <p:ext uri="{BB962C8B-B14F-4D97-AF65-F5344CB8AC3E}">
        <p14:creationId xmlns:p14="http://schemas.microsoft.com/office/powerpoint/2010/main" val="859646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1115</Words>
  <Application>Microsoft Office PowerPoint</Application>
  <PresentationFormat>Widescreen</PresentationFormat>
  <Paragraphs>73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It’s too Late</vt:lpstr>
      <vt:lpstr>“time conscious”</vt:lpstr>
      <vt:lpstr>“time conscious”</vt:lpstr>
      <vt:lpstr>“time conscious”</vt:lpstr>
      <vt:lpstr>It’s not too late…</vt:lpstr>
      <vt:lpstr>it’s not too late</vt:lpstr>
      <vt:lpstr>PowerPoint Presentation</vt:lpstr>
      <vt:lpstr>2. Meditate on the fact that God created time, and He can multiply it.</vt:lpstr>
      <vt:lpstr>3. Today, think about the great cloud of witnesses, for whom it wasn’t too late:</vt:lpstr>
      <vt:lpstr>PowerPoint Presentation</vt:lpstr>
      <vt:lpstr>4. Meditate on God’s mercy and grace.</vt:lpstr>
      <vt:lpstr>5. Adjust your thinking here: Stop making excuses for why it’s too late.</vt:lpstr>
      <vt:lpstr>6. Meditate on the verse in 2 Timothy 2:13,</vt:lpstr>
      <vt:lpstr>7. Ask God for more time, and another chance.</vt:lpstr>
      <vt:lpstr>THINK IT &amp; SAY IT</vt:lpstr>
      <vt:lpstr>THINK IT &amp; SAY IT</vt:lpstr>
      <vt:lpstr>Let’s Pray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It’s too Late</dc:title>
  <dc:creator>Ronald Powell</dc:creator>
  <cp:lastModifiedBy>Ronald Powell</cp:lastModifiedBy>
  <cp:revision>1</cp:revision>
  <dcterms:created xsi:type="dcterms:W3CDTF">2022-06-08T15:05:30Z</dcterms:created>
  <dcterms:modified xsi:type="dcterms:W3CDTF">2022-06-08T16:27:00Z</dcterms:modified>
</cp:coreProperties>
</file>