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59"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5" autoAdjust="0"/>
    <p:restoredTop sz="94660"/>
  </p:normalViewPr>
  <p:slideViewPr>
    <p:cSldViewPr snapToGrid="0">
      <p:cViewPr varScale="1">
        <p:scale>
          <a:sx n="104" d="100"/>
          <a:sy n="104" d="100"/>
        </p:scale>
        <p:origin x="43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6/16/2022</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6/16/2022</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biblia.com/bible/kjv1900/Acts%2010.35" TargetMode="External"/><Relationship Id="rId2" Type="http://schemas.openxmlformats.org/officeDocument/2006/relationships/hyperlink" Target="https://biblia.com/bible/kjv1900/Acts%2010.%2034" TargetMode="External"/><Relationship Id="rId1" Type="http://schemas.openxmlformats.org/officeDocument/2006/relationships/slideLayout" Target="../slideLayouts/slideLayout2.xml"/><Relationship Id="rId6" Type="http://schemas.openxmlformats.org/officeDocument/2006/relationships/hyperlink" Target="https://biblia.com/bible/kjv1900/1%20Pet.%201.%2017" TargetMode="External"/><Relationship Id="rId5" Type="http://schemas.openxmlformats.org/officeDocument/2006/relationships/hyperlink" Target="https://biblia.com/bible/kjv1900/Col.%203.%2025" TargetMode="External"/><Relationship Id="rId4" Type="http://schemas.openxmlformats.org/officeDocument/2006/relationships/hyperlink" Target="https://biblia.com/bible/kjv1900/Eph.%206.%209"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biblia.com/bible/kjv1900/2%20Pet%201.1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biblia.com/bible/kjv1900/Rom%208.26"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biblia.com/bible/kjv1900/Rom%208.26-28"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biblia.com/bible/kjv1900/Mark%204.26"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biblia.com/bible/kjv1900/Matt%202.1-12" TargetMode="External"/><Relationship Id="rId2" Type="http://schemas.openxmlformats.org/officeDocument/2006/relationships/hyperlink" Target="https://biblia.com/bible/kjv1900/John%2016.1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DDDF5-911C-6E21-F2AC-1E4697F4FBB1}"/>
              </a:ext>
            </a:extLst>
          </p:cNvPr>
          <p:cNvSpPr>
            <a:spLocks noGrp="1"/>
          </p:cNvSpPr>
          <p:nvPr>
            <p:ph type="ctrTitle"/>
          </p:nvPr>
        </p:nvSpPr>
        <p:spPr/>
        <p:txBody>
          <a:bodyPr/>
          <a:lstStyle/>
          <a:p>
            <a:pPr algn="ctr"/>
            <a:r>
              <a:rPr lang="en-US" b="1" dirty="0">
                <a:solidFill>
                  <a:srgbClr val="FFC000"/>
                </a:solidFill>
                <a:effectLst>
                  <a:outerShdw blurRad="38100" dist="38100" dir="2700000" algn="tl">
                    <a:srgbClr val="000000">
                      <a:alpha val="43137"/>
                    </a:srgbClr>
                  </a:outerShdw>
                </a:effectLst>
              </a:rPr>
              <a:t>Today’s thought: Uncertainty </a:t>
            </a:r>
          </a:p>
        </p:txBody>
      </p:sp>
      <p:sp>
        <p:nvSpPr>
          <p:cNvPr id="3" name="Subtitle 2">
            <a:extLst>
              <a:ext uri="{FF2B5EF4-FFF2-40B4-BE49-F238E27FC236}">
                <a16:creationId xmlns:a16="http://schemas.microsoft.com/office/drawing/2014/main" id="{0952CD28-15B5-3FF6-9824-37439CA0BFAB}"/>
              </a:ext>
            </a:extLst>
          </p:cNvPr>
          <p:cNvSpPr>
            <a:spLocks noGrp="1"/>
          </p:cNvSpPr>
          <p:nvPr>
            <p:ph type="subTitle" idx="1"/>
          </p:nvPr>
        </p:nvSpPr>
        <p:spPr/>
        <p:txBody>
          <a:bodyPr/>
          <a:lstStyle/>
          <a:p>
            <a:r>
              <a:rPr lang="en-US" b="1" i="1" dirty="0">
                <a:solidFill>
                  <a:srgbClr val="FFC000"/>
                </a:solidFill>
                <a:effectLst>
                  <a:outerShdw blurRad="38100" dist="38100" dir="2700000" algn="tl">
                    <a:srgbClr val="000000">
                      <a:alpha val="43137"/>
                    </a:srgbClr>
                  </a:outerShdw>
                </a:effectLst>
              </a:rPr>
              <a:t>With Bishop Ronald K. Powell</a:t>
            </a:r>
            <a:endParaRPr lang="en-US" dirty="0">
              <a:solidFill>
                <a:srgbClr val="FFC000"/>
              </a:solidFill>
              <a:effectLst>
                <a:outerShdw blurRad="38100" dist="38100" dir="2700000" algn="tl">
                  <a:srgbClr val="000000">
                    <a:alpha val="43137"/>
                  </a:srgbClr>
                </a:outerShdw>
              </a:effectLst>
            </a:endParaRPr>
          </a:p>
        </p:txBody>
      </p:sp>
      <p:pic>
        <p:nvPicPr>
          <p:cNvPr id="5" name="Picture 4">
            <a:extLst>
              <a:ext uri="{FF2B5EF4-FFF2-40B4-BE49-F238E27FC236}">
                <a16:creationId xmlns:a16="http://schemas.microsoft.com/office/drawing/2014/main" id="{72E71DED-B576-0042-257A-41E19C688CFE}"/>
              </a:ext>
            </a:extLst>
          </p:cNvPr>
          <p:cNvPicPr>
            <a:picLocks noChangeAspect="1"/>
          </p:cNvPicPr>
          <p:nvPr/>
        </p:nvPicPr>
        <p:blipFill>
          <a:blip r:embed="rId2"/>
          <a:stretch>
            <a:fillRect/>
          </a:stretch>
        </p:blipFill>
        <p:spPr>
          <a:xfrm>
            <a:off x="0" y="84667"/>
            <a:ext cx="4932217" cy="3759200"/>
          </a:xfrm>
          <a:prstGeom prst="ellipse">
            <a:avLst/>
          </a:prstGeom>
          <a:ln>
            <a:noFill/>
          </a:ln>
          <a:effectLst>
            <a:softEdge rad="112500"/>
          </a:effectLst>
        </p:spPr>
      </p:pic>
    </p:spTree>
    <p:extLst>
      <p:ext uri="{BB962C8B-B14F-4D97-AF65-F5344CB8AC3E}">
        <p14:creationId xmlns:p14="http://schemas.microsoft.com/office/powerpoint/2010/main" val="1958376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0399F-2D95-F245-DC90-A751EF11D468}"/>
              </a:ext>
            </a:extLst>
          </p:cNvPr>
          <p:cNvSpPr>
            <a:spLocks noGrp="1"/>
          </p:cNvSpPr>
          <p:nvPr>
            <p:ph type="title"/>
          </p:nvPr>
        </p:nvSpPr>
        <p:spPr/>
        <p:txBody>
          <a:bodyPr/>
          <a:lstStyle/>
          <a:p>
            <a:r>
              <a:rPr lang="en-US" b="1" dirty="0">
                <a:solidFill>
                  <a:srgbClr val="FF9900"/>
                </a:solidFill>
                <a:effectLst/>
              </a:rPr>
              <a:t>Let’s revolutionize our thinking and fast from thoughts of uncertainty:</a:t>
            </a:r>
            <a:endParaRPr lang="en-US" dirty="0"/>
          </a:p>
        </p:txBody>
      </p:sp>
      <p:sp>
        <p:nvSpPr>
          <p:cNvPr id="3" name="Content Placeholder 2">
            <a:extLst>
              <a:ext uri="{FF2B5EF4-FFF2-40B4-BE49-F238E27FC236}">
                <a16:creationId xmlns:a16="http://schemas.microsoft.com/office/drawing/2014/main" id="{1A4FDF46-8510-C395-A64C-6874B6EB5D45}"/>
              </a:ext>
            </a:extLst>
          </p:cNvPr>
          <p:cNvSpPr>
            <a:spLocks noGrp="1"/>
          </p:cNvSpPr>
          <p:nvPr>
            <p:ph idx="1"/>
          </p:nvPr>
        </p:nvSpPr>
        <p:spPr/>
        <p:txBody>
          <a:bodyPr>
            <a:normAutofit/>
          </a:bodyPr>
          <a:lstStyle/>
          <a:p>
            <a:r>
              <a:rPr lang="en-US" sz="3200" dirty="0"/>
              <a:t>4.  God is no respecter of persons.  What He did for others, He will do for you.  </a:t>
            </a:r>
          </a:p>
          <a:p>
            <a:endParaRPr lang="en-US" sz="3200" dirty="0"/>
          </a:p>
          <a:p>
            <a:r>
              <a:rPr lang="en-US" sz="3200" dirty="0"/>
              <a:t>You must fill your mind with this truth; and expect Him to lead you.  (</a:t>
            </a:r>
            <a:r>
              <a:rPr lang="en-US" sz="3200" dirty="0">
                <a:hlinkClick r:id="rId2"/>
              </a:rPr>
              <a:t>Acts 10: 34</a:t>
            </a:r>
            <a:r>
              <a:rPr lang="en-US" sz="3200" dirty="0"/>
              <a:t>, </a:t>
            </a:r>
            <a:r>
              <a:rPr lang="en-US" sz="3200" dirty="0">
                <a:hlinkClick r:id="rId3"/>
              </a:rPr>
              <a:t>35</a:t>
            </a:r>
            <a:r>
              <a:rPr lang="en-US" sz="3200" dirty="0"/>
              <a:t>; </a:t>
            </a:r>
            <a:r>
              <a:rPr lang="en-US" sz="3200" dirty="0">
                <a:hlinkClick r:id="rId4"/>
              </a:rPr>
              <a:t>Eph. 6: 9</a:t>
            </a:r>
            <a:r>
              <a:rPr lang="en-US" sz="3200" dirty="0"/>
              <a:t>; </a:t>
            </a:r>
            <a:r>
              <a:rPr lang="en-US" sz="3200" dirty="0">
                <a:hlinkClick r:id="rId5"/>
              </a:rPr>
              <a:t>Col. 3: 25</a:t>
            </a:r>
            <a:r>
              <a:rPr lang="en-US" sz="3200" dirty="0"/>
              <a:t>; </a:t>
            </a:r>
            <a:r>
              <a:rPr lang="en-US" sz="3200" dirty="0">
                <a:hlinkClick r:id="rId6"/>
              </a:rPr>
              <a:t>I Pet. 1: 17</a:t>
            </a:r>
            <a:r>
              <a:rPr lang="en-US" sz="3200" dirty="0"/>
              <a:t>)</a:t>
            </a:r>
          </a:p>
        </p:txBody>
      </p:sp>
    </p:spTree>
    <p:extLst>
      <p:ext uri="{BB962C8B-B14F-4D97-AF65-F5344CB8AC3E}">
        <p14:creationId xmlns:p14="http://schemas.microsoft.com/office/powerpoint/2010/main" val="3091262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0399F-2D95-F245-DC90-A751EF11D468}"/>
              </a:ext>
            </a:extLst>
          </p:cNvPr>
          <p:cNvSpPr>
            <a:spLocks noGrp="1"/>
          </p:cNvSpPr>
          <p:nvPr>
            <p:ph type="title"/>
          </p:nvPr>
        </p:nvSpPr>
        <p:spPr/>
        <p:txBody>
          <a:bodyPr/>
          <a:lstStyle/>
          <a:p>
            <a:r>
              <a:rPr lang="en-US" b="1" dirty="0">
                <a:solidFill>
                  <a:srgbClr val="FF9900"/>
                </a:solidFill>
                <a:effectLst/>
              </a:rPr>
              <a:t>Let’s revolutionize our thinking and fast from thoughts of uncertainty:</a:t>
            </a:r>
            <a:endParaRPr lang="en-US" dirty="0"/>
          </a:p>
        </p:txBody>
      </p:sp>
      <p:sp>
        <p:nvSpPr>
          <p:cNvPr id="3" name="Content Placeholder 2">
            <a:extLst>
              <a:ext uri="{FF2B5EF4-FFF2-40B4-BE49-F238E27FC236}">
                <a16:creationId xmlns:a16="http://schemas.microsoft.com/office/drawing/2014/main" id="{1A4FDF46-8510-C395-A64C-6874B6EB5D45}"/>
              </a:ext>
            </a:extLst>
          </p:cNvPr>
          <p:cNvSpPr>
            <a:spLocks noGrp="1"/>
          </p:cNvSpPr>
          <p:nvPr>
            <p:ph idx="1"/>
          </p:nvPr>
        </p:nvSpPr>
        <p:spPr/>
        <p:txBody>
          <a:bodyPr>
            <a:normAutofit/>
          </a:bodyPr>
          <a:lstStyle/>
          <a:p>
            <a:r>
              <a:rPr lang="en-US" sz="3200" dirty="0"/>
              <a:t>5. You can be certain that He called you and chosen you, therefore you will not stumble.  (</a:t>
            </a:r>
            <a:r>
              <a:rPr lang="en-US" sz="3200" dirty="0">
                <a:hlinkClick r:id="rId2"/>
              </a:rPr>
              <a:t>2 Peter 1:10</a:t>
            </a:r>
            <a:r>
              <a:rPr lang="en-US" sz="3200" dirty="0"/>
              <a:t>) Tell yourself that.</a:t>
            </a:r>
          </a:p>
        </p:txBody>
      </p:sp>
    </p:spTree>
    <p:extLst>
      <p:ext uri="{BB962C8B-B14F-4D97-AF65-F5344CB8AC3E}">
        <p14:creationId xmlns:p14="http://schemas.microsoft.com/office/powerpoint/2010/main" val="2953657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0399F-2D95-F245-DC90-A751EF11D468}"/>
              </a:ext>
            </a:extLst>
          </p:cNvPr>
          <p:cNvSpPr>
            <a:spLocks noGrp="1"/>
          </p:cNvSpPr>
          <p:nvPr>
            <p:ph type="title"/>
          </p:nvPr>
        </p:nvSpPr>
        <p:spPr/>
        <p:txBody>
          <a:bodyPr/>
          <a:lstStyle/>
          <a:p>
            <a:r>
              <a:rPr lang="en-US" b="1" dirty="0">
                <a:solidFill>
                  <a:srgbClr val="FF9900"/>
                </a:solidFill>
                <a:effectLst/>
              </a:rPr>
              <a:t>Let’s revolutionize our thinking and fast from thoughts of uncertainty:</a:t>
            </a:r>
            <a:endParaRPr lang="en-US" dirty="0"/>
          </a:p>
        </p:txBody>
      </p:sp>
      <p:sp>
        <p:nvSpPr>
          <p:cNvPr id="3" name="Content Placeholder 2">
            <a:extLst>
              <a:ext uri="{FF2B5EF4-FFF2-40B4-BE49-F238E27FC236}">
                <a16:creationId xmlns:a16="http://schemas.microsoft.com/office/drawing/2014/main" id="{1A4FDF46-8510-C395-A64C-6874B6EB5D45}"/>
              </a:ext>
            </a:extLst>
          </p:cNvPr>
          <p:cNvSpPr>
            <a:spLocks noGrp="1"/>
          </p:cNvSpPr>
          <p:nvPr>
            <p:ph idx="1"/>
          </p:nvPr>
        </p:nvSpPr>
        <p:spPr/>
        <p:txBody>
          <a:bodyPr>
            <a:noAutofit/>
          </a:bodyPr>
          <a:lstStyle/>
          <a:p>
            <a:r>
              <a:rPr lang="en-US" sz="2800" dirty="0"/>
              <a:t>6. Pray in the Holy Spirit.  </a:t>
            </a:r>
          </a:p>
          <a:p>
            <a:pPr marL="0" indent="0">
              <a:buNone/>
            </a:pPr>
            <a:endParaRPr lang="en-US" sz="2800" dirty="0"/>
          </a:p>
          <a:p>
            <a:r>
              <a:rPr lang="en-US" sz="2800" dirty="0"/>
              <a:t>When we don’t know what to pray, the Spirit helps our weaknesses and prays for us in our inner man, as we yield to His language. </a:t>
            </a:r>
          </a:p>
          <a:p>
            <a:pPr marL="0" indent="0">
              <a:buNone/>
            </a:pPr>
            <a:endParaRPr lang="en-US" sz="2800" dirty="0"/>
          </a:p>
          <a:p>
            <a:r>
              <a:rPr lang="en-US" sz="2800" dirty="0">
                <a:hlinkClick r:id="rId2"/>
              </a:rPr>
              <a:t>Romans 8:26</a:t>
            </a:r>
            <a:r>
              <a:rPr lang="en-US" sz="2800" dirty="0"/>
              <a:t> tells us praying in the Spirit means praying the Word, praying with praise, and praying with the beautiful gift of tongues.</a:t>
            </a:r>
          </a:p>
        </p:txBody>
      </p:sp>
    </p:spTree>
    <p:extLst>
      <p:ext uri="{BB962C8B-B14F-4D97-AF65-F5344CB8AC3E}">
        <p14:creationId xmlns:p14="http://schemas.microsoft.com/office/powerpoint/2010/main" val="1037963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0399F-2D95-F245-DC90-A751EF11D468}"/>
              </a:ext>
            </a:extLst>
          </p:cNvPr>
          <p:cNvSpPr>
            <a:spLocks noGrp="1"/>
          </p:cNvSpPr>
          <p:nvPr>
            <p:ph type="title"/>
          </p:nvPr>
        </p:nvSpPr>
        <p:spPr/>
        <p:txBody>
          <a:bodyPr/>
          <a:lstStyle/>
          <a:p>
            <a:r>
              <a:rPr lang="en-US" b="1" dirty="0">
                <a:solidFill>
                  <a:srgbClr val="FF9900"/>
                </a:solidFill>
                <a:effectLst/>
              </a:rPr>
              <a:t>Let’s revolutionize our thinking and fast from thoughts of uncertainty:</a:t>
            </a:r>
            <a:endParaRPr lang="en-US" dirty="0"/>
          </a:p>
        </p:txBody>
      </p:sp>
      <p:sp>
        <p:nvSpPr>
          <p:cNvPr id="3" name="Content Placeholder 2">
            <a:extLst>
              <a:ext uri="{FF2B5EF4-FFF2-40B4-BE49-F238E27FC236}">
                <a16:creationId xmlns:a16="http://schemas.microsoft.com/office/drawing/2014/main" id="{1A4FDF46-8510-C395-A64C-6874B6EB5D45}"/>
              </a:ext>
            </a:extLst>
          </p:cNvPr>
          <p:cNvSpPr>
            <a:spLocks noGrp="1"/>
          </p:cNvSpPr>
          <p:nvPr>
            <p:ph idx="1"/>
          </p:nvPr>
        </p:nvSpPr>
        <p:spPr/>
        <p:txBody>
          <a:bodyPr>
            <a:noAutofit/>
          </a:bodyPr>
          <a:lstStyle/>
          <a:p>
            <a:r>
              <a:rPr lang="en-US" sz="3200" dirty="0"/>
              <a:t>7.  Look at this awesome verse in the Message Translation: </a:t>
            </a:r>
            <a:r>
              <a:rPr lang="en-US" sz="3200" dirty="0">
                <a:hlinkClick r:id="rId2"/>
              </a:rPr>
              <a:t>Romans 8:26-28</a:t>
            </a:r>
            <a:r>
              <a:rPr lang="en-US" sz="3200" dirty="0"/>
              <a:t> says, “Meanwhile, the moment we get tired in the waiting, God’s Spirit is right alongside helping us along. If we don’t know how or what to pray, it doesn’t matter. He does our praying in and for us, making prayer out of our wordless sighs, our aching groans. </a:t>
            </a:r>
          </a:p>
        </p:txBody>
      </p:sp>
    </p:spTree>
    <p:extLst>
      <p:ext uri="{BB962C8B-B14F-4D97-AF65-F5344CB8AC3E}">
        <p14:creationId xmlns:p14="http://schemas.microsoft.com/office/powerpoint/2010/main" val="2327044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0399F-2D95-F245-DC90-A751EF11D468}"/>
              </a:ext>
            </a:extLst>
          </p:cNvPr>
          <p:cNvSpPr>
            <a:spLocks noGrp="1"/>
          </p:cNvSpPr>
          <p:nvPr>
            <p:ph type="title"/>
          </p:nvPr>
        </p:nvSpPr>
        <p:spPr/>
        <p:txBody>
          <a:bodyPr/>
          <a:lstStyle/>
          <a:p>
            <a:r>
              <a:rPr lang="en-US" b="1" dirty="0">
                <a:solidFill>
                  <a:srgbClr val="FF9900"/>
                </a:solidFill>
                <a:effectLst/>
              </a:rPr>
              <a:t>Let’s revolutionize our thinking and fast from thoughts of uncertainty:</a:t>
            </a:r>
            <a:endParaRPr lang="en-US" dirty="0"/>
          </a:p>
        </p:txBody>
      </p:sp>
      <p:sp>
        <p:nvSpPr>
          <p:cNvPr id="3" name="Content Placeholder 2">
            <a:extLst>
              <a:ext uri="{FF2B5EF4-FFF2-40B4-BE49-F238E27FC236}">
                <a16:creationId xmlns:a16="http://schemas.microsoft.com/office/drawing/2014/main" id="{1A4FDF46-8510-C395-A64C-6874B6EB5D45}"/>
              </a:ext>
            </a:extLst>
          </p:cNvPr>
          <p:cNvSpPr>
            <a:spLocks noGrp="1"/>
          </p:cNvSpPr>
          <p:nvPr>
            <p:ph idx="1"/>
          </p:nvPr>
        </p:nvSpPr>
        <p:spPr/>
        <p:txBody>
          <a:bodyPr>
            <a:noAutofit/>
          </a:bodyPr>
          <a:lstStyle/>
          <a:p>
            <a:r>
              <a:rPr lang="en-US" sz="3200" dirty="0"/>
              <a:t>7.  He knows us far better than we know ourselves, knows our pregnant condition, and keeps us present before God. </a:t>
            </a:r>
          </a:p>
          <a:p>
            <a:endParaRPr lang="en-US" sz="3200" dirty="0"/>
          </a:p>
          <a:p>
            <a:r>
              <a:rPr lang="en-US" sz="3200" dirty="0"/>
              <a:t>That’s why we can be so sure that every detail in our lives of love for God is worked into something good.”</a:t>
            </a:r>
          </a:p>
        </p:txBody>
      </p:sp>
    </p:spTree>
    <p:extLst>
      <p:ext uri="{BB962C8B-B14F-4D97-AF65-F5344CB8AC3E}">
        <p14:creationId xmlns:p14="http://schemas.microsoft.com/office/powerpoint/2010/main" val="811360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0399F-2D95-F245-DC90-A751EF11D468}"/>
              </a:ext>
            </a:extLst>
          </p:cNvPr>
          <p:cNvSpPr>
            <a:spLocks noGrp="1"/>
          </p:cNvSpPr>
          <p:nvPr>
            <p:ph type="title"/>
          </p:nvPr>
        </p:nvSpPr>
        <p:spPr/>
        <p:txBody>
          <a:bodyPr/>
          <a:lstStyle/>
          <a:p>
            <a:r>
              <a:rPr lang="en-US" b="1" dirty="0">
                <a:solidFill>
                  <a:srgbClr val="FF9900"/>
                </a:solidFill>
                <a:effectLst/>
              </a:rPr>
              <a:t>Think it &amp; Say It:</a:t>
            </a:r>
            <a:endParaRPr lang="en-US" dirty="0"/>
          </a:p>
        </p:txBody>
      </p:sp>
      <p:sp>
        <p:nvSpPr>
          <p:cNvPr id="3" name="Content Placeholder 2">
            <a:extLst>
              <a:ext uri="{FF2B5EF4-FFF2-40B4-BE49-F238E27FC236}">
                <a16:creationId xmlns:a16="http://schemas.microsoft.com/office/drawing/2014/main" id="{1A4FDF46-8510-C395-A64C-6874B6EB5D45}"/>
              </a:ext>
            </a:extLst>
          </p:cNvPr>
          <p:cNvSpPr>
            <a:spLocks noGrp="1"/>
          </p:cNvSpPr>
          <p:nvPr>
            <p:ph idx="1"/>
          </p:nvPr>
        </p:nvSpPr>
        <p:spPr/>
        <p:txBody>
          <a:bodyPr>
            <a:noAutofit/>
          </a:bodyPr>
          <a:lstStyle/>
          <a:p>
            <a:r>
              <a:rPr lang="en-US" sz="3200" dirty="0"/>
              <a:t>I can be certain in uncertain times.  I am not connected the economy of this world—the rules of their house.  </a:t>
            </a:r>
          </a:p>
          <a:p>
            <a:r>
              <a:rPr lang="en-US" sz="3200" dirty="0"/>
              <a:t>I am connected to God’s economy—the rules of His house.  I live by the system of sowing and reaping.  </a:t>
            </a:r>
          </a:p>
          <a:p>
            <a:r>
              <a:rPr lang="en-US" sz="3200" dirty="0"/>
              <a:t>I can be certain about the future by sowing the seeds of God’s Word.</a:t>
            </a:r>
          </a:p>
        </p:txBody>
      </p:sp>
    </p:spTree>
    <p:extLst>
      <p:ext uri="{BB962C8B-B14F-4D97-AF65-F5344CB8AC3E}">
        <p14:creationId xmlns:p14="http://schemas.microsoft.com/office/powerpoint/2010/main" val="494605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0399F-2D95-F245-DC90-A751EF11D468}"/>
              </a:ext>
            </a:extLst>
          </p:cNvPr>
          <p:cNvSpPr>
            <a:spLocks noGrp="1"/>
          </p:cNvSpPr>
          <p:nvPr>
            <p:ph type="title"/>
          </p:nvPr>
        </p:nvSpPr>
        <p:spPr/>
        <p:txBody>
          <a:bodyPr/>
          <a:lstStyle/>
          <a:p>
            <a:r>
              <a:rPr lang="en-US" b="1" dirty="0">
                <a:solidFill>
                  <a:srgbClr val="FF9900"/>
                </a:solidFill>
                <a:effectLst/>
              </a:rPr>
              <a:t>Think it &amp; Say It:</a:t>
            </a:r>
            <a:endParaRPr lang="en-US" dirty="0"/>
          </a:p>
        </p:txBody>
      </p:sp>
      <p:sp>
        <p:nvSpPr>
          <p:cNvPr id="3" name="Content Placeholder 2">
            <a:extLst>
              <a:ext uri="{FF2B5EF4-FFF2-40B4-BE49-F238E27FC236}">
                <a16:creationId xmlns:a16="http://schemas.microsoft.com/office/drawing/2014/main" id="{1A4FDF46-8510-C395-A64C-6874B6EB5D45}"/>
              </a:ext>
            </a:extLst>
          </p:cNvPr>
          <p:cNvSpPr>
            <a:spLocks noGrp="1"/>
          </p:cNvSpPr>
          <p:nvPr>
            <p:ph idx="1"/>
          </p:nvPr>
        </p:nvSpPr>
        <p:spPr/>
        <p:txBody>
          <a:bodyPr>
            <a:noAutofit/>
          </a:bodyPr>
          <a:lstStyle/>
          <a:p>
            <a:r>
              <a:rPr lang="en-US" sz="3200" dirty="0"/>
              <a:t>I am led by the Spirit of God.  </a:t>
            </a:r>
          </a:p>
          <a:p>
            <a:r>
              <a:rPr lang="en-US" sz="3200" dirty="0"/>
              <a:t>He will reveal to me the things to come, so I can prepare accordingly; and be victorious no matter what comes.  </a:t>
            </a:r>
          </a:p>
          <a:p>
            <a:r>
              <a:rPr lang="en-US" sz="3200" dirty="0"/>
              <a:t>Just as He led men and women in Scripture, He will lead me, since He is no respecter of persons.</a:t>
            </a:r>
          </a:p>
        </p:txBody>
      </p:sp>
    </p:spTree>
    <p:extLst>
      <p:ext uri="{BB962C8B-B14F-4D97-AF65-F5344CB8AC3E}">
        <p14:creationId xmlns:p14="http://schemas.microsoft.com/office/powerpoint/2010/main" val="1564508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0399F-2D95-F245-DC90-A751EF11D468}"/>
              </a:ext>
            </a:extLst>
          </p:cNvPr>
          <p:cNvSpPr>
            <a:spLocks noGrp="1"/>
          </p:cNvSpPr>
          <p:nvPr>
            <p:ph type="title"/>
          </p:nvPr>
        </p:nvSpPr>
        <p:spPr/>
        <p:txBody>
          <a:bodyPr/>
          <a:lstStyle/>
          <a:p>
            <a:r>
              <a:rPr lang="en-US" b="1" dirty="0">
                <a:solidFill>
                  <a:srgbClr val="FF9900"/>
                </a:solidFill>
                <a:effectLst/>
              </a:rPr>
              <a:t>Think it &amp; Say It:</a:t>
            </a:r>
            <a:endParaRPr lang="en-US" dirty="0"/>
          </a:p>
        </p:txBody>
      </p:sp>
      <p:sp>
        <p:nvSpPr>
          <p:cNvPr id="3" name="Content Placeholder 2">
            <a:extLst>
              <a:ext uri="{FF2B5EF4-FFF2-40B4-BE49-F238E27FC236}">
                <a16:creationId xmlns:a16="http://schemas.microsoft.com/office/drawing/2014/main" id="{1A4FDF46-8510-C395-A64C-6874B6EB5D45}"/>
              </a:ext>
            </a:extLst>
          </p:cNvPr>
          <p:cNvSpPr>
            <a:spLocks noGrp="1"/>
          </p:cNvSpPr>
          <p:nvPr>
            <p:ph idx="1"/>
          </p:nvPr>
        </p:nvSpPr>
        <p:spPr/>
        <p:txBody>
          <a:bodyPr>
            <a:noAutofit/>
          </a:bodyPr>
          <a:lstStyle/>
          <a:p>
            <a:r>
              <a:rPr lang="en-US" sz="3200" dirty="0"/>
              <a:t>I am called and chosen by God and therefore I will not stumble.  </a:t>
            </a:r>
          </a:p>
          <a:p>
            <a:r>
              <a:rPr lang="en-US" sz="3200" dirty="0"/>
              <a:t>When I don’t know what to do, I will trust the Holy Spirit and allow Him to pray through me—bringing me into the perfect will of God no matter what is going on in this world, in Jesus’ Name! </a:t>
            </a:r>
          </a:p>
        </p:txBody>
      </p:sp>
    </p:spTree>
    <p:extLst>
      <p:ext uri="{BB962C8B-B14F-4D97-AF65-F5344CB8AC3E}">
        <p14:creationId xmlns:p14="http://schemas.microsoft.com/office/powerpoint/2010/main" val="486380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9B777-2F62-65CC-5FDB-8468FDCCF2D9}"/>
              </a:ext>
            </a:extLst>
          </p:cNvPr>
          <p:cNvSpPr>
            <a:spLocks noGrp="1"/>
          </p:cNvSpPr>
          <p:nvPr>
            <p:ph type="title"/>
          </p:nvPr>
        </p:nvSpPr>
        <p:spPr/>
        <p:txBody>
          <a:bodyPr/>
          <a:lstStyle/>
          <a:p>
            <a:r>
              <a:rPr lang="en-US" b="1" dirty="0">
                <a:solidFill>
                  <a:srgbClr val="FFC000"/>
                </a:solidFill>
              </a:rPr>
              <a:t>Let Us Pray</a:t>
            </a:r>
          </a:p>
        </p:txBody>
      </p:sp>
    </p:spTree>
    <p:extLst>
      <p:ext uri="{BB962C8B-B14F-4D97-AF65-F5344CB8AC3E}">
        <p14:creationId xmlns:p14="http://schemas.microsoft.com/office/powerpoint/2010/main" val="3005025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72627-8B17-6A79-FB0C-ED8B3A4D41F6}"/>
              </a:ext>
            </a:extLst>
          </p:cNvPr>
          <p:cNvSpPr>
            <a:spLocks noGrp="1"/>
          </p:cNvSpPr>
          <p:nvPr>
            <p:ph type="title"/>
          </p:nvPr>
        </p:nvSpPr>
        <p:spPr/>
        <p:txBody>
          <a:bodyPr/>
          <a:lstStyle/>
          <a:p>
            <a:pPr algn="ctr"/>
            <a:r>
              <a:rPr lang="en-US" b="1" dirty="0">
                <a:solidFill>
                  <a:srgbClr val="FFC000"/>
                </a:solidFill>
                <a:effectLst>
                  <a:outerShdw blurRad="38100" dist="38100" dir="2700000" algn="tl">
                    <a:srgbClr val="000000">
                      <a:alpha val="43137"/>
                    </a:srgbClr>
                  </a:outerShdw>
                </a:effectLst>
              </a:rPr>
              <a:t>Today, I want us to deal with thoughts of uncertainty.</a:t>
            </a:r>
          </a:p>
        </p:txBody>
      </p:sp>
      <p:sp>
        <p:nvSpPr>
          <p:cNvPr id="3" name="Content Placeholder 2">
            <a:extLst>
              <a:ext uri="{FF2B5EF4-FFF2-40B4-BE49-F238E27FC236}">
                <a16:creationId xmlns:a16="http://schemas.microsoft.com/office/drawing/2014/main" id="{23029D65-9E92-0F17-7484-FE7B5AF2DF0C}"/>
              </a:ext>
            </a:extLst>
          </p:cNvPr>
          <p:cNvSpPr>
            <a:spLocks noGrp="1"/>
          </p:cNvSpPr>
          <p:nvPr>
            <p:ph idx="1"/>
          </p:nvPr>
        </p:nvSpPr>
        <p:spPr/>
        <p:txBody>
          <a:bodyPr/>
          <a:lstStyle/>
          <a:p>
            <a:r>
              <a:rPr lang="en-US" sz="3200" dirty="0"/>
              <a:t>“What’s going to happen in the world?”  “What’s going to happen in the economy?”  “How’s this going to affect my finances?”  “I don’t know what I’m going to do.”</a:t>
            </a:r>
          </a:p>
          <a:p>
            <a:pPr marL="0" indent="0">
              <a:buNone/>
            </a:pPr>
            <a:endParaRPr lang="en-US" sz="3200" dirty="0"/>
          </a:p>
          <a:p>
            <a:r>
              <a:rPr lang="en-US" sz="3200" dirty="0"/>
              <a:t>These thoughts of uncertainty in an unstable world must be dealt with.</a:t>
            </a:r>
          </a:p>
          <a:p>
            <a:endParaRPr lang="en-US" dirty="0"/>
          </a:p>
        </p:txBody>
      </p:sp>
    </p:spTree>
    <p:extLst>
      <p:ext uri="{BB962C8B-B14F-4D97-AF65-F5344CB8AC3E}">
        <p14:creationId xmlns:p14="http://schemas.microsoft.com/office/powerpoint/2010/main" val="1451260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ADB96-DE08-78A2-ADD9-34F4357FAB7C}"/>
              </a:ext>
            </a:extLst>
          </p:cNvPr>
          <p:cNvSpPr>
            <a:spLocks noGrp="1"/>
          </p:cNvSpPr>
          <p:nvPr>
            <p:ph type="title"/>
          </p:nvPr>
        </p:nvSpPr>
        <p:spPr/>
        <p:txBody>
          <a:bodyPr/>
          <a:lstStyle/>
          <a:p>
            <a:r>
              <a:rPr lang="en-US" b="1" dirty="0">
                <a:solidFill>
                  <a:srgbClr val="FFC000"/>
                </a:solidFill>
                <a:effectLst>
                  <a:outerShdw blurRad="38100" dist="38100" dir="2700000" algn="tl">
                    <a:srgbClr val="000000">
                      <a:alpha val="43137"/>
                    </a:srgbClr>
                  </a:outerShdw>
                </a:effectLst>
              </a:rPr>
              <a:t>thoughts of uncertainty.</a:t>
            </a:r>
            <a:endParaRPr lang="en-US" dirty="0"/>
          </a:p>
        </p:txBody>
      </p:sp>
      <p:sp>
        <p:nvSpPr>
          <p:cNvPr id="3" name="Content Placeholder 2">
            <a:extLst>
              <a:ext uri="{FF2B5EF4-FFF2-40B4-BE49-F238E27FC236}">
                <a16:creationId xmlns:a16="http://schemas.microsoft.com/office/drawing/2014/main" id="{DB5A354C-49D9-B47A-F10F-677F384F9601}"/>
              </a:ext>
            </a:extLst>
          </p:cNvPr>
          <p:cNvSpPr>
            <a:spLocks noGrp="1"/>
          </p:cNvSpPr>
          <p:nvPr>
            <p:ph idx="1"/>
          </p:nvPr>
        </p:nvSpPr>
        <p:spPr/>
        <p:txBody>
          <a:bodyPr>
            <a:normAutofit/>
          </a:bodyPr>
          <a:lstStyle/>
          <a:p>
            <a:r>
              <a:rPr lang="en-US" sz="3200" b="1" dirty="0">
                <a:effectLst>
                  <a:outerShdw blurRad="38100" dist="38100" dir="2700000" algn="tl">
                    <a:srgbClr val="000000">
                      <a:alpha val="43137"/>
                    </a:srgbClr>
                  </a:outerShdw>
                </a:effectLst>
              </a:rPr>
              <a:t>The devil wants you uncertain and afraid.  </a:t>
            </a:r>
          </a:p>
          <a:p>
            <a:r>
              <a:rPr lang="en-US" sz="3200" b="1" dirty="0">
                <a:effectLst>
                  <a:outerShdw blurRad="38100" dist="38100" dir="2700000" algn="tl">
                    <a:srgbClr val="000000">
                      <a:alpha val="43137"/>
                    </a:srgbClr>
                  </a:outerShdw>
                </a:effectLst>
              </a:rPr>
              <a:t>The </a:t>
            </a:r>
            <a:r>
              <a:rPr lang="en-US" sz="3200" b="1" u="sng" dirty="0">
                <a:solidFill>
                  <a:srgbClr val="FFC000"/>
                </a:solidFill>
                <a:effectLst>
                  <a:outerShdw blurRad="38100" dist="38100" dir="2700000" algn="tl">
                    <a:srgbClr val="000000">
                      <a:alpha val="43137"/>
                    </a:srgbClr>
                  </a:outerShdw>
                </a:effectLst>
              </a:rPr>
              <a:t>world’s system</a:t>
            </a:r>
            <a:r>
              <a:rPr lang="en-US" sz="3200" b="1" dirty="0">
                <a:effectLst>
                  <a:outerShdw blurRad="38100" dist="38100" dir="2700000" algn="tl">
                    <a:srgbClr val="000000">
                      <a:alpha val="43137"/>
                    </a:srgbClr>
                  </a:outerShdw>
                </a:effectLst>
              </a:rPr>
              <a:t> of news, government, and business wants people in uncertainty and fear to make us dependent upon it.</a:t>
            </a:r>
          </a:p>
        </p:txBody>
      </p:sp>
    </p:spTree>
    <p:extLst>
      <p:ext uri="{BB962C8B-B14F-4D97-AF65-F5344CB8AC3E}">
        <p14:creationId xmlns:p14="http://schemas.microsoft.com/office/powerpoint/2010/main" val="3817105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ADB96-DE08-78A2-ADD9-34F4357FAB7C}"/>
              </a:ext>
            </a:extLst>
          </p:cNvPr>
          <p:cNvSpPr>
            <a:spLocks noGrp="1"/>
          </p:cNvSpPr>
          <p:nvPr>
            <p:ph type="title"/>
          </p:nvPr>
        </p:nvSpPr>
        <p:spPr/>
        <p:txBody>
          <a:bodyPr/>
          <a:lstStyle/>
          <a:p>
            <a:r>
              <a:rPr lang="en-US" b="1" dirty="0">
                <a:solidFill>
                  <a:srgbClr val="FFC000"/>
                </a:solidFill>
                <a:effectLst>
                  <a:outerShdw blurRad="38100" dist="38100" dir="2700000" algn="tl">
                    <a:srgbClr val="000000">
                      <a:alpha val="43137"/>
                    </a:srgbClr>
                  </a:outerShdw>
                </a:effectLst>
              </a:rPr>
              <a:t>thoughts of uncertainty.</a:t>
            </a:r>
            <a:endParaRPr lang="en-US" dirty="0"/>
          </a:p>
        </p:txBody>
      </p:sp>
      <p:sp>
        <p:nvSpPr>
          <p:cNvPr id="3" name="Content Placeholder 2">
            <a:extLst>
              <a:ext uri="{FF2B5EF4-FFF2-40B4-BE49-F238E27FC236}">
                <a16:creationId xmlns:a16="http://schemas.microsoft.com/office/drawing/2014/main" id="{DB5A354C-49D9-B47A-F10F-677F384F9601}"/>
              </a:ext>
            </a:extLst>
          </p:cNvPr>
          <p:cNvSpPr>
            <a:spLocks noGrp="1"/>
          </p:cNvSpPr>
          <p:nvPr>
            <p:ph idx="1"/>
          </p:nvPr>
        </p:nvSpPr>
        <p:spPr/>
        <p:txBody>
          <a:bodyPr>
            <a:normAutofit fontScale="92500" lnSpcReduction="20000"/>
          </a:bodyPr>
          <a:lstStyle/>
          <a:p>
            <a:r>
              <a:rPr lang="en-US" sz="3200" b="1" dirty="0">
                <a:effectLst>
                  <a:outerShdw blurRad="38100" dist="38100" dir="2700000" algn="tl">
                    <a:srgbClr val="000000">
                      <a:alpha val="43137"/>
                    </a:srgbClr>
                  </a:outerShdw>
                </a:effectLst>
              </a:rPr>
              <a:t>In Genesis 26, there arose a great famine in the land.  The first thing that God told Isaac was</a:t>
            </a:r>
            <a:r>
              <a:rPr lang="en-US" sz="3200" b="1" dirty="0">
                <a:solidFill>
                  <a:srgbClr val="FFC000"/>
                </a:solidFill>
                <a:effectLst>
                  <a:outerShdw blurRad="38100" dist="38100" dir="2700000" algn="tl">
                    <a:srgbClr val="000000">
                      <a:alpha val="43137"/>
                    </a:srgbClr>
                  </a:outerShdw>
                </a:effectLst>
              </a:rPr>
              <a:t>: DO NOT GO DOWN TO EGYPT.</a:t>
            </a:r>
          </a:p>
          <a:p>
            <a:endParaRPr lang="en-US" sz="3200" b="1" dirty="0">
              <a:effectLst>
                <a:outerShdw blurRad="38100" dist="38100" dir="2700000" algn="tl">
                  <a:srgbClr val="000000">
                    <a:alpha val="43137"/>
                  </a:srgbClr>
                </a:outerShdw>
              </a:effectLst>
            </a:endParaRPr>
          </a:p>
          <a:p>
            <a:r>
              <a:rPr lang="en-US" sz="3200" b="1" dirty="0">
                <a:solidFill>
                  <a:srgbClr val="FFC000"/>
                </a:solidFill>
                <a:effectLst>
                  <a:outerShdw blurRad="38100" dist="38100" dir="2700000" algn="tl">
                    <a:srgbClr val="000000">
                      <a:alpha val="43137"/>
                    </a:srgbClr>
                  </a:outerShdw>
                </a:effectLst>
              </a:rPr>
              <a:t>“Egypt” </a:t>
            </a:r>
            <a:r>
              <a:rPr lang="en-US" sz="3200" b="1" dirty="0">
                <a:effectLst>
                  <a:outerShdw blurRad="38100" dist="38100" dir="2700000" algn="tl">
                    <a:srgbClr val="000000">
                      <a:alpha val="43137"/>
                    </a:srgbClr>
                  </a:outerShdw>
                </a:effectLst>
              </a:rPr>
              <a:t>represents the </a:t>
            </a:r>
            <a:r>
              <a:rPr lang="en-US" sz="3200" b="1" dirty="0">
                <a:solidFill>
                  <a:srgbClr val="FFC000"/>
                </a:solidFill>
                <a:effectLst>
                  <a:outerShdw blurRad="38100" dist="38100" dir="2700000" algn="tl">
                    <a:srgbClr val="000000">
                      <a:alpha val="43137"/>
                    </a:srgbClr>
                  </a:outerShdw>
                </a:effectLst>
              </a:rPr>
              <a:t>world’s system</a:t>
            </a:r>
            <a:r>
              <a:rPr lang="en-US" sz="3200" b="1" dirty="0">
                <a:effectLst>
                  <a:outerShdw blurRad="38100" dist="38100" dir="2700000" algn="tl">
                    <a:srgbClr val="000000">
                      <a:alpha val="43137"/>
                    </a:srgbClr>
                  </a:outerShdw>
                </a:effectLst>
              </a:rPr>
              <a:t> apart from God. </a:t>
            </a:r>
          </a:p>
          <a:p>
            <a:pPr marL="0" indent="0">
              <a:buNone/>
            </a:pPr>
            <a:endParaRPr lang="en-US" sz="3200" b="1" dirty="0">
              <a:effectLst>
                <a:outerShdw blurRad="38100" dist="38100" dir="2700000" algn="tl">
                  <a:srgbClr val="000000">
                    <a:alpha val="43137"/>
                  </a:srgbClr>
                </a:outerShdw>
              </a:effectLst>
            </a:endParaRPr>
          </a:p>
          <a:p>
            <a:r>
              <a:rPr lang="en-US" sz="3200" b="1" dirty="0">
                <a:effectLst>
                  <a:outerShdw blurRad="38100" dist="38100" dir="2700000" algn="tl">
                    <a:srgbClr val="000000">
                      <a:alpha val="43137"/>
                    </a:srgbClr>
                  </a:outerShdw>
                </a:effectLst>
              </a:rPr>
              <a:t> As long as we depend on this world’s system, we will be uncertain and insecure in trying times.</a:t>
            </a:r>
          </a:p>
        </p:txBody>
      </p:sp>
    </p:spTree>
    <p:extLst>
      <p:ext uri="{BB962C8B-B14F-4D97-AF65-F5344CB8AC3E}">
        <p14:creationId xmlns:p14="http://schemas.microsoft.com/office/powerpoint/2010/main" val="416067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ADB96-DE08-78A2-ADD9-34F4357FAB7C}"/>
              </a:ext>
            </a:extLst>
          </p:cNvPr>
          <p:cNvSpPr>
            <a:spLocks noGrp="1"/>
          </p:cNvSpPr>
          <p:nvPr>
            <p:ph type="title"/>
          </p:nvPr>
        </p:nvSpPr>
        <p:spPr/>
        <p:txBody>
          <a:bodyPr/>
          <a:lstStyle/>
          <a:p>
            <a:r>
              <a:rPr lang="en-US" b="1" dirty="0">
                <a:solidFill>
                  <a:srgbClr val="FFC000"/>
                </a:solidFill>
                <a:effectLst>
                  <a:outerShdw blurRad="38100" dist="38100" dir="2700000" algn="tl">
                    <a:srgbClr val="000000">
                      <a:alpha val="43137"/>
                    </a:srgbClr>
                  </a:outerShdw>
                </a:effectLst>
              </a:rPr>
              <a:t>thoughts of uncertainty.</a:t>
            </a:r>
            <a:endParaRPr lang="en-US" dirty="0"/>
          </a:p>
        </p:txBody>
      </p:sp>
      <p:sp>
        <p:nvSpPr>
          <p:cNvPr id="3" name="Content Placeholder 2">
            <a:extLst>
              <a:ext uri="{FF2B5EF4-FFF2-40B4-BE49-F238E27FC236}">
                <a16:creationId xmlns:a16="http://schemas.microsoft.com/office/drawing/2014/main" id="{DB5A354C-49D9-B47A-F10F-677F384F9601}"/>
              </a:ext>
            </a:extLst>
          </p:cNvPr>
          <p:cNvSpPr>
            <a:spLocks noGrp="1"/>
          </p:cNvSpPr>
          <p:nvPr>
            <p:ph idx="1"/>
          </p:nvPr>
        </p:nvSpPr>
        <p:spPr/>
        <p:txBody>
          <a:bodyPr>
            <a:noAutofit/>
          </a:bodyPr>
          <a:lstStyle/>
          <a:p>
            <a:r>
              <a:rPr lang="en-US" sz="2800" b="1" dirty="0"/>
              <a:t>Thinking that things will be OK if the “economy” turns around will breed uncertainty as well.  </a:t>
            </a:r>
          </a:p>
          <a:p>
            <a:pPr marL="0" indent="0">
              <a:buNone/>
            </a:pPr>
            <a:endParaRPr lang="en-US" sz="2800" b="1" dirty="0"/>
          </a:p>
          <a:p>
            <a:r>
              <a:rPr lang="en-US" sz="2800" b="1" dirty="0"/>
              <a:t>We must not depend on this world’s “</a:t>
            </a:r>
            <a:r>
              <a:rPr lang="en-US" sz="2800" b="1" dirty="0">
                <a:solidFill>
                  <a:srgbClr val="FFC000"/>
                </a:solidFill>
              </a:rPr>
              <a:t>economy</a:t>
            </a:r>
            <a:r>
              <a:rPr lang="en-US" sz="2800" b="1" dirty="0"/>
              <a:t>.”  Listen to the original meaning of this word: “</a:t>
            </a:r>
            <a:r>
              <a:rPr lang="en-US" sz="2800" b="1" dirty="0">
                <a:solidFill>
                  <a:srgbClr val="FFC000"/>
                </a:solidFill>
              </a:rPr>
              <a:t>rules of the house</a:t>
            </a:r>
            <a:r>
              <a:rPr lang="en-US" sz="2800" b="1" dirty="0"/>
              <a:t>.”</a:t>
            </a:r>
          </a:p>
          <a:p>
            <a:pPr marL="0" indent="0">
              <a:buNone/>
            </a:pPr>
            <a:endParaRPr lang="en-US" sz="2800" b="1" dirty="0"/>
          </a:p>
          <a:p>
            <a:r>
              <a:rPr lang="en-US" sz="2800" b="1" dirty="0"/>
              <a:t>Well, we’re not playing by the rules of the world’s house. We’re playing by the rules of God’s House!  When we do, we will have absolute certainty and assurance.</a:t>
            </a:r>
          </a:p>
        </p:txBody>
      </p:sp>
    </p:spTree>
    <p:extLst>
      <p:ext uri="{BB962C8B-B14F-4D97-AF65-F5344CB8AC3E}">
        <p14:creationId xmlns:p14="http://schemas.microsoft.com/office/powerpoint/2010/main" val="1970095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0399F-2D95-F245-DC90-A751EF11D468}"/>
              </a:ext>
            </a:extLst>
          </p:cNvPr>
          <p:cNvSpPr>
            <a:spLocks noGrp="1"/>
          </p:cNvSpPr>
          <p:nvPr>
            <p:ph type="title"/>
          </p:nvPr>
        </p:nvSpPr>
        <p:spPr/>
        <p:txBody>
          <a:bodyPr/>
          <a:lstStyle/>
          <a:p>
            <a:r>
              <a:rPr lang="en-US" b="1" dirty="0">
                <a:solidFill>
                  <a:srgbClr val="FF9900"/>
                </a:solidFill>
                <a:effectLst/>
              </a:rPr>
              <a:t>Let’s revolutionize our thinking and fast from thoughts of uncertainty:</a:t>
            </a:r>
            <a:endParaRPr lang="en-US" dirty="0"/>
          </a:p>
        </p:txBody>
      </p:sp>
      <p:sp>
        <p:nvSpPr>
          <p:cNvPr id="3" name="Content Placeholder 2">
            <a:extLst>
              <a:ext uri="{FF2B5EF4-FFF2-40B4-BE49-F238E27FC236}">
                <a16:creationId xmlns:a16="http://schemas.microsoft.com/office/drawing/2014/main" id="{1A4FDF46-8510-C395-A64C-6874B6EB5D4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181370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0399F-2D95-F245-DC90-A751EF11D468}"/>
              </a:ext>
            </a:extLst>
          </p:cNvPr>
          <p:cNvSpPr>
            <a:spLocks noGrp="1"/>
          </p:cNvSpPr>
          <p:nvPr>
            <p:ph type="title"/>
          </p:nvPr>
        </p:nvSpPr>
        <p:spPr/>
        <p:txBody>
          <a:bodyPr/>
          <a:lstStyle/>
          <a:p>
            <a:r>
              <a:rPr lang="en-US" b="1" dirty="0">
                <a:solidFill>
                  <a:srgbClr val="FF9900"/>
                </a:solidFill>
                <a:effectLst/>
              </a:rPr>
              <a:t>Let’s revolutionize our thinking and fast from thoughts of uncertainty:</a:t>
            </a:r>
            <a:endParaRPr lang="en-US" dirty="0"/>
          </a:p>
        </p:txBody>
      </p:sp>
      <p:sp>
        <p:nvSpPr>
          <p:cNvPr id="3" name="Content Placeholder 2">
            <a:extLst>
              <a:ext uri="{FF2B5EF4-FFF2-40B4-BE49-F238E27FC236}">
                <a16:creationId xmlns:a16="http://schemas.microsoft.com/office/drawing/2014/main" id="{1A4FDF46-8510-C395-A64C-6874B6EB5D45}"/>
              </a:ext>
            </a:extLst>
          </p:cNvPr>
          <p:cNvSpPr>
            <a:spLocks noGrp="1"/>
          </p:cNvSpPr>
          <p:nvPr>
            <p:ph idx="1"/>
          </p:nvPr>
        </p:nvSpPr>
        <p:spPr/>
        <p:txBody>
          <a:bodyPr>
            <a:normAutofit lnSpcReduction="10000"/>
          </a:bodyPr>
          <a:lstStyle/>
          <a:p>
            <a:r>
              <a:rPr lang="en-US" sz="3200" dirty="0"/>
              <a:t>Renew your mind to God’s system of doing things— the kingdom of God means: His government, economy, system, rules of the house!  </a:t>
            </a:r>
          </a:p>
          <a:p>
            <a:endParaRPr lang="en-US" sz="3200" dirty="0">
              <a:hlinkClick r:id="rId2"/>
            </a:endParaRPr>
          </a:p>
          <a:p>
            <a:r>
              <a:rPr lang="en-US" sz="3200" dirty="0">
                <a:hlinkClick r:id="rId2"/>
              </a:rPr>
              <a:t>Mark 4:26</a:t>
            </a:r>
            <a:r>
              <a:rPr lang="en-US" sz="3200" dirty="0"/>
              <a:t> says, “The Kingdom (system, rules of the house) of God is like a man who casts seed into the ground.”  Live by the system of sowing and reaping.</a:t>
            </a:r>
          </a:p>
        </p:txBody>
      </p:sp>
    </p:spTree>
    <p:extLst>
      <p:ext uri="{BB962C8B-B14F-4D97-AF65-F5344CB8AC3E}">
        <p14:creationId xmlns:p14="http://schemas.microsoft.com/office/powerpoint/2010/main" val="3724268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0399F-2D95-F245-DC90-A751EF11D468}"/>
              </a:ext>
            </a:extLst>
          </p:cNvPr>
          <p:cNvSpPr>
            <a:spLocks noGrp="1"/>
          </p:cNvSpPr>
          <p:nvPr>
            <p:ph type="title"/>
          </p:nvPr>
        </p:nvSpPr>
        <p:spPr/>
        <p:txBody>
          <a:bodyPr/>
          <a:lstStyle/>
          <a:p>
            <a:r>
              <a:rPr lang="en-US" b="1" dirty="0">
                <a:solidFill>
                  <a:srgbClr val="FF9900"/>
                </a:solidFill>
                <a:effectLst/>
              </a:rPr>
              <a:t>Let’s revolutionize our thinking and fast from thoughts of uncertainty:</a:t>
            </a:r>
            <a:endParaRPr lang="en-US" dirty="0"/>
          </a:p>
        </p:txBody>
      </p:sp>
      <p:sp>
        <p:nvSpPr>
          <p:cNvPr id="3" name="Content Placeholder 2">
            <a:extLst>
              <a:ext uri="{FF2B5EF4-FFF2-40B4-BE49-F238E27FC236}">
                <a16:creationId xmlns:a16="http://schemas.microsoft.com/office/drawing/2014/main" id="{1A4FDF46-8510-C395-A64C-6874B6EB5D45}"/>
              </a:ext>
            </a:extLst>
          </p:cNvPr>
          <p:cNvSpPr>
            <a:spLocks noGrp="1"/>
          </p:cNvSpPr>
          <p:nvPr>
            <p:ph idx="1"/>
          </p:nvPr>
        </p:nvSpPr>
        <p:spPr/>
        <p:txBody>
          <a:bodyPr>
            <a:normAutofit/>
          </a:bodyPr>
          <a:lstStyle/>
          <a:p>
            <a:r>
              <a:rPr lang="en-US" sz="3200" dirty="0"/>
              <a:t>2. Realize that you can determine your future by the seeds you sow.  Sow faith seeds.  Sow word seeds. Sow praise seeds.  Sow financial seeds.  As you do, </a:t>
            </a:r>
            <a:r>
              <a:rPr lang="en-US" sz="3200" dirty="0">
                <a:solidFill>
                  <a:srgbClr val="FFC000"/>
                </a:solidFill>
              </a:rPr>
              <a:t>assurance and confidence</a:t>
            </a:r>
            <a:r>
              <a:rPr lang="en-US" sz="3200" dirty="0"/>
              <a:t> will fill your heart.</a:t>
            </a:r>
          </a:p>
        </p:txBody>
      </p:sp>
    </p:spTree>
    <p:extLst>
      <p:ext uri="{BB962C8B-B14F-4D97-AF65-F5344CB8AC3E}">
        <p14:creationId xmlns:p14="http://schemas.microsoft.com/office/powerpoint/2010/main" val="2245711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0399F-2D95-F245-DC90-A751EF11D468}"/>
              </a:ext>
            </a:extLst>
          </p:cNvPr>
          <p:cNvSpPr>
            <a:spLocks noGrp="1"/>
          </p:cNvSpPr>
          <p:nvPr>
            <p:ph type="title"/>
          </p:nvPr>
        </p:nvSpPr>
        <p:spPr/>
        <p:txBody>
          <a:bodyPr/>
          <a:lstStyle/>
          <a:p>
            <a:r>
              <a:rPr lang="en-US" b="1" dirty="0">
                <a:solidFill>
                  <a:srgbClr val="FF9900"/>
                </a:solidFill>
                <a:effectLst/>
              </a:rPr>
              <a:t>Let’s revolutionize our thinking and fast from thoughts of uncertainty:</a:t>
            </a:r>
            <a:endParaRPr lang="en-US" dirty="0"/>
          </a:p>
        </p:txBody>
      </p:sp>
      <p:sp>
        <p:nvSpPr>
          <p:cNvPr id="3" name="Content Placeholder 2">
            <a:extLst>
              <a:ext uri="{FF2B5EF4-FFF2-40B4-BE49-F238E27FC236}">
                <a16:creationId xmlns:a16="http://schemas.microsoft.com/office/drawing/2014/main" id="{1A4FDF46-8510-C395-A64C-6874B6EB5D45}"/>
              </a:ext>
            </a:extLst>
          </p:cNvPr>
          <p:cNvSpPr>
            <a:spLocks noGrp="1"/>
          </p:cNvSpPr>
          <p:nvPr>
            <p:ph idx="1"/>
          </p:nvPr>
        </p:nvSpPr>
        <p:spPr/>
        <p:txBody>
          <a:bodyPr>
            <a:normAutofit lnSpcReduction="10000"/>
          </a:bodyPr>
          <a:lstStyle/>
          <a:p>
            <a:r>
              <a:rPr lang="en-US" sz="3200" dirty="0"/>
              <a:t>3. Expect God to lead you by the Holy Spirit. </a:t>
            </a:r>
          </a:p>
          <a:p>
            <a:endParaRPr lang="en-US" sz="3200" dirty="0"/>
          </a:p>
          <a:p>
            <a:r>
              <a:rPr lang="en-US" sz="3200" dirty="0"/>
              <a:t> </a:t>
            </a:r>
            <a:r>
              <a:rPr lang="en-US" sz="3200" dirty="0">
                <a:hlinkClick r:id="rId2"/>
              </a:rPr>
              <a:t>John 16:13</a:t>
            </a:r>
            <a:r>
              <a:rPr lang="en-US" sz="3200" dirty="0"/>
              <a:t> says the Spirit of Truth will reveal to you the things to come.  Just as God showed Joseph that famine would come; just as He showed the Magi to go a different way because Herod would try to kill them in </a:t>
            </a:r>
            <a:r>
              <a:rPr lang="en-US" sz="3200" dirty="0">
                <a:hlinkClick r:id="rId3"/>
              </a:rPr>
              <a:t>Matthew 2:1-12</a:t>
            </a:r>
            <a:r>
              <a:rPr lang="en-US" sz="3200" dirty="0"/>
              <a:t>; He will show you as well.</a:t>
            </a:r>
          </a:p>
        </p:txBody>
      </p:sp>
    </p:spTree>
    <p:extLst>
      <p:ext uri="{BB962C8B-B14F-4D97-AF65-F5344CB8AC3E}">
        <p14:creationId xmlns:p14="http://schemas.microsoft.com/office/powerpoint/2010/main" val="4270378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149</TotalTime>
  <Words>1002</Words>
  <Application>Microsoft Office PowerPoint</Application>
  <PresentationFormat>Widescreen</PresentationFormat>
  <Paragraphs>62</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Celestial</vt:lpstr>
      <vt:lpstr>Today’s thought: Uncertainty </vt:lpstr>
      <vt:lpstr>Today, I want us to deal with thoughts of uncertainty.</vt:lpstr>
      <vt:lpstr>thoughts of uncertainty.</vt:lpstr>
      <vt:lpstr>thoughts of uncertainty.</vt:lpstr>
      <vt:lpstr>thoughts of uncertainty.</vt:lpstr>
      <vt:lpstr>Let’s revolutionize our thinking and fast from thoughts of uncertainty:</vt:lpstr>
      <vt:lpstr>Let’s revolutionize our thinking and fast from thoughts of uncertainty:</vt:lpstr>
      <vt:lpstr>Let’s revolutionize our thinking and fast from thoughts of uncertainty:</vt:lpstr>
      <vt:lpstr>Let’s revolutionize our thinking and fast from thoughts of uncertainty:</vt:lpstr>
      <vt:lpstr>Let’s revolutionize our thinking and fast from thoughts of uncertainty:</vt:lpstr>
      <vt:lpstr>Let’s revolutionize our thinking and fast from thoughts of uncertainty:</vt:lpstr>
      <vt:lpstr>Let’s revolutionize our thinking and fast from thoughts of uncertainty:</vt:lpstr>
      <vt:lpstr>Let’s revolutionize our thinking and fast from thoughts of uncertainty:</vt:lpstr>
      <vt:lpstr>Let’s revolutionize our thinking and fast from thoughts of uncertainty:</vt:lpstr>
      <vt:lpstr>Think it &amp; Say It:</vt:lpstr>
      <vt:lpstr>Think it &amp; Say It:</vt:lpstr>
      <vt:lpstr>Think it &amp; Say It:</vt:lpstr>
      <vt:lpstr>Let Us Pray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Today’s thought: Uncertainty </dc:title>
  <dc:creator>Ronald Powell</dc:creator>
  <cp:lastModifiedBy>Ronald Powell</cp:lastModifiedBy>
  <cp:revision>2</cp:revision>
  <dcterms:created xsi:type="dcterms:W3CDTF">2022-06-16T14:22:58Z</dcterms:created>
  <dcterms:modified xsi:type="dcterms:W3CDTF">2022-06-16T16:52:51Z</dcterms:modified>
</cp:coreProperties>
</file>