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3" r:id="rId6"/>
    <p:sldId id="284" r:id="rId7"/>
    <p:sldId id="285" r:id="rId8"/>
    <p:sldId id="287" r:id="rId9"/>
    <p:sldId id="288" r:id="rId10"/>
    <p:sldId id="289" r:id="rId11"/>
    <p:sldId id="290" r:id="rId12"/>
    <p:sldId id="291" r:id="rId13"/>
    <p:sldId id="292" r:id="rId14"/>
    <p:sldId id="293" r:id="rId15"/>
    <p:sldId id="294" r:id="rId16"/>
    <p:sldId id="295" r:id="rId17"/>
    <p:sldId id="296"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428"/>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19" autoAdjust="0"/>
  </p:normalViewPr>
  <p:slideViewPr>
    <p:cSldViewPr snapToGrid="0">
      <p:cViewPr varScale="1">
        <p:scale>
          <a:sx n="104" d="100"/>
          <a:sy n="104"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8/14/2022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8/14/2022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8/14/2022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8/14/2022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8/14/2022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hyperlink" Target="https://biblia.com/bible/kjv1900/Prov%2023.7" TargetMode="External"/><Relationship Id="rId2" Type="http://schemas.openxmlformats.org/officeDocument/2006/relationships/slideLayout" Target="../slideLayouts/slideLayout4.xml"/><Relationship Id="rId1" Type="http://schemas.openxmlformats.org/officeDocument/2006/relationships/themeOverride" Target="../theme/themeOverride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p:txBody>
          <a:bodyPr anchor="ctr">
            <a:normAutofit fontScale="90000"/>
          </a:bodyPr>
          <a:lstStyle/>
          <a:p>
            <a:pPr algn="ctr"/>
            <a:r>
              <a:rPr lang="en-US" sz="4000" dirty="0">
                <a:solidFill>
                  <a:srgbClr val="ED8428"/>
                </a:solidFill>
              </a:rPr>
              <a:t>Today’s Thought: </a:t>
            </a:r>
            <a:r>
              <a:rPr lang="en-US" sz="4000" dirty="0">
                <a:solidFill>
                  <a:schemeClr val="tx1"/>
                </a:solidFill>
              </a:rPr>
              <a:t>“I must be out of God’s will”</a:t>
            </a:r>
            <a:br>
              <a:rPr lang="en-US" dirty="0">
                <a:solidFill>
                  <a:schemeClr val="tx1"/>
                </a:solidFill>
              </a:rPr>
            </a:b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581193" y="1625927"/>
            <a:ext cx="5194767" cy="4235124"/>
          </a:xfrm>
        </p:spPr>
        <p:txBody>
          <a:bodyPr anchor="t">
            <a:normAutofit/>
          </a:bodyPr>
          <a:lstStyle/>
          <a:p>
            <a:pPr marL="0" indent="0">
              <a:buNone/>
            </a:pPr>
            <a:endParaRPr lang="en-US" sz="3200" b="1" i="1" dirty="0">
              <a:solidFill>
                <a:srgbClr val="969FA7"/>
              </a:solidFill>
            </a:endParaRPr>
          </a:p>
          <a:p>
            <a:pPr marL="0" indent="0">
              <a:buNone/>
            </a:pPr>
            <a:endParaRPr lang="en-US" sz="3200" b="1" i="1" dirty="0">
              <a:solidFill>
                <a:srgbClr val="969FA7"/>
              </a:solidFill>
            </a:endParaRPr>
          </a:p>
          <a:p>
            <a:pPr marL="0" indent="0">
              <a:buNone/>
            </a:pPr>
            <a:endParaRPr lang="en-US" sz="3200" b="1" i="1" dirty="0">
              <a:solidFill>
                <a:srgbClr val="969FA7"/>
              </a:solidFill>
            </a:endParaRPr>
          </a:p>
          <a:p>
            <a:pPr marL="0" indent="0">
              <a:buNone/>
            </a:pPr>
            <a:r>
              <a:rPr lang="en-US" sz="3200" b="1" i="1" dirty="0">
                <a:solidFill>
                  <a:srgbClr val="969FA7"/>
                </a:solidFill>
              </a:rPr>
              <a:t>With</a:t>
            </a:r>
          </a:p>
          <a:p>
            <a:pPr marL="0" indent="0">
              <a:buNone/>
            </a:pPr>
            <a:r>
              <a:rPr lang="en-US" sz="3200" b="1" i="1" dirty="0">
                <a:solidFill>
                  <a:schemeClr val="tx1"/>
                </a:solidFill>
              </a:rPr>
              <a:t>Bishop Ronald K. Powell</a:t>
            </a:r>
            <a:endParaRPr lang="en-US" sz="2000" b="1" i="1" dirty="0"/>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tretch>
            <a:fillRect/>
          </a:stretch>
        </p:blipFill>
        <p:spPr>
          <a:xfrm>
            <a:off x="5144655" y="1625926"/>
            <a:ext cx="6466320" cy="4041449"/>
          </a:xfrm>
        </p:spPr>
      </p:pic>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200" dirty="0">
                <a:solidFill>
                  <a:schemeClr val="tx1"/>
                </a:solidFill>
              </a:rPr>
              <a:t>5. The will of God is bigger </a:t>
            </a:r>
            <a:br>
              <a:rPr lang="en-US" sz="3200" dirty="0">
                <a:solidFill>
                  <a:schemeClr val="tx1"/>
                </a:solidFill>
              </a:rPr>
            </a:br>
            <a:r>
              <a:rPr lang="en-US" sz="3200" dirty="0">
                <a:solidFill>
                  <a:schemeClr val="tx1"/>
                </a:solidFill>
              </a:rPr>
              <a:t>and broader than most people think.</a:t>
            </a:r>
            <a:endParaRPr lang="en-US" sz="2400" dirty="0">
              <a:solidFill>
                <a:srgbClr val="ED8428"/>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341745" y="1976582"/>
            <a:ext cx="8063345" cy="4738253"/>
          </a:xfrm>
        </p:spPr>
        <p:txBody>
          <a:bodyPr anchor="t">
            <a:normAutofit/>
          </a:bodyPr>
          <a:lstStyle/>
          <a:p>
            <a:r>
              <a:rPr lang="en-US" sz="3200" b="1" dirty="0"/>
              <a:t>At a large airport, there are several runways that a plane can land on, safely, arriving at its destination.  </a:t>
            </a:r>
          </a:p>
          <a:p>
            <a:r>
              <a:rPr lang="en-US" sz="3200" b="1" dirty="0"/>
              <a:t>Get rid of the mindset that there’s only one runway and you might miss it and crash! </a:t>
            </a:r>
          </a:p>
          <a:p>
            <a:r>
              <a:rPr lang="en-US" sz="3200" b="1" dirty="0"/>
              <a:t> There are several runways in the will of God, and therefore many options that are equally acceptable and approved by God.</a:t>
            </a: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8229600" y="2261023"/>
            <a:ext cx="3528291" cy="4204431"/>
          </a:xfrm>
        </p:spPr>
      </p:pic>
    </p:spTree>
    <p:extLst>
      <p:ext uri="{BB962C8B-B14F-4D97-AF65-F5344CB8AC3E}">
        <p14:creationId xmlns:p14="http://schemas.microsoft.com/office/powerpoint/2010/main" val="36738125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200" dirty="0">
                <a:solidFill>
                  <a:schemeClr val="tx1"/>
                </a:solidFill>
              </a:rPr>
              <a:t>6. MORE TO COME ON NEXT SUNDAY!</a:t>
            </a:r>
            <a:endParaRPr lang="en-US" sz="2400" dirty="0">
              <a:solidFill>
                <a:srgbClr val="ED8428"/>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4331854" y="2159423"/>
            <a:ext cx="3528291" cy="4204431"/>
          </a:xfrm>
        </p:spPr>
      </p:pic>
    </p:spTree>
    <p:extLst>
      <p:ext uri="{BB962C8B-B14F-4D97-AF65-F5344CB8AC3E}">
        <p14:creationId xmlns:p14="http://schemas.microsoft.com/office/powerpoint/2010/main" val="31803582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600" dirty="0">
                <a:solidFill>
                  <a:srgbClr val="ED8428"/>
                </a:solidFill>
              </a:rPr>
              <a:t>THINK IT &amp; SAY IT:</a:t>
            </a:r>
          </a:p>
        </p:txBody>
      </p:sp>
      <p:sp>
        <p:nvSpPr>
          <p:cNvPr id="4" name="Content Placeholder 3">
            <a:extLst>
              <a:ext uri="{FF2B5EF4-FFF2-40B4-BE49-F238E27FC236}">
                <a16:creationId xmlns:a16="http://schemas.microsoft.com/office/drawing/2014/main" id="{9ECEFCE3-AB1D-6D8E-5F59-657E812EF566}"/>
              </a:ext>
            </a:extLst>
          </p:cNvPr>
          <p:cNvSpPr>
            <a:spLocks noGrp="1"/>
          </p:cNvSpPr>
          <p:nvPr>
            <p:ph sz="half" idx="2"/>
          </p:nvPr>
        </p:nvSpPr>
        <p:spPr>
          <a:xfrm>
            <a:off x="1357745" y="1394691"/>
            <a:ext cx="10253063" cy="3546765"/>
          </a:xfrm>
        </p:spPr>
        <p:txBody>
          <a:bodyPr>
            <a:normAutofit/>
          </a:bodyPr>
          <a:lstStyle/>
          <a:p>
            <a:r>
              <a:rPr lang="en-US" sz="3200" b="1" dirty="0"/>
              <a:t>I am not going to miss God’s will for my life!  His Word is His Will, and I accept and embrace His Word as the cornerstone of my life.</a:t>
            </a:r>
          </a:p>
        </p:txBody>
      </p:sp>
    </p:spTree>
    <p:extLst>
      <p:ext uri="{BB962C8B-B14F-4D97-AF65-F5344CB8AC3E}">
        <p14:creationId xmlns:p14="http://schemas.microsoft.com/office/powerpoint/2010/main" val="16685116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600" dirty="0">
                <a:solidFill>
                  <a:srgbClr val="ED8428"/>
                </a:solidFill>
              </a:rPr>
              <a:t>THINK IT &amp; SAY IT:</a:t>
            </a:r>
          </a:p>
        </p:txBody>
      </p:sp>
      <p:sp>
        <p:nvSpPr>
          <p:cNvPr id="4" name="Content Placeholder 3">
            <a:extLst>
              <a:ext uri="{FF2B5EF4-FFF2-40B4-BE49-F238E27FC236}">
                <a16:creationId xmlns:a16="http://schemas.microsoft.com/office/drawing/2014/main" id="{9ECEFCE3-AB1D-6D8E-5F59-657E812EF566}"/>
              </a:ext>
            </a:extLst>
          </p:cNvPr>
          <p:cNvSpPr>
            <a:spLocks noGrp="1"/>
          </p:cNvSpPr>
          <p:nvPr>
            <p:ph sz="half" idx="2"/>
          </p:nvPr>
        </p:nvSpPr>
        <p:spPr>
          <a:xfrm>
            <a:off x="1357745" y="1394691"/>
            <a:ext cx="10253063" cy="4193309"/>
          </a:xfrm>
        </p:spPr>
        <p:txBody>
          <a:bodyPr>
            <a:normAutofit/>
          </a:bodyPr>
          <a:lstStyle/>
          <a:p>
            <a:r>
              <a:rPr lang="en-US" sz="3200" b="1" dirty="0"/>
              <a:t>I AM what God’s Word says I am.  And I HAVE what God’s Word says I have. </a:t>
            </a:r>
          </a:p>
          <a:p>
            <a:r>
              <a:rPr lang="en-US" sz="3200" b="1" dirty="0"/>
              <a:t>I have a covenant with God, and knowing that will lead me into the right decisions for my life. </a:t>
            </a:r>
          </a:p>
          <a:p>
            <a:r>
              <a:rPr lang="en-US" sz="3200" b="1" dirty="0"/>
              <a:t>He will keep me in His Will, as I keep His Word in my heart.</a:t>
            </a:r>
          </a:p>
        </p:txBody>
      </p:sp>
    </p:spTree>
    <p:extLst>
      <p:ext uri="{BB962C8B-B14F-4D97-AF65-F5344CB8AC3E}">
        <p14:creationId xmlns:p14="http://schemas.microsoft.com/office/powerpoint/2010/main" val="352002948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600" dirty="0">
                <a:solidFill>
                  <a:srgbClr val="ED8428"/>
                </a:solidFill>
              </a:rPr>
              <a:t>THINK IT &amp; SAY IT:</a:t>
            </a:r>
          </a:p>
        </p:txBody>
      </p:sp>
      <p:sp>
        <p:nvSpPr>
          <p:cNvPr id="4" name="Content Placeholder 3">
            <a:extLst>
              <a:ext uri="{FF2B5EF4-FFF2-40B4-BE49-F238E27FC236}">
                <a16:creationId xmlns:a16="http://schemas.microsoft.com/office/drawing/2014/main" id="{9ECEFCE3-AB1D-6D8E-5F59-657E812EF566}"/>
              </a:ext>
            </a:extLst>
          </p:cNvPr>
          <p:cNvSpPr>
            <a:spLocks noGrp="1"/>
          </p:cNvSpPr>
          <p:nvPr>
            <p:ph sz="half" idx="2"/>
          </p:nvPr>
        </p:nvSpPr>
        <p:spPr>
          <a:xfrm>
            <a:off x="1357745" y="1394691"/>
            <a:ext cx="10253063" cy="4193309"/>
          </a:xfrm>
        </p:spPr>
        <p:txBody>
          <a:bodyPr>
            <a:normAutofit/>
          </a:bodyPr>
          <a:lstStyle/>
          <a:p>
            <a:r>
              <a:rPr lang="en-US" sz="3200" b="1" dirty="0"/>
              <a:t>I choose a life of thanks and praise which puts me in the middle of God’s will, AND brings God’s will into the middle of my situation, infesting my surroundings with God’s presence and God’s power! In Jesus’ Name!</a:t>
            </a:r>
          </a:p>
        </p:txBody>
      </p:sp>
    </p:spTree>
    <p:extLst>
      <p:ext uri="{BB962C8B-B14F-4D97-AF65-F5344CB8AC3E}">
        <p14:creationId xmlns:p14="http://schemas.microsoft.com/office/powerpoint/2010/main" val="405091090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600" dirty="0">
                <a:solidFill>
                  <a:srgbClr val="ED8428"/>
                </a:solidFill>
              </a:rPr>
              <a:t>Let us Pray</a:t>
            </a:r>
          </a:p>
        </p:txBody>
      </p:sp>
      <p:pic>
        <p:nvPicPr>
          <p:cNvPr id="5" name="Picture 4">
            <a:extLst>
              <a:ext uri="{FF2B5EF4-FFF2-40B4-BE49-F238E27FC236}">
                <a16:creationId xmlns:a16="http://schemas.microsoft.com/office/drawing/2014/main" id="{81C7A62F-2AA3-2CF0-972C-544F4C49D02C}"/>
              </a:ext>
            </a:extLst>
          </p:cNvPr>
          <p:cNvPicPr>
            <a:picLocks noChangeAspect="1"/>
          </p:cNvPicPr>
          <p:nvPr/>
        </p:nvPicPr>
        <p:blipFill>
          <a:blip r:embed="rId3"/>
          <a:stretch>
            <a:fillRect/>
          </a:stretch>
        </p:blipFill>
        <p:spPr>
          <a:xfrm>
            <a:off x="4008582" y="2209799"/>
            <a:ext cx="4174836" cy="2740891"/>
          </a:xfrm>
          <a:prstGeom prst="rect">
            <a:avLst/>
          </a:prstGeom>
        </p:spPr>
      </p:pic>
      <p:sp>
        <p:nvSpPr>
          <p:cNvPr id="6" name="TextBox 5">
            <a:extLst>
              <a:ext uri="{FF2B5EF4-FFF2-40B4-BE49-F238E27FC236}">
                <a16:creationId xmlns:a16="http://schemas.microsoft.com/office/drawing/2014/main" id="{8931B8FF-C90F-6491-1D68-EAB9A0FA8002}"/>
              </a:ext>
            </a:extLst>
          </p:cNvPr>
          <p:cNvSpPr txBox="1"/>
          <p:nvPr/>
        </p:nvSpPr>
        <p:spPr>
          <a:xfrm>
            <a:off x="3251200" y="5661891"/>
            <a:ext cx="6511636" cy="830997"/>
          </a:xfrm>
          <a:prstGeom prst="rect">
            <a:avLst/>
          </a:prstGeom>
          <a:noFill/>
        </p:spPr>
        <p:txBody>
          <a:bodyPr wrap="square" rtlCol="0">
            <a:spAutoFit/>
          </a:bodyPr>
          <a:lstStyle/>
          <a:p>
            <a:r>
              <a:rPr lang="en-US" sz="2400" b="1" dirty="0"/>
              <a:t>Visit us at: </a:t>
            </a:r>
            <a:r>
              <a:rPr lang="en-US" sz="2400" b="1" dirty="0">
                <a:solidFill>
                  <a:srgbClr val="ED8428"/>
                </a:solidFill>
              </a:rPr>
              <a:t>https://www.crosswindsinternational.org/</a:t>
            </a:r>
          </a:p>
        </p:txBody>
      </p:sp>
    </p:spTree>
    <p:extLst>
      <p:ext uri="{BB962C8B-B14F-4D97-AF65-F5344CB8AC3E}">
        <p14:creationId xmlns:p14="http://schemas.microsoft.com/office/powerpoint/2010/main" val="21758261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p:txBody>
          <a:bodyPr anchor="ctr">
            <a:normAutofit fontScale="90000"/>
          </a:bodyPr>
          <a:lstStyle/>
          <a:p>
            <a:pPr algn="ctr"/>
            <a:r>
              <a:rPr lang="en-US" sz="4000" dirty="0">
                <a:solidFill>
                  <a:srgbClr val="ED8428"/>
                </a:solidFill>
              </a:rPr>
              <a:t>Today’s Thought: </a:t>
            </a:r>
            <a:r>
              <a:rPr lang="en-US" sz="4000" dirty="0">
                <a:solidFill>
                  <a:schemeClr val="tx1"/>
                </a:solidFill>
              </a:rPr>
              <a:t>“I must be out of God’s will”</a:t>
            </a:r>
            <a:br>
              <a:rPr lang="en-US" dirty="0">
                <a:solidFill>
                  <a:schemeClr val="tx1"/>
                </a:solidFill>
              </a:rPr>
            </a:b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581193" y="1625927"/>
            <a:ext cx="5194767" cy="4235124"/>
          </a:xfrm>
        </p:spPr>
        <p:txBody>
          <a:bodyPr anchor="t">
            <a:normAutofit fontScale="85000" lnSpcReduction="20000"/>
          </a:bodyPr>
          <a:lstStyle/>
          <a:p>
            <a:pPr marL="0" indent="0">
              <a:buNone/>
            </a:pPr>
            <a:r>
              <a:rPr lang="en-US" sz="3200" b="1" i="1" dirty="0">
                <a:solidFill>
                  <a:schemeClr val="tx1"/>
                </a:solidFill>
              </a:rPr>
              <a:t>Today we are fasting from the thought: </a:t>
            </a:r>
          </a:p>
          <a:p>
            <a:pPr marL="0" indent="0">
              <a:buNone/>
            </a:pPr>
            <a:r>
              <a:rPr lang="en-US" sz="3200" b="1" i="1" dirty="0">
                <a:solidFill>
                  <a:srgbClr val="ED8428"/>
                </a:solidFill>
              </a:rPr>
              <a:t>“I must be out of God’s will.”</a:t>
            </a:r>
          </a:p>
          <a:p>
            <a:pPr marL="0" indent="0" algn="ctr">
              <a:buNone/>
            </a:pPr>
            <a:r>
              <a:rPr lang="en-US" sz="3200" b="1" i="1" dirty="0">
                <a:solidFill>
                  <a:srgbClr val="969FA7"/>
                </a:solidFill>
              </a:rPr>
              <a:t>And the thoughts </a:t>
            </a:r>
          </a:p>
          <a:p>
            <a:pPr marL="0" indent="0" algn="ctr">
              <a:buNone/>
            </a:pPr>
            <a:r>
              <a:rPr lang="en-US" sz="3200" b="1" i="1" dirty="0">
                <a:solidFill>
                  <a:srgbClr val="969FA7"/>
                </a:solidFill>
              </a:rPr>
              <a:t>that go with it:</a:t>
            </a:r>
          </a:p>
          <a:p>
            <a:pPr marL="514350" indent="-514350">
              <a:buFont typeface="+mj-lt"/>
              <a:buAutoNum type="arabicPeriod"/>
            </a:pPr>
            <a:r>
              <a:rPr lang="en-US" sz="3200" b="1" i="1" dirty="0">
                <a:solidFill>
                  <a:srgbClr val="969FA7"/>
                </a:solidFill>
              </a:rPr>
              <a:t> </a:t>
            </a:r>
            <a:r>
              <a:rPr lang="en-US" sz="3200" b="1" i="1" dirty="0">
                <a:solidFill>
                  <a:srgbClr val="ED8428"/>
                </a:solidFill>
              </a:rPr>
              <a:t>What if I miss God’s will?</a:t>
            </a:r>
          </a:p>
          <a:p>
            <a:pPr marL="514350" indent="-514350">
              <a:buFont typeface="+mj-lt"/>
              <a:buAutoNum type="arabicPeriod"/>
            </a:pPr>
            <a:r>
              <a:rPr lang="en-US" sz="3200" b="1" i="1" dirty="0">
                <a:solidFill>
                  <a:srgbClr val="ED8428"/>
                </a:solidFill>
              </a:rPr>
              <a:t> What if I make the wrong decision?</a:t>
            </a:r>
          </a:p>
          <a:p>
            <a:pPr marL="0" indent="0">
              <a:buNone/>
            </a:pPr>
            <a:endParaRPr lang="en-US" sz="3200" b="1" i="1" dirty="0">
              <a:solidFill>
                <a:srgbClr val="969FA7"/>
              </a:solidFill>
            </a:endParaRPr>
          </a:p>
          <a:p>
            <a:pPr marL="0" indent="0">
              <a:buNone/>
            </a:pPr>
            <a:endParaRPr lang="en-US" sz="3200" b="1" i="1" dirty="0">
              <a:solidFill>
                <a:srgbClr val="969FA7"/>
              </a:solidFill>
            </a:endParaRPr>
          </a:p>
          <a:p>
            <a:pPr marL="0" indent="0">
              <a:buNone/>
            </a:pPr>
            <a:endParaRPr lang="en-US" sz="3200" b="1" i="1" dirty="0">
              <a:solidFill>
                <a:srgbClr val="969FA7"/>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6095999" y="1809958"/>
            <a:ext cx="5514975" cy="3673384"/>
          </a:xfrm>
        </p:spPr>
      </p:pic>
    </p:spTree>
    <p:extLst>
      <p:ext uri="{BB962C8B-B14F-4D97-AF65-F5344CB8AC3E}">
        <p14:creationId xmlns:p14="http://schemas.microsoft.com/office/powerpoint/2010/main" val="7078423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p:txBody>
          <a:bodyPr anchor="ctr">
            <a:normAutofit fontScale="90000"/>
          </a:bodyPr>
          <a:lstStyle/>
          <a:p>
            <a:pPr algn="ctr"/>
            <a:r>
              <a:rPr lang="en-US" sz="4000" dirty="0">
                <a:solidFill>
                  <a:srgbClr val="ED8428"/>
                </a:solidFill>
              </a:rPr>
              <a:t>Today’s Thought: </a:t>
            </a:r>
            <a:r>
              <a:rPr lang="en-US" sz="4000" dirty="0">
                <a:solidFill>
                  <a:schemeClr val="tx1"/>
                </a:solidFill>
              </a:rPr>
              <a:t>“I must be out of God’s will”</a:t>
            </a:r>
            <a:br>
              <a:rPr lang="en-US" dirty="0">
                <a:solidFill>
                  <a:schemeClr val="tx1"/>
                </a:solidFill>
              </a:rPr>
            </a:b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581193" y="1625927"/>
            <a:ext cx="5194767" cy="4235124"/>
          </a:xfrm>
        </p:spPr>
        <p:txBody>
          <a:bodyPr anchor="t">
            <a:normAutofit/>
          </a:bodyPr>
          <a:lstStyle/>
          <a:p>
            <a:pPr marL="0" indent="0">
              <a:buNone/>
            </a:pPr>
            <a:r>
              <a:rPr lang="en-US" sz="3200" b="1" i="1" dirty="0">
                <a:solidFill>
                  <a:schemeClr val="tx1"/>
                </a:solidFill>
              </a:rPr>
              <a:t>These are some of the thoughts that punish many people; that produce doubt, uncertainty and fear in us–almost becoming self-fulfilling prophecies leading us to make bad decisions.</a:t>
            </a:r>
            <a:endParaRPr lang="en-US" sz="3200" b="1" i="1" dirty="0">
              <a:solidFill>
                <a:srgbClr val="969FA7"/>
              </a:solidFill>
            </a:endParaRPr>
          </a:p>
          <a:p>
            <a:pPr marL="0" indent="0">
              <a:buNone/>
            </a:pPr>
            <a:endParaRPr lang="en-US" sz="3200" b="1" i="1" dirty="0">
              <a:solidFill>
                <a:srgbClr val="969FA7"/>
              </a:solidFill>
            </a:endParaRPr>
          </a:p>
          <a:p>
            <a:pPr marL="0" indent="0">
              <a:buNone/>
            </a:pPr>
            <a:endParaRPr lang="en-US" sz="3200" b="1" i="1" dirty="0">
              <a:solidFill>
                <a:srgbClr val="969FA7"/>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6095999" y="1856509"/>
            <a:ext cx="5514975" cy="3341227"/>
          </a:xfrm>
        </p:spPr>
      </p:pic>
    </p:spTree>
    <p:extLst>
      <p:ext uri="{BB962C8B-B14F-4D97-AF65-F5344CB8AC3E}">
        <p14:creationId xmlns:p14="http://schemas.microsoft.com/office/powerpoint/2010/main" val="24858664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p:txBody>
          <a:bodyPr anchor="ctr">
            <a:normAutofit fontScale="90000"/>
          </a:bodyPr>
          <a:lstStyle/>
          <a:p>
            <a:pPr algn="ctr"/>
            <a:r>
              <a:rPr lang="en-US" sz="4000" dirty="0">
                <a:solidFill>
                  <a:srgbClr val="ED8428"/>
                </a:solidFill>
              </a:rPr>
              <a:t>Today’s Thought: </a:t>
            </a:r>
            <a:r>
              <a:rPr lang="en-US" sz="4000" dirty="0">
                <a:solidFill>
                  <a:schemeClr val="tx1"/>
                </a:solidFill>
              </a:rPr>
              <a:t>“I must be out of God’s will”</a:t>
            </a:r>
            <a:br>
              <a:rPr lang="en-US" dirty="0">
                <a:solidFill>
                  <a:schemeClr val="tx1"/>
                </a:solidFill>
              </a:rPr>
            </a:b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581193" y="1625927"/>
            <a:ext cx="5194767" cy="4235124"/>
          </a:xfrm>
        </p:spPr>
        <p:txBody>
          <a:bodyPr anchor="t">
            <a:normAutofit/>
          </a:bodyPr>
          <a:lstStyle/>
          <a:p>
            <a:pPr marL="0" indent="0">
              <a:buNone/>
            </a:pPr>
            <a:r>
              <a:rPr lang="en-US" sz="3200" b="1" i="1" dirty="0">
                <a:solidFill>
                  <a:schemeClr val="tx1"/>
                </a:solidFill>
              </a:rPr>
              <a:t>Let’s fast from the thought that we are out of the will of God or that we will probably miss God’s will.</a:t>
            </a:r>
            <a:endParaRPr lang="en-US" sz="3200" b="1" i="1" dirty="0">
              <a:solidFill>
                <a:srgbClr val="969FA7"/>
              </a:solidFill>
            </a:endParaRPr>
          </a:p>
          <a:p>
            <a:pPr marL="0" indent="0">
              <a:buNone/>
            </a:pPr>
            <a:endParaRPr lang="en-US" sz="3200" b="1" i="1" dirty="0">
              <a:solidFill>
                <a:srgbClr val="969FA7"/>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7182873" y="1856509"/>
            <a:ext cx="3341227" cy="3341227"/>
          </a:xfrm>
        </p:spPr>
      </p:pic>
    </p:spTree>
    <p:extLst>
      <p:ext uri="{BB962C8B-B14F-4D97-AF65-F5344CB8AC3E}">
        <p14:creationId xmlns:p14="http://schemas.microsoft.com/office/powerpoint/2010/main" val="22847162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p:txBody>
          <a:bodyPr anchor="ctr">
            <a:normAutofit/>
          </a:bodyPr>
          <a:lstStyle/>
          <a:p>
            <a:pPr algn="ctr"/>
            <a:r>
              <a:rPr lang="en-US" sz="4000">
                <a:solidFill>
                  <a:srgbClr val="ED8428"/>
                </a:solidFill>
              </a:rPr>
              <a:t> Put first things first.</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581193" y="1625927"/>
            <a:ext cx="5194767" cy="4235124"/>
          </a:xfrm>
        </p:spPr>
        <p:txBody>
          <a:bodyPr anchor="t">
            <a:normAutofit fontScale="55000" lnSpcReduction="20000"/>
          </a:bodyPr>
          <a:lstStyle/>
          <a:p>
            <a:pPr marL="0" indent="0">
              <a:buNone/>
            </a:pPr>
            <a:r>
              <a:rPr lang="en-US" sz="4400" b="1" i="1" dirty="0">
                <a:solidFill>
                  <a:srgbClr val="ED8428"/>
                </a:solidFill>
              </a:rPr>
              <a:t>God’s “will” is His Word: </a:t>
            </a:r>
          </a:p>
          <a:p>
            <a:pPr marL="0" indent="0">
              <a:buNone/>
            </a:pPr>
            <a:r>
              <a:rPr lang="en-US" sz="4400" b="1" i="1" dirty="0">
                <a:solidFill>
                  <a:schemeClr val="tx1"/>
                </a:solidFill>
              </a:rPr>
              <a:t>(“Testament” means “will”)  </a:t>
            </a:r>
          </a:p>
          <a:p>
            <a:pPr marL="0" indent="0">
              <a:buNone/>
            </a:pPr>
            <a:r>
              <a:rPr lang="en-US" sz="4400" b="1" i="1" dirty="0">
                <a:solidFill>
                  <a:srgbClr val="ED8428"/>
                </a:solidFill>
              </a:rPr>
              <a:t>It’s not a mystery:  </a:t>
            </a:r>
            <a:r>
              <a:rPr lang="en-US" sz="3800" b="1" i="1" dirty="0">
                <a:solidFill>
                  <a:schemeClr val="tx1"/>
                </a:solidFill>
              </a:rPr>
              <a:t>If you left a “will” for your loved ones, it would focus on what you are doing for them, rather than what they need to do for you (Of course, you would be dead!). </a:t>
            </a:r>
          </a:p>
          <a:p>
            <a:pPr marL="0" indent="0">
              <a:buNone/>
            </a:pPr>
            <a:r>
              <a:rPr lang="en-US" sz="3200" b="1" i="1" dirty="0">
                <a:solidFill>
                  <a:srgbClr val="ED8428"/>
                </a:solidFill>
              </a:rPr>
              <a:t>FOCUS ON WHAT GOD HAS DONE.  </a:t>
            </a:r>
          </a:p>
          <a:p>
            <a:pPr marL="0" indent="0">
              <a:buNone/>
            </a:pPr>
            <a:r>
              <a:rPr lang="en-US" sz="3800" b="1" i="1" dirty="0">
                <a:solidFill>
                  <a:schemeClr val="tx1"/>
                </a:solidFill>
              </a:rPr>
              <a:t>Read the </a:t>
            </a:r>
            <a:r>
              <a:rPr lang="en-US" sz="3800" b="1" i="1" dirty="0">
                <a:solidFill>
                  <a:srgbClr val="ED8428"/>
                </a:solidFill>
              </a:rPr>
              <a:t>“will” or the “testament</a:t>
            </a:r>
            <a:r>
              <a:rPr lang="en-US" sz="3800" b="1" i="1" dirty="0">
                <a:solidFill>
                  <a:schemeClr val="tx1"/>
                </a:solidFill>
              </a:rPr>
              <a:t>”, as if it were listing what NOW belongs to you since Jesus died and rose again. (</a:t>
            </a:r>
            <a:r>
              <a:rPr lang="en-US" sz="3800" b="1" i="1" dirty="0">
                <a:solidFill>
                  <a:srgbClr val="ED8428"/>
                </a:solidFill>
              </a:rPr>
              <a:t>Hebrews 9:14-20</a:t>
            </a:r>
            <a:r>
              <a:rPr lang="en-US" sz="3800" b="1" i="1" dirty="0">
                <a:solidFill>
                  <a:schemeClr val="tx1"/>
                </a:solidFill>
              </a:rPr>
              <a:t>)</a:t>
            </a:r>
            <a:endParaRPr lang="en-US" sz="3800" b="1" i="1" dirty="0">
              <a:solidFill>
                <a:srgbClr val="969FA7"/>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7182873" y="1856509"/>
            <a:ext cx="3341227" cy="3341227"/>
          </a:xfrm>
        </p:spPr>
      </p:pic>
    </p:spTree>
    <p:extLst>
      <p:ext uri="{BB962C8B-B14F-4D97-AF65-F5344CB8AC3E}">
        <p14:creationId xmlns:p14="http://schemas.microsoft.com/office/powerpoint/2010/main" val="15467685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591128"/>
          </a:xfrm>
        </p:spPr>
        <p:txBody>
          <a:bodyPr anchor="ctr">
            <a:normAutofit fontScale="90000"/>
          </a:bodyPr>
          <a:lstStyle/>
          <a:p>
            <a:pPr algn="ctr"/>
            <a:r>
              <a:rPr lang="en-US" sz="4000" dirty="0">
                <a:solidFill>
                  <a:srgbClr val="ED8428"/>
                </a:solidFill>
              </a:rPr>
              <a:t>Hebrews 9:14-20</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341745" y="1357745"/>
            <a:ext cx="8063345" cy="5357091"/>
          </a:xfrm>
        </p:spPr>
        <p:txBody>
          <a:bodyPr anchor="t">
            <a:normAutofit fontScale="92500"/>
          </a:bodyPr>
          <a:lstStyle/>
          <a:p>
            <a:r>
              <a:rPr lang="en-US" sz="1800" b="1" baseline="30000" dirty="0"/>
              <a:t>14 </a:t>
            </a:r>
            <a:r>
              <a:rPr lang="en-US" sz="1800" b="1" dirty="0"/>
              <a:t>How much more shall the blood of Christ, who through the eternal Spirit offered himself without spot to God, </a:t>
            </a:r>
            <a:r>
              <a:rPr lang="en-US" sz="1800" b="1" u="sng" dirty="0">
                <a:solidFill>
                  <a:srgbClr val="ED8428"/>
                </a:solidFill>
              </a:rPr>
              <a:t>purge your conscience from dead works to serve the living God</a:t>
            </a:r>
            <a:r>
              <a:rPr lang="en-US" sz="1800" b="1" dirty="0"/>
              <a:t>?</a:t>
            </a:r>
          </a:p>
          <a:p>
            <a:r>
              <a:rPr lang="en-US" sz="1800" b="1" baseline="30000" dirty="0"/>
              <a:t>15 </a:t>
            </a:r>
            <a:r>
              <a:rPr lang="en-US" sz="1800" b="1" dirty="0"/>
              <a:t>And for this cause </a:t>
            </a:r>
            <a:r>
              <a:rPr lang="en-US" sz="1800" b="1" dirty="0">
                <a:solidFill>
                  <a:srgbClr val="ED8428"/>
                </a:solidFill>
              </a:rPr>
              <a:t>he is the mediator of the new testament</a:t>
            </a:r>
            <a:r>
              <a:rPr lang="en-US" sz="1800" b="1" dirty="0"/>
              <a:t>, that by means of death, for the redemption of the transgressions that were under the first testament, </a:t>
            </a:r>
            <a:r>
              <a:rPr lang="en-US" sz="1800" b="1" dirty="0">
                <a:solidFill>
                  <a:srgbClr val="ED8428"/>
                </a:solidFill>
              </a:rPr>
              <a:t>they which are called might receive the promise of eternal inheritance.</a:t>
            </a:r>
          </a:p>
          <a:p>
            <a:r>
              <a:rPr lang="en-US" sz="1800" b="1" baseline="30000" dirty="0"/>
              <a:t>16 </a:t>
            </a:r>
            <a:r>
              <a:rPr lang="en-US" sz="1800" b="1" dirty="0"/>
              <a:t>For where a testament is, there must also of necessity be the death of the testator.</a:t>
            </a:r>
          </a:p>
          <a:p>
            <a:r>
              <a:rPr lang="en-US" sz="1800" b="1" baseline="30000" dirty="0"/>
              <a:t>17 </a:t>
            </a:r>
            <a:r>
              <a:rPr lang="en-US" sz="1800" b="1" dirty="0">
                <a:solidFill>
                  <a:srgbClr val="ED8428"/>
                </a:solidFill>
              </a:rPr>
              <a:t>For a testament is of force after men are dead</a:t>
            </a:r>
            <a:r>
              <a:rPr lang="en-US" sz="1800" b="1" dirty="0"/>
              <a:t>: otherwise it is of no strength at all while the testator liveth.</a:t>
            </a:r>
          </a:p>
          <a:p>
            <a:r>
              <a:rPr lang="en-US" sz="1800" b="1" baseline="30000" dirty="0"/>
              <a:t>18 </a:t>
            </a:r>
            <a:r>
              <a:rPr lang="en-US" sz="1800" b="1" dirty="0"/>
              <a:t>Whereupon neither the first testament was dedicated without blood.</a:t>
            </a:r>
          </a:p>
          <a:p>
            <a:r>
              <a:rPr lang="en-US" sz="1800" b="1" baseline="30000" dirty="0"/>
              <a:t>19 </a:t>
            </a:r>
            <a:r>
              <a:rPr lang="en-US" sz="1800" b="1" dirty="0"/>
              <a:t>For when Moses had spoken every precept to all the people according to the law, </a:t>
            </a:r>
            <a:r>
              <a:rPr lang="en-US" sz="1800" b="1" dirty="0">
                <a:solidFill>
                  <a:srgbClr val="ED8428"/>
                </a:solidFill>
              </a:rPr>
              <a:t>he took the blood of calves and of goats</a:t>
            </a:r>
            <a:r>
              <a:rPr lang="en-US" sz="1800" b="1" dirty="0"/>
              <a:t>, with water, and scarlet wool, and hyssop, and </a:t>
            </a:r>
            <a:r>
              <a:rPr lang="en-US" sz="1800" b="1" dirty="0">
                <a:solidFill>
                  <a:srgbClr val="ED8428"/>
                </a:solidFill>
              </a:rPr>
              <a:t>sprinkled both the book, and all the people</a:t>
            </a:r>
            <a:r>
              <a:rPr lang="en-US" sz="1800" b="1" dirty="0"/>
              <a:t>,</a:t>
            </a:r>
          </a:p>
          <a:p>
            <a:r>
              <a:rPr lang="en-US" sz="1800" b="1" baseline="30000" dirty="0"/>
              <a:t>20 </a:t>
            </a:r>
            <a:r>
              <a:rPr lang="en-US" sz="1800" b="1" dirty="0"/>
              <a:t>Saying, </a:t>
            </a:r>
            <a:r>
              <a:rPr lang="en-US" sz="1800" b="1" dirty="0">
                <a:solidFill>
                  <a:srgbClr val="ED8428"/>
                </a:solidFill>
              </a:rPr>
              <a:t>This is the blood of the testament which God hath enjoined unto you</a:t>
            </a:r>
            <a:r>
              <a:rPr lang="en-US" sz="1800" b="1" dirty="0"/>
              <a:t>.</a:t>
            </a: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8509027" y="1958109"/>
            <a:ext cx="3341227" cy="3341227"/>
          </a:xfrm>
        </p:spPr>
      </p:pic>
    </p:spTree>
    <p:extLst>
      <p:ext uri="{BB962C8B-B14F-4D97-AF65-F5344CB8AC3E}">
        <p14:creationId xmlns:p14="http://schemas.microsoft.com/office/powerpoint/2010/main" val="30513023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766618"/>
          </a:xfrm>
        </p:spPr>
        <p:txBody>
          <a:bodyPr anchor="ctr">
            <a:noAutofit/>
          </a:bodyPr>
          <a:lstStyle/>
          <a:p>
            <a:pPr algn="ctr"/>
            <a:r>
              <a:rPr lang="en-US" sz="3200" dirty="0">
                <a:solidFill>
                  <a:schemeClr val="tx1"/>
                </a:solidFill>
              </a:rPr>
              <a:t>2. The “will” of God begins with a </a:t>
            </a:r>
            <a:r>
              <a:rPr lang="en-US" sz="3200" dirty="0">
                <a:solidFill>
                  <a:srgbClr val="ED8428"/>
                </a:solidFill>
              </a:rPr>
              <a:t>“state of being” not a “state of doing.” </a:t>
            </a:r>
            <a:endParaRPr lang="en-US" sz="2400"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341745" y="1570182"/>
            <a:ext cx="8063345" cy="5144654"/>
          </a:xfrm>
        </p:spPr>
        <p:txBody>
          <a:bodyPr anchor="t">
            <a:normAutofit fontScale="92500" lnSpcReduction="10000"/>
          </a:bodyPr>
          <a:lstStyle/>
          <a:p>
            <a:r>
              <a:rPr lang="en-US" sz="2800" b="1" dirty="0"/>
              <a:t>What I mean by this is: since our foundational scripture is “As a man thinks, so is he” </a:t>
            </a:r>
            <a:r>
              <a:rPr lang="en-US" sz="3000" b="1" dirty="0"/>
              <a:t>(</a:t>
            </a:r>
            <a:r>
              <a:rPr lang="en-US" sz="3000" b="1" dirty="0">
                <a:solidFill>
                  <a:srgbClr val="ED8428"/>
                </a:solidFill>
                <a:hlinkClick r:id="rId3">
                  <a:extLst>
                    <a:ext uri="{A12FA001-AC4F-418D-AE19-62706E023703}">
                      <ahyp:hlinkClr xmlns:ahyp="http://schemas.microsoft.com/office/drawing/2018/hyperlinkcolor" val="tx"/>
                    </a:ext>
                  </a:extLst>
                </a:hlinkClick>
              </a:rPr>
              <a:t>Proverbs 23:7</a:t>
            </a:r>
            <a:r>
              <a:rPr lang="en-US" sz="3000" b="1" dirty="0"/>
              <a:t>), </a:t>
            </a:r>
            <a:endParaRPr lang="en-US" sz="2800" b="1" dirty="0"/>
          </a:p>
          <a:p>
            <a:r>
              <a:rPr lang="en-US" sz="3000" b="1" dirty="0">
                <a:solidFill>
                  <a:srgbClr val="ED8428"/>
                </a:solidFill>
              </a:rPr>
              <a:t>Our focus should be on </a:t>
            </a:r>
            <a:r>
              <a:rPr lang="en-US" sz="3000" b="1" dirty="0">
                <a:solidFill>
                  <a:schemeClr val="tx1"/>
                </a:solidFill>
              </a:rPr>
              <a:t>what God said we ARE</a:t>
            </a:r>
            <a:r>
              <a:rPr lang="en-US" sz="3000" b="1" dirty="0">
                <a:solidFill>
                  <a:srgbClr val="ED8428"/>
                </a:solidFill>
              </a:rPr>
              <a:t>, and </a:t>
            </a:r>
            <a:r>
              <a:rPr lang="en-US" sz="3000" b="1" dirty="0">
                <a:solidFill>
                  <a:schemeClr val="tx1"/>
                </a:solidFill>
              </a:rPr>
              <a:t>what God said we HAVE</a:t>
            </a:r>
            <a:r>
              <a:rPr lang="en-US" sz="3000" b="1" dirty="0">
                <a:solidFill>
                  <a:srgbClr val="ED8428"/>
                </a:solidFill>
              </a:rPr>
              <a:t>.  </a:t>
            </a:r>
          </a:p>
          <a:p>
            <a:r>
              <a:rPr lang="en-US" sz="2800" b="1" dirty="0">
                <a:solidFill>
                  <a:srgbClr val="ED8428"/>
                </a:solidFill>
              </a:rPr>
              <a:t>Then, that will produce what God wants us to DO.</a:t>
            </a:r>
            <a:r>
              <a:rPr lang="en-US" sz="2800" b="1" dirty="0"/>
              <a:t> When you know you ARE what God says you are, and you HAVE what God says you have, then you will DO the will of God.  </a:t>
            </a:r>
          </a:p>
          <a:p>
            <a:r>
              <a:rPr lang="en-US" sz="3000" b="1" dirty="0">
                <a:solidFill>
                  <a:srgbClr val="ED8428"/>
                </a:solidFill>
              </a:rPr>
              <a:t>The right decisions will be the byproduct of the right thinking.</a:t>
            </a:r>
            <a:endParaRPr lang="en-US" sz="2600" b="1" dirty="0">
              <a:solidFill>
                <a:srgbClr val="ED8428"/>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4"/>
          <a:srcRect/>
          <a:stretch/>
        </p:blipFill>
        <p:spPr>
          <a:xfrm>
            <a:off x="8091055" y="2517005"/>
            <a:ext cx="3759200" cy="2636886"/>
          </a:xfrm>
        </p:spPr>
      </p:pic>
    </p:spTree>
    <p:extLst>
      <p:ext uri="{BB962C8B-B14F-4D97-AF65-F5344CB8AC3E}">
        <p14:creationId xmlns:p14="http://schemas.microsoft.com/office/powerpoint/2010/main" val="2239277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766618"/>
          </a:xfrm>
        </p:spPr>
        <p:txBody>
          <a:bodyPr anchor="ctr">
            <a:noAutofit/>
          </a:bodyPr>
          <a:lstStyle/>
          <a:p>
            <a:pPr algn="ctr"/>
            <a:r>
              <a:rPr lang="en-US" sz="3200" dirty="0">
                <a:solidFill>
                  <a:schemeClr val="tx1"/>
                </a:solidFill>
              </a:rPr>
              <a:t>3. As you fill your heart up with the Word of God, </a:t>
            </a:r>
            <a:r>
              <a:rPr lang="en-US" sz="3200" dirty="0">
                <a:solidFill>
                  <a:srgbClr val="ED8428"/>
                </a:solidFill>
              </a:rPr>
              <a:t>He will lead you safely into His will!</a:t>
            </a:r>
            <a:endParaRPr lang="en-US" sz="2400" dirty="0">
              <a:solidFill>
                <a:srgbClr val="ED8428"/>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341745" y="2004290"/>
            <a:ext cx="8063345" cy="4710545"/>
          </a:xfrm>
        </p:spPr>
        <p:txBody>
          <a:bodyPr anchor="t">
            <a:normAutofit/>
          </a:bodyPr>
          <a:lstStyle/>
          <a:p>
            <a:r>
              <a:rPr lang="en-US" sz="3200" b="1" dirty="0"/>
              <a:t> Psalm 119:9-11 says, “I have hidden your Word in my heart that I might not SIN against Thee.”  </a:t>
            </a:r>
          </a:p>
          <a:p>
            <a:r>
              <a:rPr lang="en-US" sz="3200" b="1" dirty="0">
                <a:solidFill>
                  <a:srgbClr val="ED8428"/>
                </a:solidFill>
              </a:rPr>
              <a:t>“Sin” = missing the mark.  </a:t>
            </a:r>
          </a:p>
          <a:p>
            <a:r>
              <a:rPr lang="en-US" sz="3200" b="1" dirty="0"/>
              <a:t>You won’t MISS the “will” or the mark when you hide the Word in your heart!</a:t>
            </a:r>
            <a:endParaRPr lang="en-US" sz="2800" b="1" dirty="0">
              <a:solidFill>
                <a:srgbClr val="ED8428"/>
              </a:solidFill>
            </a:endParaRP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8238836" y="2198255"/>
            <a:ext cx="3297382" cy="3574472"/>
          </a:xfrm>
        </p:spPr>
      </p:pic>
    </p:spTree>
    <p:extLst>
      <p:ext uri="{BB962C8B-B14F-4D97-AF65-F5344CB8AC3E}">
        <p14:creationId xmlns:p14="http://schemas.microsoft.com/office/powerpoint/2010/main" val="40984572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title"/>
          </p:nvPr>
        </p:nvSpPr>
        <p:spPr>
          <a:xfrm>
            <a:off x="581193" y="628073"/>
            <a:ext cx="11029616" cy="914400"/>
          </a:xfrm>
        </p:spPr>
        <p:txBody>
          <a:bodyPr anchor="ctr">
            <a:noAutofit/>
          </a:bodyPr>
          <a:lstStyle/>
          <a:p>
            <a:pPr algn="ctr"/>
            <a:r>
              <a:rPr lang="en-US" sz="3200" dirty="0">
                <a:solidFill>
                  <a:schemeClr val="tx1"/>
                </a:solidFill>
              </a:rPr>
              <a:t>4. The “will” of God is activated in our life through </a:t>
            </a:r>
            <a:r>
              <a:rPr lang="en-US" sz="3200" dirty="0">
                <a:solidFill>
                  <a:srgbClr val="ED8428"/>
                </a:solidFill>
              </a:rPr>
              <a:t>the giving of thanks</a:t>
            </a:r>
            <a:r>
              <a:rPr lang="en-US" sz="3200" dirty="0">
                <a:solidFill>
                  <a:schemeClr val="tx1"/>
                </a:solidFill>
              </a:rPr>
              <a:t>.</a:t>
            </a:r>
            <a:endParaRPr lang="en-US" sz="2400" dirty="0">
              <a:solidFill>
                <a:srgbClr val="ED8428"/>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sz="half" idx="1"/>
          </p:nvPr>
        </p:nvSpPr>
        <p:spPr>
          <a:xfrm>
            <a:off x="341745" y="2004290"/>
            <a:ext cx="8063345" cy="4710545"/>
          </a:xfrm>
        </p:spPr>
        <p:txBody>
          <a:bodyPr anchor="t">
            <a:normAutofit fontScale="77500" lnSpcReduction="20000"/>
          </a:bodyPr>
          <a:lstStyle/>
          <a:p>
            <a:r>
              <a:rPr lang="en-US" sz="3200" b="1" dirty="0"/>
              <a:t> </a:t>
            </a:r>
            <a:r>
              <a:rPr lang="en-US" sz="3200" b="1" dirty="0">
                <a:solidFill>
                  <a:srgbClr val="ED8428"/>
                </a:solidFill>
              </a:rPr>
              <a:t>1 Thessalonians 5:18 says, </a:t>
            </a:r>
            <a:r>
              <a:rPr lang="en-US" sz="3200" b="1" dirty="0"/>
              <a:t>“In everything give thanks, for this is the WILL OF GOD for you, in Christ Jesus.”  </a:t>
            </a:r>
          </a:p>
          <a:p>
            <a:r>
              <a:rPr lang="en-US" sz="3200" b="1" dirty="0"/>
              <a:t>Notice, He doesn’t say “give thanks FOR everything,” but rather: </a:t>
            </a:r>
            <a:r>
              <a:rPr lang="en-US" sz="3200" b="1" dirty="0">
                <a:solidFill>
                  <a:srgbClr val="ED8428"/>
                </a:solidFill>
              </a:rPr>
              <a:t>“give thanks IN everything.”</a:t>
            </a:r>
          </a:p>
          <a:p>
            <a:r>
              <a:rPr lang="en-US" sz="3200" b="1" dirty="0"/>
              <a:t>No matter what you are facing right now—the will of God is to give thanks, </a:t>
            </a:r>
            <a:r>
              <a:rPr lang="en-US" sz="3200" b="1" dirty="0">
                <a:solidFill>
                  <a:srgbClr val="ED8428"/>
                </a:solidFill>
              </a:rPr>
              <a:t>IN the midst of it. </a:t>
            </a:r>
          </a:p>
          <a:p>
            <a:r>
              <a:rPr lang="en-US" sz="3200" b="1" dirty="0"/>
              <a:t>By thanks and praise </a:t>
            </a:r>
            <a:r>
              <a:rPr lang="en-US" sz="3200" b="1" dirty="0">
                <a:solidFill>
                  <a:srgbClr val="ED8428"/>
                </a:solidFill>
              </a:rPr>
              <a:t>CONTINUALLY</a:t>
            </a:r>
            <a:r>
              <a:rPr lang="en-US" sz="3200" b="1" dirty="0"/>
              <a:t>, we are infesting our situation with the presence and possibilities of God’s power! </a:t>
            </a:r>
          </a:p>
          <a:p>
            <a:r>
              <a:rPr lang="en-US" sz="3200" b="1" dirty="0">
                <a:solidFill>
                  <a:srgbClr val="ED8428"/>
                </a:solidFill>
              </a:rPr>
              <a:t>Psalm 119:9-11 says</a:t>
            </a:r>
            <a:r>
              <a:rPr lang="en-US" sz="3200" b="1" dirty="0"/>
              <a:t>, “I have hidden your Word in my heart that I might not SIN against Thee.”  </a:t>
            </a:r>
          </a:p>
        </p:txBody>
      </p:sp>
      <p:pic>
        <p:nvPicPr>
          <p:cNvPr id="7" name="Content Placeholder 6">
            <a:extLst>
              <a:ext uri="{FF2B5EF4-FFF2-40B4-BE49-F238E27FC236}">
                <a16:creationId xmlns:a16="http://schemas.microsoft.com/office/drawing/2014/main" id="{581B83C9-33FC-762F-C6FF-0061490AF13E}"/>
              </a:ext>
            </a:extLst>
          </p:cNvPr>
          <p:cNvPicPr>
            <a:picLocks noGrp="1" noChangeAspect="1"/>
          </p:cNvPicPr>
          <p:nvPr>
            <p:ph sz="half" idx="2"/>
          </p:nvPr>
        </p:nvPicPr>
        <p:blipFill>
          <a:blip r:embed="rId3"/>
          <a:srcRect/>
          <a:stretch/>
        </p:blipFill>
        <p:spPr>
          <a:xfrm>
            <a:off x="8515926" y="2096655"/>
            <a:ext cx="3020291" cy="3860800"/>
          </a:xfrm>
        </p:spPr>
      </p:pic>
    </p:spTree>
    <p:extLst>
      <p:ext uri="{BB962C8B-B14F-4D97-AF65-F5344CB8AC3E}">
        <p14:creationId xmlns:p14="http://schemas.microsoft.com/office/powerpoint/2010/main" val="180858310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0.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4.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15.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4.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5.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6.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7.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8.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9.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{1A40A237-052C-480A-AE87-68CAD721FD6A}tf11964407_win32</Template>
  <TotalTime>79</TotalTime>
  <Words>1043</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Franklin Gothic Book</vt:lpstr>
      <vt:lpstr>Franklin Gothic Demi</vt:lpstr>
      <vt:lpstr>Wingdings 2</vt:lpstr>
      <vt:lpstr>DividendVTI</vt:lpstr>
      <vt:lpstr>Today’s Thought: “I must be out of God’s will”  </vt:lpstr>
      <vt:lpstr>Today’s Thought: “I must be out of God’s will”  </vt:lpstr>
      <vt:lpstr>Today’s Thought: “I must be out of God’s will”  </vt:lpstr>
      <vt:lpstr>Today’s Thought: “I must be out of God’s will”  </vt:lpstr>
      <vt:lpstr> Put first things first.</vt:lpstr>
      <vt:lpstr>Hebrews 9:14-20</vt:lpstr>
      <vt:lpstr>2. The “will” of God begins with a “state of being” not a “state of doing.” </vt:lpstr>
      <vt:lpstr>3. As you fill your heart up with the Word of God, He will lead you safely into His will!</vt:lpstr>
      <vt:lpstr>4. The “will” of God is activated in our life through the giving of thanks.</vt:lpstr>
      <vt:lpstr>5. The will of God is bigger  and broader than most people think.</vt:lpstr>
      <vt:lpstr>6. MORE TO COME ON NEXT SUNDAY!</vt:lpstr>
      <vt:lpstr>THINK IT &amp; SAY IT:</vt:lpstr>
      <vt:lpstr>THINK IT &amp; SAY IT:</vt:lpstr>
      <vt:lpstr>THINK IT &amp; SAY IT:</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Thought: “I must be out of God’s will”</dc:title>
  <dc:creator>Ronald Powell</dc:creator>
  <cp:lastModifiedBy>Ronald Powell</cp:lastModifiedBy>
  <cp:revision>2</cp:revision>
  <dcterms:created xsi:type="dcterms:W3CDTF">2022-08-10T13:50:30Z</dcterms:created>
  <dcterms:modified xsi:type="dcterms:W3CDTF">2022-08-14T16:27:50Z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