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6357" autoAdjust="0"/>
  </p:normalViewPr>
  <p:slideViewPr>
    <p:cSldViewPr snapToGrid="0">
      <p:cViewPr varScale="1">
        <p:scale>
          <a:sx n="82" d="100"/>
          <a:sy n="82" d="100"/>
        </p:scale>
        <p:origin x="96" y="576"/>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8/3/2022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8/3/2022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8/3/2022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8/3/2022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8/3/2022</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8/3/2022</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8/3/2022</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8/3/2022</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8/3/2022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8/3/2022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8/3/2022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8/3/2022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8/3/2022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8/3/2022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8/3/2022</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8/3/2022</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2BC6AE7-C8B9-A493-F865-D798DA317714}"/>
              </a:ext>
            </a:extLst>
          </p:cNvPr>
          <p:cNvPicPr>
            <a:picLocks noChangeAspect="1"/>
          </p:cNvPicPr>
          <p:nvPr/>
        </p:nvPicPr>
        <p:blipFill>
          <a:blip r:embed="rId2"/>
          <a:stretch>
            <a:fillRect/>
          </a:stretch>
        </p:blipFill>
        <p:spPr>
          <a:xfrm>
            <a:off x="5462954" y="13910"/>
            <a:ext cx="6729046" cy="6762028"/>
          </a:xfrm>
          <a:prstGeom prst="rect">
            <a:avLst/>
          </a:prstGeom>
        </p:spPr>
      </p:pic>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8616461" y="4700954"/>
            <a:ext cx="3434861" cy="2143136"/>
          </a:xfrm>
        </p:spPr>
        <p:txBody>
          <a:bodyPr>
            <a:normAutofit/>
          </a:bodyPr>
          <a:lstStyle/>
          <a:p>
            <a:r>
              <a:rPr lang="en-US" sz="4000" dirty="0"/>
              <a:t>Rewiring the Thoughts of unbelief</a:t>
            </a:r>
            <a:r>
              <a:rPr lang="en-US" dirty="0"/>
              <a:t>…</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316524" y="1441939"/>
            <a:ext cx="4994030" cy="2883876"/>
          </a:xfrm>
        </p:spPr>
        <p:txBody>
          <a:bodyPr/>
          <a:lstStyle/>
          <a:p>
            <a:pPr algn="ctr"/>
            <a:r>
              <a:rPr lang="en-US" sz="2800" b="1" dirty="0">
                <a:solidFill>
                  <a:srgbClr val="FFFF00"/>
                </a:solidFill>
              </a:rPr>
              <a:t>Today’s Thought:</a:t>
            </a:r>
          </a:p>
          <a:p>
            <a:pPr algn="ctr"/>
            <a:r>
              <a:rPr lang="en-US" sz="3200" b="1" dirty="0">
                <a:solidFill>
                  <a:srgbClr val="FFFF00"/>
                </a:solidFill>
              </a:rPr>
              <a:t> “I don’t believe it!”</a:t>
            </a:r>
          </a:p>
          <a:p>
            <a:pPr algn="ctr"/>
            <a:endParaRPr lang="en-US" sz="2800" b="1" dirty="0">
              <a:solidFill>
                <a:srgbClr val="FFFF00"/>
              </a:solidFill>
            </a:endParaRPr>
          </a:p>
          <a:p>
            <a:pPr algn="ctr"/>
            <a:r>
              <a:rPr lang="en-US" sz="2800" b="1" dirty="0">
                <a:solidFill>
                  <a:srgbClr val="FFFF00"/>
                </a:solidFill>
              </a:rPr>
              <a:t>With Bishop Ronald K. Powell</a:t>
            </a:r>
            <a:r>
              <a:rPr lang="en-US" dirty="0"/>
              <a:t>.</a:t>
            </a:r>
          </a:p>
        </p:txBody>
      </p:sp>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rgbClr val="FFFF00"/>
                </a:solidFill>
              </a:rPr>
              <a:t>The devil does everything he can to convince you that the Word isn’t true OR that it’s too impossible to come to pass.  </a:t>
            </a:r>
            <a:br>
              <a:rPr lang="en-US" sz="2800" b="1" dirty="0">
                <a:solidFill>
                  <a:srgbClr val="FFFF00"/>
                </a:solidFill>
              </a:rPr>
            </a:br>
            <a:br>
              <a:rPr lang="en-US" sz="2800" b="1" dirty="0">
                <a:solidFill>
                  <a:srgbClr val="FFFF00"/>
                </a:solidFill>
              </a:rPr>
            </a:br>
            <a:r>
              <a:rPr lang="en-US" sz="2800" b="1" dirty="0">
                <a:solidFill>
                  <a:schemeClr val="tx1"/>
                </a:solidFill>
              </a:rPr>
              <a:t>That’s why 1 Timothy 6:12 says, “Fight the good fight of faith.” </a:t>
            </a:r>
            <a:br>
              <a:rPr lang="en-US" sz="2800" b="1" dirty="0">
                <a:solidFill>
                  <a:schemeClr val="tx1"/>
                </a:solidFill>
              </a:rPr>
            </a:br>
            <a:br>
              <a:rPr lang="en-US" sz="2800" b="1" dirty="0">
                <a:solidFill>
                  <a:schemeClr val="tx1"/>
                </a:solidFill>
              </a:rPr>
            </a:br>
            <a:r>
              <a:rPr lang="en-US" sz="2800" b="1" dirty="0">
                <a:solidFill>
                  <a:srgbClr val="FFFF00"/>
                </a:solidFill>
              </a:rPr>
              <a:t>The battle we’re in is the battle to believe.  </a:t>
            </a:r>
            <a:r>
              <a:rPr lang="en-US" sz="2800" b="1" dirty="0">
                <a:solidFill>
                  <a:schemeClr val="tx1"/>
                </a:solidFill>
              </a:rPr>
              <a:t>But nothing is impossible for those who believe. And God is watching over His Word to perform it</a:t>
            </a:r>
            <a:r>
              <a:rPr lang="en-US" sz="2800" b="1" dirty="0">
                <a:solidFill>
                  <a:srgbClr val="FFFF00"/>
                </a:solidFill>
              </a:rPr>
              <a:t>.</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91929" y="1709676"/>
            <a:ext cx="4633806" cy="2287894"/>
          </a:xfrm>
        </p:spPr>
        <p:txBody>
          <a:bodyPr/>
          <a:lstStyle/>
          <a:p>
            <a:pPr algn="l"/>
            <a:r>
              <a:rPr lang="en-US" sz="3200" b="1" dirty="0">
                <a:solidFill>
                  <a:srgbClr val="FFFF00"/>
                </a:solidFill>
              </a:rPr>
              <a:t>5. Understand spiritual warfare—</a:t>
            </a:r>
            <a:endParaRPr lang="en-US" sz="2800" dirty="0"/>
          </a:p>
        </p:txBody>
      </p:sp>
    </p:spTree>
    <p:extLst>
      <p:ext uri="{BB962C8B-B14F-4D97-AF65-F5344CB8AC3E}">
        <p14:creationId xmlns:p14="http://schemas.microsoft.com/office/powerpoint/2010/main" val="1477006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rgbClr val="FFFF00"/>
                </a:solidFill>
              </a:rPr>
              <a:t>1 Corinthians 1:9, 1 Thessalonians 5:24—Faithful is He who called you, and He will bring it to pass!  </a:t>
            </a:r>
            <a:br>
              <a:rPr lang="en-US" sz="2800" b="1" dirty="0">
                <a:solidFill>
                  <a:srgbClr val="FFFF00"/>
                </a:solidFill>
              </a:rPr>
            </a:br>
            <a:br>
              <a:rPr lang="en-US" sz="2800" b="1" dirty="0">
                <a:solidFill>
                  <a:srgbClr val="FFFF00"/>
                </a:solidFill>
              </a:rPr>
            </a:br>
            <a:r>
              <a:rPr lang="en-US" sz="2800" b="1" dirty="0">
                <a:solidFill>
                  <a:schemeClr val="tx1"/>
                </a:solidFill>
              </a:rPr>
              <a:t>Think on His faithfulness.  Life will present its share of problems, but God is faithful. He called you.  He will bring His calling to pass.  Our job is to believe.</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91929" y="1709676"/>
            <a:ext cx="4633806" cy="2287894"/>
          </a:xfrm>
        </p:spPr>
        <p:txBody>
          <a:bodyPr/>
          <a:lstStyle/>
          <a:p>
            <a:pPr algn="l"/>
            <a:r>
              <a:rPr lang="en-US" sz="3200" b="1" dirty="0">
                <a:solidFill>
                  <a:srgbClr val="FFFF00"/>
                </a:solidFill>
              </a:rPr>
              <a:t>6. Believe in the faithfulness of God.</a:t>
            </a:r>
            <a:endParaRPr lang="en-US" sz="2800" dirty="0"/>
          </a:p>
        </p:txBody>
      </p:sp>
    </p:spTree>
    <p:extLst>
      <p:ext uri="{BB962C8B-B14F-4D97-AF65-F5344CB8AC3E}">
        <p14:creationId xmlns:p14="http://schemas.microsoft.com/office/powerpoint/2010/main" val="202082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rgbClr val="FFFF00"/>
                </a:solidFill>
              </a:rPr>
              <a:t>Romans 15:13 says joy and peace abound in your life THROUGH believing.  </a:t>
            </a:r>
            <a:br>
              <a:rPr lang="en-US" sz="2800" b="1" dirty="0">
                <a:solidFill>
                  <a:srgbClr val="FFFF00"/>
                </a:solidFill>
              </a:rPr>
            </a:br>
            <a:br>
              <a:rPr lang="en-US" sz="2800" b="1" dirty="0">
                <a:solidFill>
                  <a:srgbClr val="FFFF00"/>
                </a:solidFill>
              </a:rPr>
            </a:br>
            <a:r>
              <a:rPr lang="en-US" sz="2800" b="1" dirty="0">
                <a:solidFill>
                  <a:schemeClr val="tx1"/>
                </a:solidFill>
              </a:rPr>
              <a:t>As you are believing what God says, peace will fill your heart. Joy will fill your heart.</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91929" y="1709676"/>
            <a:ext cx="4633806" cy="2287894"/>
          </a:xfrm>
        </p:spPr>
        <p:txBody>
          <a:bodyPr/>
          <a:lstStyle/>
          <a:p>
            <a:pPr algn="l"/>
            <a:r>
              <a:rPr lang="en-US" sz="3200" b="1" dirty="0">
                <a:solidFill>
                  <a:srgbClr val="FFFF00"/>
                </a:solidFill>
              </a:rPr>
              <a:t>7. Expect supernatural peace and joy in your life</a:t>
            </a:r>
            <a:endParaRPr lang="en-US" sz="2800" dirty="0"/>
          </a:p>
        </p:txBody>
      </p:sp>
    </p:spTree>
    <p:extLst>
      <p:ext uri="{BB962C8B-B14F-4D97-AF65-F5344CB8AC3E}">
        <p14:creationId xmlns:p14="http://schemas.microsoft.com/office/powerpoint/2010/main" val="2061166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rgbClr val="FFFF00"/>
                </a:solidFill>
              </a:rPr>
              <a:t>Faith will come. (Romans 10:17) </a:t>
            </a:r>
            <a:br>
              <a:rPr lang="en-US" sz="2800" b="1" dirty="0">
                <a:solidFill>
                  <a:srgbClr val="FFFF00"/>
                </a:solidFill>
              </a:rPr>
            </a:br>
            <a:br>
              <a:rPr lang="en-US" sz="2800" b="1" dirty="0">
                <a:solidFill>
                  <a:srgbClr val="FFFF00"/>
                </a:solidFill>
              </a:rPr>
            </a:br>
            <a:r>
              <a:rPr lang="en-US" sz="2800" b="1" dirty="0">
                <a:solidFill>
                  <a:schemeClr val="tx1"/>
                </a:solidFill>
              </a:rPr>
              <a:t>You will begin to believe.</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91929" y="1709676"/>
            <a:ext cx="4633806" cy="2287894"/>
          </a:xfrm>
        </p:spPr>
        <p:txBody>
          <a:bodyPr/>
          <a:lstStyle/>
          <a:p>
            <a:pPr algn="l"/>
            <a:r>
              <a:rPr lang="en-US" sz="3200" b="1" dirty="0">
                <a:solidFill>
                  <a:srgbClr val="FFFF00"/>
                </a:solidFill>
              </a:rPr>
              <a:t>8. When you doubt, fill your mind and mouth with God’s Word.</a:t>
            </a:r>
            <a:endParaRPr lang="en-US" sz="2800" dirty="0"/>
          </a:p>
        </p:txBody>
      </p:sp>
    </p:spTree>
    <p:extLst>
      <p:ext uri="{BB962C8B-B14F-4D97-AF65-F5344CB8AC3E}">
        <p14:creationId xmlns:p14="http://schemas.microsoft.com/office/powerpoint/2010/main" val="295799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chemeClr val="tx1"/>
                </a:solidFill>
              </a:rPr>
              <a:t>I take charge of my garden, watching over my heart.  </a:t>
            </a:r>
            <a:br>
              <a:rPr lang="en-US" sz="2800" b="1" dirty="0">
                <a:solidFill>
                  <a:schemeClr val="tx1"/>
                </a:solidFill>
              </a:rPr>
            </a:br>
            <a:br>
              <a:rPr lang="en-US" sz="2800" b="1" dirty="0">
                <a:solidFill>
                  <a:schemeClr val="tx1"/>
                </a:solidFill>
              </a:rPr>
            </a:br>
            <a:r>
              <a:rPr lang="en-US" sz="2800" b="1" dirty="0">
                <a:solidFill>
                  <a:schemeClr val="tx1"/>
                </a:solidFill>
              </a:rPr>
              <a:t>I will not be passive or tolerant of Satan’s thoughts.</a:t>
            </a:r>
            <a:br>
              <a:rPr lang="en-US" sz="2800" b="1" dirty="0">
                <a:solidFill>
                  <a:schemeClr val="tx1"/>
                </a:solidFill>
              </a:rPr>
            </a:br>
            <a:br>
              <a:rPr lang="en-US" sz="2800" b="1" dirty="0">
                <a:solidFill>
                  <a:schemeClr val="tx1"/>
                </a:solidFill>
              </a:rPr>
            </a:br>
            <a:r>
              <a:rPr lang="en-US" sz="2800" b="1" dirty="0">
                <a:solidFill>
                  <a:schemeClr val="tx1"/>
                </a:solidFill>
              </a:rPr>
              <a:t> I have authority over the devil, and I exercise that authority by speaking the Word of God.</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56760" y="1686230"/>
            <a:ext cx="4633806" cy="1842416"/>
          </a:xfrm>
        </p:spPr>
        <p:txBody>
          <a:bodyPr/>
          <a:lstStyle/>
          <a:p>
            <a:pPr algn="l"/>
            <a:r>
              <a:rPr lang="en-US" sz="3200" b="1" dirty="0">
                <a:solidFill>
                  <a:srgbClr val="FFFF00"/>
                </a:solidFill>
              </a:rPr>
              <a:t>THINK IT &amp; SAY IT:</a:t>
            </a:r>
          </a:p>
        </p:txBody>
      </p:sp>
    </p:spTree>
    <p:extLst>
      <p:ext uri="{BB962C8B-B14F-4D97-AF65-F5344CB8AC3E}">
        <p14:creationId xmlns:p14="http://schemas.microsoft.com/office/powerpoint/2010/main" val="2940597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chemeClr val="tx1"/>
                </a:solidFill>
              </a:rPr>
              <a:t>I fight the fight of faith by believing what God says, and I refuse to accept anything less than the promises of God’s Word.  </a:t>
            </a:r>
            <a:br>
              <a:rPr lang="en-US" sz="2800" b="1" dirty="0">
                <a:solidFill>
                  <a:schemeClr val="tx1"/>
                </a:solidFill>
              </a:rPr>
            </a:br>
            <a:br>
              <a:rPr lang="en-US" sz="2800" b="1" dirty="0">
                <a:solidFill>
                  <a:schemeClr val="tx1"/>
                </a:solidFill>
              </a:rPr>
            </a:br>
            <a:r>
              <a:rPr lang="en-US" sz="2800" b="1" dirty="0">
                <a:solidFill>
                  <a:schemeClr val="tx1"/>
                </a:solidFill>
              </a:rPr>
              <a:t>I believe in the faithfulness of God and trust that He will bring His promises to pass in my life.</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56760" y="1686230"/>
            <a:ext cx="4633806" cy="1842416"/>
          </a:xfrm>
        </p:spPr>
        <p:txBody>
          <a:bodyPr/>
          <a:lstStyle/>
          <a:p>
            <a:pPr algn="l"/>
            <a:r>
              <a:rPr lang="en-US" sz="3200" b="1" dirty="0">
                <a:solidFill>
                  <a:srgbClr val="FFFF00"/>
                </a:solidFill>
              </a:rPr>
              <a:t>THINK IT &amp; SAY IT:</a:t>
            </a:r>
          </a:p>
        </p:txBody>
      </p:sp>
    </p:spTree>
    <p:extLst>
      <p:ext uri="{BB962C8B-B14F-4D97-AF65-F5344CB8AC3E}">
        <p14:creationId xmlns:p14="http://schemas.microsoft.com/office/powerpoint/2010/main" val="1453208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2800" b="1" dirty="0">
                <a:solidFill>
                  <a:schemeClr val="tx1"/>
                </a:solidFill>
              </a:rPr>
              <a:t>I expect supernatural peace and joy in my life by focusing my faith on believing what God said. </a:t>
            </a:r>
            <a:br>
              <a:rPr lang="en-US" sz="2800" b="1" dirty="0">
                <a:solidFill>
                  <a:schemeClr val="tx1"/>
                </a:solidFill>
              </a:rPr>
            </a:br>
            <a:br>
              <a:rPr lang="en-US" sz="2800" b="1" dirty="0">
                <a:solidFill>
                  <a:schemeClr val="tx1"/>
                </a:solidFill>
              </a:rPr>
            </a:br>
            <a:r>
              <a:rPr lang="en-US" sz="2800" b="1" dirty="0">
                <a:solidFill>
                  <a:schemeClr val="tx1"/>
                </a:solidFill>
              </a:rPr>
              <a:t>I take control over doubt by filling my mind and mouth with the Word of God.</a:t>
            </a:r>
            <a:endParaRPr lang="en-US" sz="28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56760" y="1686230"/>
            <a:ext cx="4633806" cy="1842416"/>
          </a:xfrm>
        </p:spPr>
        <p:txBody>
          <a:bodyPr/>
          <a:lstStyle/>
          <a:p>
            <a:pPr algn="l"/>
            <a:r>
              <a:rPr lang="en-US" sz="3200" b="1" dirty="0">
                <a:solidFill>
                  <a:srgbClr val="FFFF00"/>
                </a:solidFill>
              </a:rPr>
              <a:t>THINK IT &amp; SAY IT:</a:t>
            </a:r>
          </a:p>
        </p:txBody>
      </p:sp>
    </p:spTree>
    <p:extLst>
      <p:ext uri="{BB962C8B-B14F-4D97-AF65-F5344CB8AC3E}">
        <p14:creationId xmlns:p14="http://schemas.microsoft.com/office/powerpoint/2010/main" val="2343902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56760" y="1686230"/>
            <a:ext cx="4633806" cy="1842416"/>
          </a:xfrm>
        </p:spPr>
        <p:txBody>
          <a:bodyPr/>
          <a:lstStyle/>
          <a:p>
            <a:pPr algn="l"/>
            <a:r>
              <a:rPr lang="en-US" sz="3200" b="1" dirty="0">
                <a:solidFill>
                  <a:srgbClr val="FFFF00"/>
                </a:solidFill>
              </a:rPr>
              <a:t>Let Us Pray</a:t>
            </a:r>
          </a:p>
        </p:txBody>
      </p:sp>
      <p:pic>
        <p:nvPicPr>
          <p:cNvPr id="5" name="Picture 4">
            <a:extLst>
              <a:ext uri="{FF2B5EF4-FFF2-40B4-BE49-F238E27FC236}">
                <a16:creationId xmlns:a16="http://schemas.microsoft.com/office/drawing/2014/main" id="{8915EA29-0F72-B714-B2B6-F1AC4BE5CD20}"/>
              </a:ext>
            </a:extLst>
          </p:cNvPr>
          <p:cNvPicPr>
            <a:picLocks noChangeAspect="1"/>
          </p:cNvPicPr>
          <p:nvPr/>
        </p:nvPicPr>
        <p:blipFill>
          <a:blip r:embed="rId2"/>
          <a:stretch>
            <a:fillRect/>
          </a:stretch>
        </p:blipFill>
        <p:spPr>
          <a:xfrm>
            <a:off x="6204856" y="1464754"/>
            <a:ext cx="5049298" cy="3928492"/>
          </a:xfrm>
          <a:prstGeom prst="rect">
            <a:avLst/>
          </a:prstGeom>
        </p:spPr>
      </p:pic>
    </p:spTree>
    <p:extLst>
      <p:ext uri="{BB962C8B-B14F-4D97-AF65-F5344CB8AC3E}">
        <p14:creationId xmlns:p14="http://schemas.microsoft.com/office/powerpoint/2010/main" val="183333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normAutofit fontScale="90000"/>
          </a:bodyPr>
          <a:lstStyle/>
          <a:p>
            <a:r>
              <a:rPr lang="en-US" dirty="0"/>
              <a:t>This is the language and vocabulary of hell itself, trying to penetrate your mind.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148863"/>
            <a:ext cx="4633806" cy="4654060"/>
          </a:xfrm>
        </p:spPr>
        <p:txBody>
          <a:bodyPr/>
          <a:lstStyle/>
          <a:p>
            <a:pPr algn="l"/>
            <a:r>
              <a:rPr lang="en-US" sz="2400" b="1" dirty="0">
                <a:solidFill>
                  <a:srgbClr val="FFFF00"/>
                </a:solidFill>
              </a:rPr>
              <a:t>There are 3 primary things that the devil doesn’t want you to believe:</a:t>
            </a:r>
          </a:p>
          <a:p>
            <a:pPr algn="l"/>
            <a:endParaRPr lang="en-US" sz="2400" b="1" dirty="0">
              <a:solidFill>
                <a:srgbClr val="FFFF00"/>
              </a:solidFill>
            </a:endParaRPr>
          </a:p>
          <a:p>
            <a:pPr algn="l"/>
            <a:r>
              <a:rPr lang="en-US" sz="2400" b="1" dirty="0">
                <a:solidFill>
                  <a:srgbClr val="FFFF00"/>
                </a:solidFill>
              </a:rPr>
              <a:t>1. That God’s Word is true AND works.</a:t>
            </a:r>
          </a:p>
          <a:p>
            <a:pPr algn="l"/>
            <a:endParaRPr lang="en-US" sz="2400" b="1" dirty="0">
              <a:solidFill>
                <a:srgbClr val="FFFF00"/>
              </a:solidFill>
            </a:endParaRPr>
          </a:p>
          <a:p>
            <a:pPr algn="l"/>
            <a:r>
              <a:rPr lang="en-US" sz="2400" b="1" dirty="0">
                <a:solidFill>
                  <a:srgbClr val="FFFF00"/>
                </a:solidFill>
              </a:rPr>
              <a:t>2. That you have authority over the devil.</a:t>
            </a:r>
          </a:p>
          <a:p>
            <a:pPr algn="l"/>
            <a:endParaRPr lang="en-US" sz="2400" b="1" dirty="0">
              <a:solidFill>
                <a:srgbClr val="FFFF00"/>
              </a:solidFill>
            </a:endParaRPr>
          </a:p>
          <a:p>
            <a:pPr algn="l"/>
            <a:r>
              <a:rPr lang="en-US" sz="2400" b="1" dirty="0">
                <a:solidFill>
                  <a:srgbClr val="FFFF00"/>
                </a:solidFill>
              </a:rPr>
              <a:t>3. That God is good, and the author of ONLY good.</a:t>
            </a:r>
            <a:endParaRPr lang="en-US" sz="2000" dirty="0"/>
          </a:p>
        </p:txBody>
      </p:sp>
    </p:spTree>
    <p:extLst>
      <p:ext uri="{BB962C8B-B14F-4D97-AF65-F5344CB8AC3E}">
        <p14:creationId xmlns:p14="http://schemas.microsoft.com/office/powerpoint/2010/main" val="419589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7"/>
            <a:ext cx="5670487" cy="4644234"/>
          </a:xfrm>
        </p:spPr>
        <p:txBody>
          <a:bodyPr>
            <a:noAutofit/>
          </a:bodyPr>
          <a:lstStyle/>
          <a:p>
            <a:r>
              <a:rPr lang="en-US" sz="3200" dirty="0"/>
              <a:t>For example, if you believe that EVERYTHING that happens in life was pre-destined by God, then you will lower your defenses against the devil. </a:t>
            </a:r>
            <a:br>
              <a:rPr lang="en-US" sz="3200" dirty="0"/>
            </a:br>
            <a:br>
              <a:rPr lang="en-US" sz="3200" dirty="0"/>
            </a:br>
            <a:r>
              <a:rPr lang="en-US" sz="3200" dirty="0"/>
              <a:t> And Satan would love for you to just accept whatever comes in life, as God’s will.  This requires no faith, no battle, and leads to no victory.</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148863"/>
            <a:ext cx="4633806" cy="3446583"/>
          </a:xfrm>
        </p:spPr>
        <p:txBody>
          <a:bodyPr/>
          <a:lstStyle/>
          <a:p>
            <a:pPr algn="l"/>
            <a:r>
              <a:rPr lang="en-US" sz="3200" b="1" dirty="0">
                <a:solidFill>
                  <a:srgbClr val="FFFF00"/>
                </a:solidFill>
              </a:rPr>
              <a:t>It’s vital that we make sure our thinking lines up with the word of God concerning faith and believing.</a:t>
            </a:r>
            <a:endParaRPr lang="en-US" sz="2800" dirty="0"/>
          </a:p>
        </p:txBody>
      </p:sp>
    </p:spTree>
    <p:extLst>
      <p:ext uri="{BB962C8B-B14F-4D97-AF65-F5344CB8AC3E}">
        <p14:creationId xmlns:p14="http://schemas.microsoft.com/office/powerpoint/2010/main" val="239781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7"/>
            <a:ext cx="5670487" cy="4644234"/>
          </a:xfrm>
        </p:spPr>
        <p:txBody>
          <a:bodyPr>
            <a:noAutofit/>
          </a:bodyPr>
          <a:lstStyle/>
          <a:p>
            <a:r>
              <a:rPr lang="en-US" sz="3200" b="1" dirty="0">
                <a:solidFill>
                  <a:srgbClr val="FFFF00"/>
                </a:solidFill>
              </a:rPr>
              <a:t>Your heart is your garden. </a:t>
            </a:r>
            <a:br>
              <a:rPr lang="en-US" sz="3200" b="1" dirty="0">
                <a:solidFill>
                  <a:srgbClr val="FFFF00"/>
                </a:solidFill>
              </a:rPr>
            </a:br>
            <a:br>
              <a:rPr lang="en-US" sz="3200" b="1" dirty="0">
                <a:solidFill>
                  <a:srgbClr val="FFFF00"/>
                </a:solidFill>
              </a:rPr>
            </a:br>
            <a:r>
              <a:rPr lang="en-US" sz="3200" dirty="0"/>
              <a:t>Proverbs 4:20 says, “Watch over your heart with all diligence, for out of it flow the issues of life.”  </a:t>
            </a:r>
            <a:br>
              <a:rPr lang="en-US" sz="3200" dirty="0"/>
            </a:b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148863"/>
            <a:ext cx="4633806" cy="2684583"/>
          </a:xfrm>
        </p:spPr>
        <p:txBody>
          <a:bodyPr/>
          <a:lstStyle/>
          <a:p>
            <a:pPr algn="l"/>
            <a:r>
              <a:rPr lang="en-US" sz="3200" b="1" dirty="0">
                <a:solidFill>
                  <a:srgbClr val="FFFF00"/>
                </a:solidFill>
              </a:rPr>
              <a:t>1. Take charge of your garden!</a:t>
            </a:r>
            <a:endParaRPr lang="en-US" sz="2800" dirty="0"/>
          </a:p>
        </p:txBody>
      </p:sp>
    </p:spTree>
    <p:extLst>
      <p:ext uri="{BB962C8B-B14F-4D97-AF65-F5344CB8AC3E}">
        <p14:creationId xmlns:p14="http://schemas.microsoft.com/office/powerpoint/2010/main" val="4042542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7"/>
            <a:ext cx="5670487" cy="4644234"/>
          </a:xfrm>
        </p:spPr>
        <p:txBody>
          <a:bodyPr>
            <a:noAutofit/>
          </a:bodyPr>
          <a:lstStyle/>
          <a:p>
            <a:r>
              <a:rPr lang="en-US" sz="3200" dirty="0"/>
              <a:t>Adam was responsible for the Garden of Eden when Satan crept in through his deceptive lies.  </a:t>
            </a:r>
            <a:br>
              <a:rPr lang="en-US" sz="3200" dirty="0"/>
            </a:br>
            <a:br>
              <a:rPr lang="en-US" sz="3200" dirty="0"/>
            </a:br>
            <a:r>
              <a:rPr lang="en-US" sz="3200" dirty="0"/>
              <a:t>It was Adam’s responsibility to drive that snake out of his garden. </a:t>
            </a:r>
            <a:br>
              <a:rPr lang="en-US" sz="3200" dirty="0"/>
            </a:br>
            <a:br>
              <a:rPr lang="en-US" sz="3200" dirty="0"/>
            </a:br>
            <a:r>
              <a:rPr lang="en-US" sz="3200" dirty="0"/>
              <a:t>Because he was passive and tolerant of Satan’s thoughts in his garden, his life was ruined!</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148863"/>
            <a:ext cx="4633806" cy="2684583"/>
          </a:xfrm>
        </p:spPr>
        <p:txBody>
          <a:bodyPr/>
          <a:lstStyle/>
          <a:p>
            <a:pPr algn="l"/>
            <a:r>
              <a:rPr lang="en-US" sz="3200" b="1" dirty="0">
                <a:solidFill>
                  <a:srgbClr val="FFFF00"/>
                </a:solidFill>
              </a:rPr>
              <a:t>Your heart is your garden. </a:t>
            </a:r>
            <a:endParaRPr lang="en-US" sz="2800" dirty="0"/>
          </a:p>
        </p:txBody>
      </p:sp>
    </p:spTree>
    <p:extLst>
      <p:ext uri="{BB962C8B-B14F-4D97-AF65-F5344CB8AC3E}">
        <p14:creationId xmlns:p14="http://schemas.microsoft.com/office/powerpoint/2010/main" val="235230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7"/>
            <a:ext cx="5670487" cy="4538726"/>
          </a:xfrm>
        </p:spPr>
        <p:txBody>
          <a:bodyPr>
            <a:noAutofit/>
          </a:bodyPr>
          <a:lstStyle/>
          <a:p>
            <a:r>
              <a:rPr lang="en-US" sz="3200" dirty="0">
                <a:solidFill>
                  <a:srgbClr val="FFFF00"/>
                </a:solidFill>
              </a:rPr>
              <a:t>Jesus said</a:t>
            </a:r>
            <a:r>
              <a:rPr lang="en-US" sz="3200" dirty="0"/>
              <a:t> in Luke 10:19, “Behold I give you authority to tread upon serpents (devils) and scorpions and over ALL the POWER OF THE ENEMY.  And nothing shall by any means hurt you.”  </a:t>
            </a:r>
            <a:br>
              <a:rPr lang="en-US" sz="3200" dirty="0"/>
            </a:br>
            <a:br>
              <a:rPr lang="en-US" sz="3200" dirty="0"/>
            </a:br>
            <a:r>
              <a:rPr lang="en-US" sz="3200" dirty="0"/>
              <a:t>This is power that money can’t buy, education can’t acquire, human strength can’t achieve.  This is heavenly power that is irrefutable.</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1148863"/>
            <a:ext cx="4633806" cy="3200399"/>
          </a:xfrm>
        </p:spPr>
        <p:txBody>
          <a:bodyPr/>
          <a:lstStyle/>
          <a:p>
            <a:pPr algn="l"/>
            <a:r>
              <a:rPr lang="en-US" sz="3200" b="1" dirty="0">
                <a:solidFill>
                  <a:srgbClr val="FFFF00"/>
                </a:solidFill>
              </a:rPr>
              <a:t>2. Do not for a moment submit to the thought that the devil has power over you! </a:t>
            </a:r>
            <a:endParaRPr lang="en-US" sz="2800" dirty="0"/>
          </a:p>
        </p:txBody>
      </p:sp>
    </p:spTree>
    <p:extLst>
      <p:ext uri="{BB962C8B-B14F-4D97-AF65-F5344CB8AC3E}">
        <p14:creationId xmlns:p14="http://schemas.microsoft.com/office/powerpoint/2010/main" val="296141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3200" b="1" dirty="0">
                <a:solidFill>
                  <a:srgbClr val="FFFF00"/>
                </a:solidFill>
              </a:rPr>
              <a:t>He spoke the Word of God. </a:t>
            </a:r>
            <a:r>
              <a:rPr lang="en-US" sz="3200" dirty="0">
                <a:solidFill>
                  <a:schemeClr val="tx1"/>
                </a:solidFill>
              </a:rPr>
              <a:t>(Matthew 4:4, Luke 4:4)  It is written, man shall not live by bread alone, but by every word that proceeds from the mouth of God.</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773857" y="1264198"/>
            <a:ext cx="4633806" cy="3038172"/>
          </a:xfrm>
        </p:spPr>
        <p:txBody>
          <a:bodyPr/>
          <a:lstStyle/>
          <a:p>
            <a:pPr algn="l"/>
            <a:r>
              <a:rPr lang="en-US" sz="3200" b="1" dirty="0">
                <a:solidFill>
                  <a:srgbClr val="FFFF00"/>
                </a:solidFill>
              </a:rPr>
              <a:t>3. Exercise your authority over the devil—the same way Jesus did</a:t>
            </a:r>
            <a:endParaRPr lang="en-US" sz="2800" dirty="0"/>
          </a:p>
        </p:txBody>
      </p:sp>
    </p:spTree>
    <p:extLst>
      <p:ext uri="{BB962C8B-B14F-4D97-AF65-F5344CB8AC3E}">
        <p14:creationId xmlns:p14="http://schemas.microsoft.com/office/powerpoint/2010/main" val="31911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3200" b="1" dirty="0">
                <a:solidFill>
                  <a:srgbClr val="FFFF00"/>
                </a:solidFill>
              </a:rPr>
              <a:t>Satan always comes after the Word. </a:t>
            </a:r>
            <a:br>
              <a:rPr lang="en-US" sz="3200" b="1" dirty="0">
                <a:solidFill>
                  <a:srgbClr val="FFFF00"/>
                </a:solidFill>
              </a:rPr>
            </a:br>
            <a:br>
              <a:rPr lang="en-US" sz="3200" b="1" dirty="0">
                <a:solidFill>
                  <a:srgbClr val="FFFF00"/>
                </a:solidFill>
              </a:rPr>
            </a:br>
            <a:r>
              <a:rPr lang="en-US" sz="3200" b="1" dirty="0">
                <a:solidFill>
                  <a:schemeClr val="tx1"/>
                </a:solidFill>
              </a:rPr>
              <a:t>In Genesis, he talked Adam and Eve out of believing what God said.</a:t>
            </a:r>
            <a:br>
              <a:rPr lang="en-US" sz="3200" b="1" dirty="0">
                <a:solidFill>
                  <a:schemeClr val="tx1"/>
                </a:solidFill>
              </a:rPr>
            </a:br>
            <a:br>
              <a:rPr lang="en-US" sz="3200" b="1" dirty="0">
                <a:solidFill>
                  <a:schemeClr val="tx1"/>
                </a:solidFill>
              </a:rPr>
            </a:br>
            <a:r>
              <a:rPr lang="en-US" sz="3200" b="1" dirty="0">
                <a:solidFill>
                  <a:schemeClr val="tx1"/>
                </a:solidFill>
              </a:rPr>
              <a:t>In Matthew, he tried to talk Jesus out of believing what God said.  </a:t>
            </a:r>
            <a:endParaRPr lang="en-US" sz="32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773857" y="1264198"/>
            <a:ext cx="4633806" cy="2580971"/>
          </a:xfrm>
        </p:spPr>
        <p:txBody>
          <a:bodyPr/>
          <a:lstStyle/>
          <a:p>
            <a:pPr algn="l"/>
            <a:r>
              <a:rPr lang="en-US" sz="3200" b="1" dirty="0">
                <a:solidFill>
                  <a:srgbClr val="FFFF00"/>
                </a:solidFill>
              </a:rPr>
              <a:t>4. Hold on to the Word of God.</a:t>
            </a:r>
            <a:endParaRPr lang="en-US" sz="2800" dirty="0"/>
          </a:p>
        </p:txBody>
      </p:sp>
    </p:spTree>
    <p:extLst>
      <p:ext uri="{BB962C8B-B14F-4D97-AF65-F5344CB8AC3E}">
        <p14:creationId xmlns:p14="http://schemas.microsoft.com/office/powerpoint/2010/main" val="305157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747656" y="1264198"/>
            <a:ext cx="5670487" cy="4538726"/>
          </a:xfrm>
        </p:spPr>
        <p:txBody>
          <a:bodyPr>
            <a:noAutofit/>
          </a:bodyPr>
          <a:lstStyle/>
          <a:p>
            <a:r>
              <a:rPr lang="en-US" sz="3200" b="1" dirty="0">
                <a:solidFill>
                  <a:srgbClr val="FFFF00"/>
                </a:solidFill>
              </a:rPr>
              <a:t>There’s nothing new under the sun.  </a:t>
            </a:r>
            <a:br>
              <a:rPr lang="en-US" sz="3200" b="1" dirty="0">
                <a:solidFill>
                  <a:srgbClr val="FFFF00"/>
                </a:solidFill>
              </a:rPr>
            </a:br>
            <a:r>
              <a:rPr lang="en-US" sz="3200" b="1" dirty="0">
                <a:solidFill>
                  <a:schemeClr val="tx1"/>
                </a:solidFill>
              </a:rPr>
              <a:t>In Mark 4:15 he comes immediately to steal the word.</a:t>
            </a:r>
            <a:br>
              <a:rPr lang="en-US" sz="3200" b="1" dirty="0">
                <a:solidFill>
                  <a:schemeClr val="tx1"/>
                </a:solidFill>
              </a:rPr>
            </a:br>
            <a:br>
              <a:rPr lang="en-US" sz="3200" b="1" dirty="0">
                <a:solidFill>
                  <a:schemeClr val="tx1"/>
                </a:solidFill>
              </a:rPr>
            </a:br>
            <a:r>
              <a:rPr lang="en-US" sz="3200" b="1" dirty="0">
                <a:solidFill>
                  <a:schemeClr val="tx1"/>
                </a:solidFill>
              </a:rPr>
              <a:t>Hide the Word in your heart and it will give you victory whenever necessary.  (Psalm 119:9-11)</a:t>
            </a:r>
            <a:endParaRPr lang="en-US" sz="3200"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773857" y="1264198"/>
            <a:ext cx="4633806" cy="2580971"/>
          </a:xfrm>
        </p:spPr>
        <p:txBody>
          <a:bodyPr/>
          <a:lstStyle/>
          <a:p>
            <a:pPr algn="l"/>
            <a:r>
              <a:rPr lang="en-US" sz="3200" b="1" dirty="0">
                <a:solidFill>
                  <a:srgbClr val="FFFF00"/>
                </a:solidFill>
              </a:rPr>
              <a:t>4. Hold on to the Word of God.</a:t>
            </a:r>
            <a:endParaRPr lang="en-US" sz="2800" dirty="0"/>
          </a:p>
        </p:txBody>
      </p:sp>
    </p:spTree>
    <p:extLst>
      <p:ext uri="{BB962C8B-B14F-4D97-AF65-F5344CB8AC3E}">
        <p14:creationId xmlns:p14="http://schemas.microsoft.com/office/powerpoint/2010/main" val="1661369204"/>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3.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136</TotalTime>
  <Words>885</Words>
  <Application>Microsoft Office PowerPoint</Application>
  <PresentationFormat>Widescreen</PresentationFormat>
  <Paragraphs>42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Schoolbook</vt:lpstr>
      <vt:lpstr>Corbel</vt:lpstr>
      <vt:lpstr>Headlines</vt:lpstr>
      <vt:lpstr>Rewiring the Thoughts of unbelief…</vt:lpstr>
      <vt:lpstr>This is the language and vocabulary of hell itself, trying to penetrate your mind. </vt:lpstr>
      <vt:lpstr>For example, if you believe that EVERYTHING that happens in life was pre-destined by God, then you will lower your defenses against the devil.    And Satan would love for you to just accept whatever comes in life, as God’s will.  This requires no faith, no battle, and leads to no victory.</vt:lpstr>
      <vt:lpstr>Your heart is your garden.   Proverbs 4:20 says, “Watch over your heart with all diligence, for out of it flow the issues of life.”   </vt:lpstr>
      <vt:lpstr>Adam was responsible for the Garden of Eden when Satan crept in through his deceptive lies.    It was Adam’s responsibility to drive that snake out of his garden.   Because he was passive and tolerant of Satan’s thoughts in his garden, his life was ruined!</vt:lpstr>
      <vt:lpstr>Jesus said in Luke 10:19, “Behold I give you authority to tread upon serpents (devils) and scorpions and over ALL the POWER OF THE ENEMY.  And nothing shall by any means hurt you.”    This is power that money can’t buy, education can’t acquire, human strength can’t achieve.  This is heavenly power that is irrefutable.</vt:lpstr>
      <vt:lpstr>He spoke the Word of God. (Matthew 4:4, Luke 4:4)  It is written, man shall not live by bread alone, but by every word that proceeds from the mouth of God.</vt:lpstr>
      <vt:lpstr>Satan always comes after the Word.   In Genesis, he talked Adam and Eve out of believing what God said.  In Matthew, he tried to talk Jesus out of believing what God said.  </vt:lpstr>
      <vt:lpstr>There’s nothing new under the sun.   In Mark 4:15 he comes immediately to steal the word.  Hide the Word in your heart and it will give you victory whenever necessary.  (Psalm 119:9-11)</vt:lpstr>
      <vt:lpstr>The devil does everything he can to convince you that the Word isn’t true OR that it’s too impossible to come to pass.    That’s why 1 Timothy 6:12 says, “Fight the good fight of faith.”   The battle we’re in is the battle to believe.  But nothing is impossible for those who believe. And God is watching over His Word to perform it.</vt:lpstr>
      <vt:lpstr>1 Corinthians 1:9, 1 Thessalonians 5:24—Faithful is He who called you, and He will bring it to pass!    Think on His faithfulness.  Life will present its share of problems, but God is faithful. He called you.  He will bring His calling to pass.  Our job is to believe.</vt:lpstr>
      <vt:lpstr>Romans 15:13 says joy and peace abound in your life THROUGH believing.    As you are believing what God says, peace will fill your heart. Joy will fill your heart.</vt:lpstr>
      <vt:lpstr>Faith will come. (Romans 10:17)   You will begin to believe.</vt:lpstr>
      <vt:lpstr>I take charge of my garden, watching over my heart.    I will not be passive or tolerant of Satan’s thoughts.   I have authority over the devil, and I exercise that authority by speaking the Word of God.</vt:lpstr>
      <vt:lpstr>I fight the fight of faith by believing what God says, and I refuse to accept anything less than the promises of God’s Word.    I believe in the faithfulness of God and trust that He will bring His promises to pass in my life.</vt:lpstr>
      <vt:lpstr>I expect supernatural peace and joy in my life by focusing my faith on believing what God said.   I take control over doubt by filling my mind and mouth with the Word of God.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Rewiring the Thoughts of unbelief…</dc:title>
  <dc:creator>Ronald Powell</dc:creator>
  <cp:lastModifiedBy>Ronald Powell</cp:lastModifiedBy>
  <cp:revision>1</cp:revision>
  <dcterms:created xsi:type="dcterms:W3CDTF">2022-08-03T15:22:27Z</dcterms:created>
  <dcterms:modified xsi:type="dcterms:W3CDTF">2022-08-03T17:38:37Z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