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9" r:id="rId14"/>
    <p:sldId id="271" r:id="rId15"/>
    <p:sldId id="270"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104" d="100"/>
          <a:sy n="104" d="100"/>
        </p:scale>
        <p:origin x="4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10/18/2022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10/18/2022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10/18/2022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47261F-CF2B-70C5-2CC3-672D4402CD52}"/>
              </a:ext>
            </a:extLst>
          </p:cNvPr>
          <p:cNvPicPr>
            <a:picLocks noChangeAspect="1"/>
          </p:cNvPicPr>
          <p:nvPr/>
        </p:nvPicPr>
        <p:blipFill>
          <a:blip r:embed="rId2"/>
          <a:srcRect/>
          <a:stretch/>
        </p:blipFill>
        <p:spPr>
          <a:xfrm>
            <a:off x="6521493" y="2873966"/>
            <a:ext cx="5004868" cy="3338246"/>
          </a:xfrm>
          <a:prstGeom prst="rect">
            <a:avLst/>
          </a:prstGeom>
          <a:ln w="889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id="{7BE79E6B-1FA9-F077-59A6-7A607432C804}"/>
              </a:ext>
            </a:extLst>
          </p:cNvPr>
          <p:cNvSpPr>
            <a:spLocks noGrp="1"/>
          </p:cNvSpPr>
          <p:nvPr>
            <p:ph type="ctrTitle"/>
          </p:nvPr>
        </p:nvSpPr>
        <p:spPr>
          <a:xfrm>
            <a:off x="1154955" y="369454"/>
            <a:ext cx="7868972" cy="2983345"/>
          </a:xfrm>
        </p:spPr>
        <p:txBody>
          <a:bodyPr/>
          <a:lstStyle/>
          <a:p>
            <a:r>
              <a:rPr lang="en-US" b="1" dirty="0">
                <a:solidFill>
                  <a:srgbClr val="FFC000"/>
                </a:solidFill>
                <a:effectLst>
                  <a:outerShdw blurRad="38100" dist="38100" dir="2700000" algn="tl">
                    <a:srgbClr val="000000">
                      <a:alpha val="43137"/>
                    </a:srgbClr>
                  </a:outerShdw>
                </a:effectLst>
              </a:rPr>
              <a:t>Rewiring the thought:</a:t>
            </a:r>
            <a:br>
              <a:rPr lang="en-US" b="1" dirty="0">
                <a:solidFill>
                  <a:srgbClr val="FFC000"/>
                </a:solidFill>
                <a:effectLst>
                  <a:outerShdw blurRad="38100" dist="38100" dir="2700000" algn="tl">
                    <a:srgbClr val="000000">
                      <a:alpha val="43137"/>
                    </a:srgbClr>
                  </a:outerShdw>
                </a:effectLst>
              </a:rPr>
            </a:br>
            <a:r>
              <a:rPr lang="en-US" b="1" dirty="0">
                <a:solidFill>
                  <a:srgbClr val="FFC000"/>
                </a:solidFill>
                <a:effectLst>
                  <a:outerShdw blurRad="38100" dist="38100" dir="2700000" algn="tl">
                    <a:srgbClr val="000000">
                      <a:alpha val="43137"/>
                    </a:srgbClr>
                  </a:outerShdw>
                </a:effectLst>
              </a:rPr>
              <a:t>I just do not have what it takes.</a:t>
            </a:r>
          </a:p>
        </p:txBody>
      </p:sp>
      <p:pic>
        <p:nvPicPr>
          <p:cNvPr id="7" name="Picture 6">
            <a:extLst>
              <a:ext uri="{FF2B5EF4-FFF2-40B4-BE49-F238E27FC236}">
                <a16:creationId xmlns:a16="http://schemas.microsoft.com/office/drawing/2014/main" id="{ED8B80E4-2252-9127-1835-4308040A3F67}"/>
              </a:ext>
            </a:extLst>
          </p:cNvPr>
          <p:cNvPicPr>
            <a:picLocks noChangeAspect="1"/>
          </p:cNvPicPr>
          <p:nvPr/>
        </p:nvPicPr>
        <p:blipFill>
          <a:blip r:embed="rId3"/>
          <a:stretch>
            <a:fillRect/>
          </a:stretch>
        </p:blipFill>
        <p:spPr>
          <a:xfrm>
            <a:off x="554180" y="4543089"/>
            <a:ext cx="7740073" cy="1945457"/>
          </a:xfrm>
          <a:prstGeom prst="rect">
            <a:avLst/>
          </a:prstGeom>
        </p:spPr>
      </p:pic>
    </p:spTree>
    <p:extLst>
      <p:ext uri="{BB962C8B-B14F-4D97-AF65-F5344CB8AC3E}">
        <p14:creationId xmlns:p14="http://schemas.microsoft.com/office/powerpoint/2010/main" val="384979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sz="2800" b="1" dirty="0"/>
              <a:t>6. YOU HAVE THE HELPER—</a:t>
            </a:r>
            <a:br>
              <a:rPr lang="en-US" sz="2800" b="1" dirty="0"/>
            </a:br>
            <a:r>
              <a:rPr lang="en-US" sz="2800" b="1" dirty="0"/>
              <a:t>THE HOLY SPIRIT LIVING INSIDE YOU.</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161309"/>
            <a:ext cx="9162064" cy="4137891"/>
          </a:xfrm>
        </p:spPr>
        <p:txBody>
          <a:bodyPr>
            <a:noAutofit/>
          </a:bodyPr>
          <a:lstStyle/>
          <a:p>
            <a:r>
              <a:rPr lang="en-US" sz="2800" b="1" dirty="0">
                <a:solidFill>
                  <a:srgbClr val="002060"/>
                </a:solidFill>
              </a:rPr>
              <a:t>Romans 8:11 says that the SAME SPIRIT that raised Jesus from the dead dwells in you. </a:t>
            </a:r>
          </a:p>
          <a:p>
            <a:r>
              <a:rPr lang="en-US" sz="2800" b="1" dirty="0">
                <a:solidFill>
                  <a:srgbClr val="002060"/>
                </a:solidFill>
              </a:rPr>
              <a:t>How is that for HAVING WHAT IT TAKES. </a:t>
            </a:r>
          </a:p>
          <a:p>
            <a:r>
              <a:rPr lang="en-US" sz="2800" b="1" dirty="0">
                <a:solidFill>
                  <a:srgbClr val="002060"/>
                </a:solidFill>
              </a:rPr>
              <a:t>If you have the person who has what it takes to resurrect the dead, LIVING IN YOU, then you have what it takes to do AND to overcome ANYTHING.</a:t>
            </a:r>
            <a:endParaRPr lang="en-US" sz="5400" b="1" dirty="0">
              <a:solidFill>
                <a:srgbClr val="002060"/>
              </a:solidFill>
            </a:endParaRPr>
          </a:p>
        </p:txBody>
      </p:sp>
    </p:spTree>
    <p:extLst>
      <p:ext uri="{BB962C8B-B14F-4D97-AF65-F5344CB8AC3E}">
        <p14:creationId xmlns:p14="http://schemas.microsoft.com/office/powerpoint/2010/main" val="340462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sz="2800" b="1" dirty="0"/>
              <a:t>7. You have the mind of Christ. </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161309"/>
            <a:ext cx="9162064" cy="4137891"/>
          </a:xfrm>
        </p:spPr>
        <p:txBody>
          <a:bodyPr>
            <a:noAutofit/>
          </a:bodyPr>
          <a:lstStyle/>
          <a:p>
            <a:r>
              <a:rPr lang="en-US" sz="2800" b="1" dirty="0">
                <a:solidFill>
                  <a:srgbClr val="002060"/>
                </a:solidFill>
              </a:rPr>
              <a:t>You have the mind of Christ. (1 Corinthians 2:16) </a:t>
            </a:r>
          </a:p>
          <a:p>
            <a:r>
              <a:rPr lang="en-US" sz="2800" b="1" dirty="0">
                <a:solidFill>
                  <a:srgbClr val="002060"/>
                </a:solidFill>
              </a:rPr>
              <a:t>God’s thoughts are not beyond you. </a:t>
            </a:r>
          </a:p>
          <a:p>
            <a:r>
              <a:rPr lang="en-US" sz="2800" b="1" dirty="0">
                <a:solidFill>
                  <a:srgbClr val="002060"/>
                </a:solidFill>
              </a:rPr>
              <a:t>You are not separated from God anymore.</a:t>
            </a:r>
          </a:p>
          <a:p>
            <a:r>
              <a:rPr lang="en-US" sz="2800" b="1" dirty="0">
                <a:solidFill>
                  <a:srgbClr val="002060"/>
                </a:solidFill>
              </a:rPr>
              <a:t> He lives in you. His thoughts are in you. As you read His Word, you realize how He thinks, and that is the gateway to your new way of thinking.</a:t>
            </a:r>
            <a:endParaRPr lang="en-US" sz="5400" b="1" dirty="0">
              <a:solidFill>
                <a:srgbClr val="002060"/>
              </a:solidFill>
            </a:endParaRPr>
          </a:p>
        </p:txBody>
      </p:sp>
    </p:spTree>
    <p:extLst>
      <p:ext uri="{BB962C8B-B14F-4D97-AF65-F5344CB8AC3E}">
        <p14:creationId xmlns:p14="http://schemas.microsoft.com/office/powerpoint/2010/main" val="52299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sz="2800" b="1" dirty="0"/>
              <a:t>THINK IT &amp; SAY IT:</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161309"/>
            <a:ext cx="9162064" cy="4137891"/>
          </a:xfrm>
        </p:spPr>
        <p:txBody>
          <a:bodyPr>
            <a:noAutofit/>
          </a:bodyPr>
          <a:lstStyle/>
          <a:p>
            <a:r>
              <a:rPr lang="en-US" sz="3600" b="1" dirty="0">
                <a:solidFill>
                  <a:srgbClr val="002060"/>
                </a:solidFill>
              </a:rPr>
              <a:t>Even when I have fallen short, sinned, and felt like a failure, I AM NOT CONDEMNED. I am in Christ, and I am free.</a:t>
            </a:r>
          </a:p>
          <a:p>
            <a:r>
              <a:rPr lang="en-US" sz="4000" b="1" dirty="0">
                <a:solidFill>
                  <a:srgbClr val="002060"/>
                </a:solidFill>
              </a:rPr>
              <a:t>God is patient with me and will finish what He started. I recognize what He has put in me.</a:t>
            </a:r>
          </a:p>
        </p:txBody>
      </p:sp>
    </p:spTree>
    <p:extLst>
      <p:ext uri="{BB962C8B-B14F-4D97-AF65-F5344CB8AC3E}">
        <p14:creationId xmlns:p14="http://schemas.microsoft.com/office/powerpoint/2010/main" val="364608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sz="2800" b="1" dirty="0"/>
              <a:t>THINK IT &amp; SAY IT:</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161309"/>
            <a:ext cx="9162064" cy="4137891"/>
          </a:xfrm>
        </p:spPr>
        <p:txBody>
          <a:bodyPr>
            <a:noAutofit/>
          </a:bodyPr>
          <a:lstStyle/>
          <a:p>
            <a:r>
              <a:rPr lang="en-US" sz="3200" b="1" dirty="0">
                <a:solidFill>
                  <a:srgbClr val="002060"/>
                </a:solidFill>
              </a:rPr>
              <a:t>When I feel like I do not have what it takes, I realize the greatest power in the universe lives in me!</a:t>
            </a:r>
          </a:p>
          <a:p>
            <a:r>
              <a:rPr lang="en-US" sz="3200" b="1" dirty="0">
                <a:solidFill>
                  <a:srgbClr val="002060"/>
                </a:solidFill>
              </a:rPr>
              <a:t>I DO HAVE WHAT IT TAKES. It takes the Holy Spirit, and He lives in me. He is my helper!</a:t>
            </a:r>
          </a:p>
          <a:p>
            <a:r>
              <a:rPr lang="en-US" sz="3200" b="1" dirty="0">
                <a:solidFill>
                  <a:srgbClr val="002060"/>
                </a:solidFill>
              </a:rPr>
              <a:t>(John 14:16, John 15:26, John 16:7) It takes the mind of Christ, and I have it!</a:t>
            </a:r>
            <a:endParaRPr lang="en-US" sz="3600" b="1" dirty="0">
              <a:solidFill>
                <a:srgbClr val="002060"/>
              </a:solidFill>
            </a:endParaRPr>
          </a:p>
        </p:txBody>
      </p:sp>
    </p:spTree>
    <p:extLst>
      <p:ext uri="{BB962C8B-B14F-4D97-AF65-F5344CB8AC3E}">
        <p14:creationId xmlns:p14="http://schemas.microsoft.com/office/powerpoint/2010/main" val="416359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sz="2800" b="1" dirty="0"/>
              <a:t>THINK IT &amp; SAY IT:</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161309"/>
            <a:ext cx="9162064" cy="4137891"/>
          </a:xfrm>
        </p:spPr>
        <p:txBody>
          <a:bodyPr>
            <a:noAutofit/>
          </a:bodyPr>
          <a:lstStyle/>
          <a:p>
            <a:r>
              <a:rPr lang="en-US" sz="3200" b="1" dirty="0">
                <a:solidFill>
                  <a:srgbClr val="002060"/>
                </a:solidFill>
              </a:rPr>
              <a:t>John 14:16 King James Version</a:t>
            </a:r>
          </a:p>
          <a:p>
            <a:r>
              <a:rPr lang="en-US" sz="3200" b="1" dirty="0">
                <a:solidFill>
                  <a:srgbClr val="002060"/>
                </a:solidFill>
              </a:rPr>
              <a:t>16 And I will pray the Father, and he shall give you another Comforter, that he may abide with you for ever;</a:t>
            </a:r>
            <a:endParaRPr lang="en-US" sz="3600" b="1" dirty="0">
              <a:solidFill>
                <a:srgbClr val="002060"/>
              </a:solidFill>
            </a:endParaRPr>
          </a:p>
        </p:txBody>
      </p:sp>
    </p:spTree>
    <p:extLst>
      <p:ext uri="{BB962C8B-B14F-4D97-AF65-F5344CB8AC3E}">
        <p14:creationId xmlns:p14="http://schemas.microsoft.com/office/powerpoint/2010/main" val="1578437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sz="2800" b="1" dirty="0"/>
              <a:t>THINK IT &amp; SAY IT:</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161309"/>
            <a:ext cx="9162064" cy="4137891"/>
          </a:xfrm>
        </p:spPr>
        <p:txBody>
          <a:bodyPr>
            <a:noAutofit/>
          </a:bodyPr>
          <a:lstStyle/>
          <a:p>
            <a:r>
              <a:rPr lang="en-US" sz="3200" b="1" dirty="0">
                <a:solidFill>
                  <a:srgbClr val="002060"/>
                </a:solidFill>
              </a:rPr>
              <a:t>John 15:26 King James Version</a:t>
            </a:r>
          </a:p>
          <a:p>
            <a:r>
              <a:rPr lang="en-US" sz="3200" b="1" dirty="0">
                <a:solidFill>
                  <a:srgbClr val="002060"/>
                </a:solidFill>
              </a:rPr>
              <a:t>26 But when the Comforter is come, whom I will send unto you from the Father, even the Spirit of truth, which proceedeth from the Father, he shall testify of me:</a:t>
            </a:r>
            <a:endParaRPr lang="en-US" sz="3600" b="1" dirty="0">
              <a:solidFill>
                <a:srgbClr val="002060"/>
              </a:solidFill>
            </a:endParaRPr>
          </a:p>
        </p:txBody>
      </p:sp>
    </p:spTree>
    <p:extLst>
      <p:ext uri="{BB962C8B-B14F-4D97-AF65-F5344CB8AC3E}">
        <p14:creationId xmlns:p14="http://schemas.microsoft.com/office/powerpoint/2010/main" val="225990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sz="2800" b="1" dirty="0"/>
              <a:t>THINK IT &amp; SAY IT:</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161309"/>
            <a:ext cx="9162064" cy="4137891"/>
          </a:xfrm>
        </p:spPr>
        <p:txBody>
          <a:bodyPr>
            <a:noAutofit/>
          </a:bodyPr>
          <a:lstStyle/>
          <a:p>
            <a:r>
              <a:rPr lang="en-US" sz="3200" b="1" dirty="0">
                <a:solidFill>
                  <a:srgbClr val="002060"/>
                </a:solidFill>
              </a:rPr>
              <a:t>John 16:7 King James Version</a:t>
            </a:r>
          </a:p>
          <a:p>
            <a:r>
              <a:rPr lang="en-US" sz="3200" b="1" dirty="0">
                <a:solidFill>
                  <a:srgbClr val="002060"/>
                </a:solidFill>
              </a:rPr>
              <a:t>7 Nevertheless I tell you the truth; It is expedient for you that I go away: for if I go not away, the Comforter will not come unto you; but if I depart, I will send him unto you.</a:t>
            </a:r>
            <a:endParaRPr lang="en-US" sz="3600" b="1" dirty="0">
              <a:solidFill>
                <a:srgbClr val="002060"/>
              </a:solidFill>
            </a:endParaRPr>
          </a:p>
        </p:txBody>
      </p:sp>
    </p:spTree>
    <p:extLst>
      <p:ext uri="{BB962C8B-B14F-4D97-AF65-F5344CB8AC3E}">
        <p14:creationId xmlns:p14="http://schemas.microsoft.com/office/powerpoint/2010/main" val="282125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8C85-DDEB-189D-BD7F-04489E765FCA}"/>
              </a:ext>
            </a:extLst>
          </p:cNvPr>
          <p:cNvSpPr>
            <a:spLocks noGrp="1"/>
          </p:cNvSpPr>
          <p:nvPr>
            <p:ph type="title"/>
          </p:nvPr>
        </p:nvSpPr>
        <p:spPr/>
        <p:txBody>
          <a:bodyPr/>
          <a:lstStyle/>
          <a:p>
            <a:r>
              <a:rPr lang="en-US" b="1" dirty="0"/>
              <a:t>Let Us Pray</a:t>
            </a:r>
          </a:p>
        </p:txBody>
      </p:sp>
      <p:pic>
        <p:nvPicPr>
          <p:cNvPr id="5" name="Content Placeholder 4">
            <a:extLst>
              <a:ext uri="{FF2B5EF4-FFF2-40B4-BE49-F238E27FC236}">
                <a16:creationId xmlns:a16="http://schemas.microsoft.com/office/drawing/2014/main" id="{8A47E99F-3C34-190E-3468-88C8BA236E6C}"/>
              </a:ext>
            </a:extLst>
          </p:cNvPr>
          <p:cNvPicPr>
            <a:picLocks noGrp="1" noChangeAspect="1"/>
          </p:cNvPicPr>
          <p:nvPr>
            <p:ph idx="1"/>
          </p:nvPr>
        </p:nvPicPr>
        <p:blipFill>
          <a:blip r:embed="rId2"/>
          <a:stretch>
            <a:fillRect/>
          </a:stretch>
        </p:blipFill>
        <p:spPr>
          <a:xfrm>
            <a:off x="1801091" y="2442220"/>
            <a:ext cx="8469745" cy="3847743"/>
          </a:xfrm>
        </p:spPr>
      </p:pic>
    </p:spTree>
    <p:extLst>
      <p:ext uri="{BB962C8B-B14F-4D97-AF65-F5344CB8AC3E}">
        <p14:creationId xmlns:p14="http://schemas.microsoft.com/office/powerpoint/2010/main" val="254268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dirty="0"/>
              <a:t>I just do not have what it takes.</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p:txBody>
          <a:bodyPr>
            <a:normAutofit/>
          </a:bodyPr>
          <a:lstStyle/>
          <a:p>
            <a:r>
              <a:rPr lang="en-US" sz="2800" b="1" i="0" u="none" strike="noStrike" baseline="0" dirty="0">
                <a:solidFill>
                  <a:srgbClr val="2E5395"/>
                </a:solidFill>
                <a:latin typeface="Calibri" panose="020F0502020204030204" pitchFamily="34" charset="0"/>
              </a:rPr>
              <a:t>Have you ever felt like that? You do not have what it takes to be a Christian; you just do not have what it takes to be a good parent; to stop sinning; to overcome the devil, the flesh and temptation. </a:t>
            </a:r>
            <a:endParaRPr lang="en-US" sz="2800" b="0" i="0" u="none" strike="noStrike" baseline="0" dirty="0">
              <a:solidFill>
                <a:srgbClr val="000000"/>
              </a:solidFill>
              <a:latin typeface="Calibri" panose="020F0502020204030204" pitchFamily="34" charset="0"/>
            </a:endParaRPr>
          </a:p>
          <a:p>
            <a:r>
              <a:rPr lang="en-US" sz="2800" b="1" i="0" u="none" strike="noStrike" baseline="0" dirty="0">
                <a:solidFill>
                  <a:srgbClr val="2E5395"/>
                </a:solidFill>
                <a:latin typeface="Calibri" panose="020F0502020204030204" pitchFamily="34" charset="0"/>
              </a:rPr>
              <a:t>You have thought that you did not have what it takes to be promoted at your job, or to get the job you need, or to be the wife or mother you are supposed to be. </a:t>
            </a:r>
            <a:endParaRPr lang="en-US" sz="2800" dirty="0"/>
          </a:p>
        </p:txBody>
      </p:sp>
    </p:spTree>
    <p:extLst>
      <p:ext uri="{BB962C8B-B14F-4D97-AF65-F5344CB8AC3E}">
        <p14:creationId xmlns:p14="http://schemas.microsoft.com/office/powerpoint/2010/main" val="37896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dirty="0"/>
              <a:t>I just do not have what it takes.</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382981"/>
            <a:ext cx="8825659" cy="4100945"/>
          </a:xfrm>
        </p:spPr>
        <p:txBody>
          <a:bodyPr>
            <a:noAutofit/>
          </a:bodyPr>
          <a:lstStyle/>
          <a:p>
            <a:r>
              <a:rPr lang="en-US" sz="2800" b="1" i="0" u="none" strike="noStrike" baseline="0" dirty="0">
                <a:solidFill>
                  <a:srgbClr val="2E5395"/>
                </a:solidFill>
                <a:latin typeface="Calibri" panose="020F0502020204030204" pitchFamily="34" charset="0"/>
              </a:rPr>
              <a:t>You are not the only one who has thought these things. Paul the apostle dealt with the same thoughts you and I face.</a:t>
            </a:r>
          </a:p>
          <a:p>
            <a:r>
              <a:rPr lang="en-US" sz="2800" b="1" i="0" u="none" strike="noStrike" baseline="0" dirty="0">
                <a:solidFill>
                  <a:srgbClr val="2E5395"/>
                </a:solidFill>
                <a:latin typeface="Calibri" panose="020F0502020204030204" pitchFamily="34" charset="0"/>
              </a:rPr>
              <a:t>In fact, this thought: “I just don’t have what it takes,” is a quote right out of the Bible (Message translation). </a:t>
            </a:r>
          </a:p>
          <a:p>
            <a:r>
              <a:rPr lang="en-US" sz="2800" b="1" i="0" u="none" strike="noStrike" baseline="0" dirty="0">
                <a:solidFill>
                  <a:srgbClr val="2E5395"/>
                </a:solidFill>
                <a:latin typeface="Calibri" panose="020F0502020204030204" pitchFamily="34" charset="0"/>
              </a:rPr>
              <a:t>In Romans 7:17-20, Paul says: “I need something more…I realize I don’t have what it takes…something has gone wrong deep within me and gets the better of me every time.”</a:t>
            </a:r>
            <a:endParaRPr lang="en-US" sz="2800" dirty="0"/>
          </a:p>
        </p:txBody>
      </p:sp>
    </p:spTree>
    <p:extLst>
      <p:ext uri="{BB962C8B-B14F-4D97-AF65-F5344CB8AC3E}">
        <p14:creationId xmlns:p14="http://schemas.microsoft.com/office/powerpoint/2010/main" val="147792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dirty="0"/>
              <a:t>I just do not have what it takes.</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382982"/>
            <a:ext cx="8825659" cy="3916218"/>
          </a:xfrm>
        </p:spPr>
        <p:txBody>
          <a:bodyPr>
            <a:noAutofit/>
          </a:bodyPr>
          <a:lstStyle/>
          <a:p>
            <a:r>
              <a:rPr lang="en-US" sz="2800" b="1" dirty="0">
                <a:solidFill>
                  <a:srgbClr val="2E5395"/>
                </a:solidFill>
                <a:latin typeface="Calibri" panose="020F0502020204030204" pitchFamily="34" charset="0"/>
              </a:rPr>
              <a:t>We often fall short and then embrace defeat. REMEMBER, there is no stopping the man or woman who is set free from wrong thinking.</a:t>
            </a:r>
          </a:p>
          <a:p>
            <a:r>
              <a:rPr lang="en-US" sz="2800" b="1" dirty="0">
                <a:solidFill>
                  <a:srgbClr val="2E5395"/>
                </a:solidFill>
                <a:latin typeface="Calibri" panose="020F0502020204030204" pitchFamily="34" charset="0"/>
              </a:rPr>
              <a:t>Paul gives us insight into the struggle we all face, and then reveals the secret to being set free.  True freedom and true victory come from being free from wrong thinking.  </a:t>
            </a:r>
          </a:p>
          <a:p>
            <a:r>
              <a:rPr lang="en-US" sz="2800" b="1" dirty="0">
                <a:solidFill>
                  <a:srgbClr val="2E5395"/>
                </a:solidFill>
                <a:latin typeface="Calibri" panose="020F0502020204030204" pitchFamily="34" charset="0"/>
              </a:rPr>
              <a:t>Let’s overcome this thought that we don’t have what it takes:</a:t>
            </a:r>
            <a:endParaRPr lang="en-US" sz="2800" dirty="0"/>
          </a:p>
        </p:txBody>
      </p:sp>
    </p:spTree>
    <p:extLst>
      <p:ext uri="{BB962C8B-B14F-4D97-AF65-F5344CB8AC3E}">
        <p14:creationId xmlns:p14="http://schemas.microsoft.com/office/powerpoint/2010/main" val="276191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a:xfrm>
            <a:off x="1007172" y="973668"/>
            <a:ext cx="9457628" cy="706964"/>
          </a:xfrm>
        </p:spPr>
        <p:txBody>
          <a:bodyPr/>
          <a:lstStyle/>
          <a:p>
            <a:r>
              <a:rPr lang="en-US" sz="3200" b="1" dirty="0">
                <a:solidFill>
                  <a:schemeClr val="bg1"/>
                </a:solidFill>
                <a:effectLst>
                  <a:outerShdw blurRad="38100" dist="38100" dir="2700000" algn="tl">
                    <a:srgbClr val="000000">
                      <a:alpha val="43137"/>
                    </a:srgbClr>
                  </a:outerShdw>
                </a:effectLst>
                <a:latin typeface="Calibri" panose="020F0502020204030204" pitchFamily="34" charset="0"/>
              </a:rPr>
              <a:t>1. EMBRACE YOUR FREEDOM FROM CONDEMNATION.</a:t>
            </a:r>
            <a:endParaRPr lang="en-US" sz="3200"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327563"/>
            <a:ext cx="9162064" cy="4211781"/>
          </a:xfrm>
        </p:spPr>
        <p:txBody>
          <a:bodyPr>
            <a:noAutofit/>
          </a:bodyPr>
          <a:lstStyle/>
          <a:p>
            <a:r>
              <a:rPr lang="en-US" sz="2800" b="1" dirty="0">
                <a:solidFill>
                  <a:srgbClr val="002060"/>
                </a:solidFill>
                <a:latin typeface="Calibri" panose="020F0502020204030204" pitchFamily="34" charset="0"/>
              </a:rPr>
              <a:t>The first step toward breaking out of this defeated mindset is to realize that even when you have fallen short, or messed up, GOD DOES NOT CONDEMN YOU.</a:t>
            </a:r>
          </a:p>
          <a:p>
            <a:r>
              <a:rPr lang="en-US" sz="2800" b="1" dirty="0">
                <a:solidFill>
                  <a:srgbClr val="002060"/>
                </a:solidFill>
                <a:latin typeface="Calibri" panose="020F0502020204030204" pitchFamily="34" charset="0"/>
              </a:rPr>
              <a:t>The Apostle Paul comes right out of Romans 7, and declares in Romans 8:1 “There is NOW therefore NO condemnation, for those who are in Christ Jesus…” </a:t>
            </a:r>
          </a:p>
          <a:p>
            <a:r>
              <a:rPr lang="en-US" sz="2800" b="1" dirty="0">
                <a:solidFill>
                  <a:srgbClr val="002060"/>
                </a:solidFill>
                <a:latin typeface="Calibri" panose="020F0502020204030204" pitchFamily="34" charset="0"/>
              </a:rPr>
              <a:t>Has something gone wrong deep within you, like Paul? Well, do not be condemned about it. God has just the remedy!</a:t>
            </a:r>
            <a:endParaRPr lang="en-US" sz="2800" dirty="0">
              <a:solidFill>
                <a:srgbClr val="002060"/>
              </a:solidFill>
            </a:endParaRPr>
          </a:p>
        </p:txBody>
      </p:sp>
    </p:spTree>
    <p:extLst>
      <p:ext uri="{BB962C8B-B14F-4D97-AF65-F5344CB8AC3E}">
        <p14:creationId xmlns:p14="http://schemas.microsoft.com/office/powerpoint/2010/main" val="241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sz="2800" b="1" dirty="0"/>
              <a:t>2. Believe in the patience of God toward you. </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161309"/>
            <a:ext cx="9162064" cy="4137891"/>
          </a:xfrm>
        </p:spPr>
        <p:txBody>
          <a:bodyPr>
            <a:noAutofit/>
          </a:bodyPr>
          <a:lstStyle/>
          <a:p>
            <a:r>
              <a:rPr lang="en-US" sz="2800" b="1" dirty="0">
                <a:solidFill>
                  <a:srgbClr val="002060"/>
                </a:solidFill>
              </a:rPr>
              <a:t>When you realize how patient He is, you will be more patient with yourself. </a:t>
            </a:r>
          </a:p>
          <a:p>
            <a:r>
              <a:rPr lang="en-US" sz="2800" b="1" dirty="0">
                <a:solidFill>
                  <a:srgbClr val="002060"/>
                </a:solidFill>
              </a:rPr>
              <a:t>Remember, it took him a week to make the universe, and yet He’s STILL WORKING ON YOU!</a:t>
            </a:r>
          </a:p>
          <a:p>
            <a:r>
              <a:rPr lang="en-US" sz="2800" b="1" dirty="0">
                <a:solidFill>
                  <a:srgbClr val="002060"/>
                </a:solidFill>
              </a:rPr>
              <a:t> Philippians 1:6 says, “Faithful is He who began the good work in you, and He will complete it until the day of Jesus Christ!” Time is on your side. He will never give up on you, until His work is done! </a:t>
            </a:r>
            <a:endParaRPr lang="en-US" sz="4000" b="1" dirty="0">
              <a:solidFill>
                <a:srgbClr val="002060"/>
              </a:solidFill>
            </a:endParaRPr>
          </a:p>
        </p:txBody>
      </p:sp>
    </p:spTree>
    <p:extLst>
      <p:ext uri="{BB962C8B-B14F-4D97-AF65-F5344CB8AC3E}">
        <p14:creationId xmlns:p14="http://schemas.microsoft.com/office/powerpoint/2010/main" val="319361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sz="2800" b="1" dirty="0"/>
              <a:t>3. Start with what you have! </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161309"/>
            <a:ext cx="9162064" cy="4137891"/>
          </a:xfrm>
        </p:spPr>
        <p:txBody>
          <a:bodyPr>
            <a:noAutofit/>
          </a:bodyPr>
          <a:lstStyle/>
          <a:p>
            <a:r>
              <a:rPr lang="en-US" sz="2800" b="1" dirty="0">
                <a:solidFill>
                  <a:srgbClr val="002060"/>
                </a:solidFill>
              </a:rPr>
              <a:t>David said in Psalm 103, “Bless the Lord O my soul, and all that is within me…who pardons all my sins, heals all my diseases, redeems my life from destruction…” </a:t>
            </a:r>
          </a:p>
          <a:p>
            <a:r>
              <a:rPr lang="en-US" sz="2800" b="1" dirty="0">
                <a:solidFill>
                  <a:srgbClr val="002060"/>
                </a:solidFill>
              </a:rPr>
              <a:t>He started listing what he already had in his life. Before you go shopping, look in your cupboard!</a:t>
            </a:r>
          </a:p>
          <a:p>
            <a:r>
              <a:rPr lang="en-US" sz="2800" b="1" dirty="0">
                <a:solidFill>
                  <a:srgbClr val="002060"/>
                </a:solidFill>
              </a:rPr>
              <a:t> There is more there than you realize! But notice also:</a:t>
            </a:r>
            <a:endParaRPr lang="en-US" sz="4000" b="1" dirty="0">
              <a:solidFill>
                <a:srgbClr val="002060"/>
              </a:solidFill>
            </a:endParaRPr>
          </a:p>
        </p:txBody>
      </p:sp>
    </p:spTree>
    <p:extLst>
      <p:ext uri="{BB962C8B-B14F-4D97-AF65-F5344CB8AC3E}">
        <p14:creationId xmlns:p14="http://schemas.microsoft.com/office/powerpoint/2010/main" val="261569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sz="2800" b="1" dirty="0"/>
              <a:t>4. David talked to himself. </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161309"/>
            <a:ext cx="9162064" cy="4137891"/>
          </a:xfrm>
        </p:spPr>
        <p:txBody>
          <a:bodyPr>
            <a:noAutofit/>
          </a:bodyPr>
          <a:lstStyle/>
          <a:p>
            <a:r>
              <a:rPr lang="en-US" sz="2800" b="1" dirty="0">
                <a:solidFill>
                  <a:srgbClr val="002060"/>
                </a:solidFill>
              </a:rPr>
              <a:t>Too often we listen to ourselves tell ourselves what we do not have, what we have failed at, what we are missing in life. </a:t>
            </a:r>
          </a:p>
          <a:p>
            <a:r>
              <a:rPr lang="en-US" sz="2800" b="1" dirty="0">
                <a:solidFill>
                  <a:srgbClr val="002060"/>
                </a:solidFill>
              </a:rPr>
              <a:t>Stop that today and begin to TALK TO YOURSELF.</a:t>
            </a:r>
            <a:endParaRPr lang="en-US" sz="4000" b="1" dirty="0">
              <a:solidFill>
                <a:srgbClr val="002060"/>
              </a:solidFill>
            </a:endParaRPr>
          </a:p>
        </p:txBody>
      </p:sp>
    </p:spTree>
    <p:extLst>
      <p:ext uri="{BB962C8B-B14F-4D97-AF65-F5344CB8AC3E}">
        <p14:creationId xmlns:p14="http://schemas.microsoft.com/office/powerpoint/2010/main" val="30843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5CE-DB22-9A1A-0163-F0986DDEEE9E}"/>
              </a:ext>
            </a:extLst>
          </p:cNvPr>
          <p:cNvSpPr>
            <a:spLocks noGrp="1"/>
          </p:cNvSpPr>
          <p:nvPr>
            <p:ph type="title"/>
          </p:nvPr>
        </p:nvSpPr>
        <p:spPr/>
        <p:txBody>
          <a:bodyPr/>
          <a:lstStyle/>
          <a:p>
            <a:r>
              <a:rPr lang="en-US" sz="2800" b="1" dirty="0"/>
              <a:t>5. Tell yourself what you </a:t>
            </a:r>
            <a:r>
              <a:rPr lang="en-US" sz="2800" b="1" u="sng" dirty="0"/>
              <a:t>DO HAVE</a:t>
            </a:r>
            <a:r>
              <a:rPr lang="en-US" sz="2800" b="1" dirty="0"/>
              <a:t>. </a:t>
            </a:r>
          </a:p>
        </p:txBody>
      </p:sp>
      <p:sp>
        <p:nvSpPr>
          <p:cNvPr id="3" name="Content Placeholder 2">
            <a:extLst>
              <a:ext uri="{FF2B5EF4-FFF2-40B4-BE49-F238E27FC236}">
                <a16:creationId xmlns:a16="http://schemas.microsoft.com/office/drawing/2014/main" id="{544214AC-E644-CA1C-6452-F294788BFCA6}"/>
              </a:ext>
            </a:extLst>
          </p:cNvPr>
          <p:cNvSpPr>
            <a:spLocks noGrp="1"/>
          </p:cNvSpPr>
          <p:nvPr>
            <p:ph idx="1"/>
          </p:nvPr>
        </p:nvSpPr>
        <p:spPr>
          <a:xfrm>
            <a:off x="1154954" y="2161309"/>
            <a:ext cx="9162064" cy="4137891"/>
          </a:xfrm>
        </p:spPr>
        <p:txBody>
          <a:bodyPr>
            <a:noAutofit/>
          </a:bodyPr>
          <a:lstStyle/>
          <a:p>
            <a:r>
              <a:rPr lang="en-US" sz="2800" b="1" dirty="0">
                <a:solidFill>
                  <a:srgbClr val="002060"/>
                </a:solidFill>
              </a:rPr>
              <a:t>Philemon verse 6 says, “Your faith becomes effective through acknowledging what is already in you, in Christ Jesus.” </a:t>
            </a:r>
          </a:p>
          <a:p>
            <a:r>
              <a:rPr lang="en-US" sz="2800" b="1" dirty="0">
                <a:solidFill>
                  <a:srgbClr val="002060"/>
                </a:solidFill>
              </a:rPr>
              <a:t>This verse is so liberating. Our faith overcomes our flesh and the devil by acknowledging what we already have.</a:t>
            </a:r>
            <a:endParaRPr lang="en-US" sz="4000" b="1" dirty="0">
              <a:solidFill>
                <a:srgbClr val="002060"/>
              </a:solidFill>
            </a:endParaRPr>
          </a:p>
        </p:txBody>
      </p:sp>
    </p:spTree>
    <p:extLst>
      <p:ext uri="{BB962C8B-B14F-4D97-AF65-F5344CB8AC3E}">
        <p14:creationId xmlns:p14="http://schemas.microsoft.com/office/powerpoint/2010/main" val="24838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{DB13F87F-AFFC-4D03-83C6-E5D01A3F73FF}tf02900722</Template>
  <TotalTime>171</TotalTime>
  <Words>1078</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 Boardroom</vt:lpstr>
      <vt:lpstr>Rewiring the thought: I just do not have what it takes.</vt:lpstr>
      <vt:lpstr>I just do not have what it takes.</vt:lpstr>
      <vt:lpstr>I just do not have what it takes.</vt:lpstr>
      <vt:lpstr>I just do not have what it takes.</vt:lpstr>
      <vt:lpstr>1. EMBRACE YOUR FREEDOM FROM CONDEMNATION.</vt:lpstr>
      <vt:lpstr>2. Believe in the patience of God toward you. </vt:lpstr>
      <vt:lpstr>3. Start with what you have! </vt:lpstr>
      <vt:lpstr>4. David talked to himself. </vt:lpstr>
      <vt:lpstr>5. Tell yourself what you DO HAVE. </vt:lpstr>
      <vt:lpstr>6. YOU HAVE THE HELPER— THE HOLY SPIRIT LIVING INSIDE YOU.</vt:lpstr>
      <vt:lpstr>7. You have the mind of Christ. </vt:lpstr>
      <vt:lpstr>THINK IT &amp; SAY IT:</vt:lpstr>
      <vt:lpstr>THINK IT &amp; SAY IT:</vt:lpstr>
      <vt:lpstr>THINK IT &amp; SAY IT:</vt:lpstr>
      <vt:lpstr>THINK IT &amp; SAY IT:</vt:lpstr>
      <vt:lpstr>THINK IT &amp; SAY IT:</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Rewiring the thought: I just do not have what it takes.</dc:title>
  <dc:creator>Ronald Powell</dc:creator>
  <cp:lastModifiedBy>Ronald Powell</cp:lastModifiedBy>
  <cp:revision>2</cp:revision>
  <dcterms:created xsi:type="dcterms:W3CDTF">2022-10-18T22:14:55Z</dcterms:created>
  <dcterms:modified xsi:type="dcterms:W3CDTF">2022-10-19T01:18:19Z</dcterms:modified>
</cp:coreProperties>
</file>