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98" r:id="rId5"/>
    <p:sldId id="301" r:id="rId6"/>
    <p:sldId id="307" r:id="rId7"/>
    <p:sldId id="306" r:id="rId8"/>
    <p:sldId id="313" r:id="rId9"/>
    <p:sldId id="314" r:id="rId10"/>
    <p:sldId id="315" r:id="rId11"/>
    <p:sldId id="316" r:id="rId12"/>
    <p:sldId id="317" r:id="rId13"/>
    <p:sldId id="312" r:id="rId14"/>
    <p:sldId id="311" r:id="rId15"/>
    <p:sldId id="318" r:id="rId16"/>
    <p:sldId id="31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C1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1" autoAdjust="0"/>
    <p:restoredTop sz="94619" autoAdjust="0"/>
  </p:normalViewPr>
  <p:slideViewPr>
    <p:cSldViewPr snapToGrid="0">
      <p:cViewPr varScale="1">
        <p:scale>
          <a:sx n="104" d="100"/>
          <a:sy n="104" d="100"/>
        </p:scale>
        <p:origin x="43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11/21/2022</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2343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11/21/2022</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40465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11/21/2022</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62783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11/21/2022</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88359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11/21/2022</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63925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11/21/2022</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68543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11/21/2022</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3393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11/21/2022</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771184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11/21/2022</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01613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11/21/2022</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6030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sldNum="0" hdr="0" ftr="0" dt="0"/>
  <p:txStyles>
    <p:titleStyle>
      <a:lvl1pPr algn="l" defTabSz="914400" rtl="0" eaLnBrk="1" latinLnBrk="0" hangingPunct="1">
        <a:lnSpc>
          <a:spcPct val="90000"/>
        </a:lnSpc>
        <a:spcBef>
          <a:spcPct val="0"/>
        </a:spcBef>
        <a:buNone/>
        <a:defRPr sz="47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hemeOverride" Target="../theme/themeOverr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hemeOverride" Target="../theme/themeOverr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hemeOverride" Target="../theme/themeOverr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hemeOverride" Target="../theme/themeOverride13.xml"/><Relationship Id="rId5" Type="http://schemas.openxmlformats.org/officeDocument/2006/relationships/hyperlink" Target="https://fulwoodfmc.net/2016/11/conversations-with-god-prayer-day-2017/"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hemeOverride" Target="../theme/themeOverride4.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hemeOverride" Target="../theme/themeOverride5.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hemeOverride" Target="../theme/themeOverride6.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hemeOverride" Target="../theme/themeOverride7.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hemeOverride" Target="../theme/themeOverride8.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hemeOverride" Target="../theme/themeOverr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2FDF0794-1B86-42B2-B8C7-F60123E638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Franklin Gothic Book" panose="020F0502020204030204"/>
              <a:ea typeface="+mn-ea"/>
              <a:cs typeface="+mn-cs"/>
            </a:endParaRPr>
          </a:p>
        </p:txBody>
      </p:sp>
      <p:pic>
        <p:nvPicPr>
          <p:cNvPr id="4" name="Picture 3">
            <a:extLst>
              <a:ext uri="{FF2B5EF4-FFF2-40B4-BE49-F238E27FC236}">
                <a16:creationId xmlns:a16="http://schemas.microsoft.com/office/drawing/2014/main" id="{65810330-F0B5-43C9-BC34-094FFB5C0529}"/>
              </a:ext>
            </a:extLst>
          </p:cNvPr>
          <p:cNvPicPr>
            <a:picLocks noChangeAspect="1"/>
          </p:cNvPicPr>
          <p:nvPr/>
        </p:nvPicPr>
        <p:blipFill>
          <a:blip r:embed="rId3"/>
          <a:srcRect/>
          <a:stretch/>
        </p:blipFill>
        <p:spPr>
          <a:xfrm>
            <a:off x="2642492" y="0"/>
            <a:ext cx="6530008" cy="6858000"/>
          </a:xfrm>
          <a:prstGeom prst="rect">
            <a:avLst/>
          </a:prstGeom>
        </p:spPr>
      </p:pic>
      <p:sp>
        <p:nvSpPr>
          <p:cNvPr id="35" name="Rectangle 34">
            <a:extLst>
              <a:ext uri="{FF2B5EF4-FFF2-40B4-BE49-F238E27FC236}">
                <a16:creationId xmlns:a16="http://schemas.microsoft.com/office/drawing/2014/main" id="{C5373426-E26E-431D-959C-5DB96C0B62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2607" y="1238442"/>
            <a:ext cx="3635926" cy="4355751"/>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Franklin Gothic Book" panose="020F0502020204030204"/>
              <a:ea typeface="+mn-ea"/>
              <a:cs typeface="+mn-cs"/>
            </a:endParaRPr>
          </a:p>
        </p:txBody>
      </p:sp>
      <p:sp>
        <p:nvSpPr>
          <p:cNvPr id="2" name="Title 1">
            <a:extLst>
              <a:ext uri="{FF2B5EF4-FFF2-40B4-BE49-F238E27FC236}">
                <a16:creationId xmlns:a16="http://schemas.microsoft.com/office/drawing/2014/main" id="{9AB2EA78-AEB3-469B-9025-3B17201A457B}"/>
              </a:ext>
            </a:extLst>
          </p:cNvPr>
          <p:cNvSpPr>
            <a:spLocks noGrp="1"/>
          </p:cNvSpPr>
          <p:nvPr>
            <p:ph type="ctrTitle"/>
          </p:nvPr>
        </p:nvSpPr>
        <p:spPr>
          <a:xfrm>
            <a:off x="8123416" y="1475234"/>
            <a:ext cx="3214307" cy="2901694"/>
          </a:xfrm>
        </p:spPr>
        <p:txBody>
          <a:bodyPr anchor="b">
            <a:normAutofit fontScale="90000"/>
          </a:bodyPr>
          <a:lstStyle/>
          <a:p>
            <a:r>
              <a:rPr lang="en-US" sz="4400" dirty="0">
                <a:solidFill>
                  <a:schemeClr val="tx1"/>
                </a:solidFill>
              </a:rPr>
              <a:t>Today's Rewire: </a:t>
            </a:r>
            <a:br>
              <a:rPr lang="en-US" sz="4400" dirty="0">
                <a:solidFill>
                  <a:schemeClr val="tx1"/>
                </a:solidFill>
              </a:rPr>
            </a:br>
            <a:r>
              <a:rPr lang="en-US" sz="4400" dirty="0">
                <a:solidFill>
                  <a:schemeClr val="tx1"/>
                </a:solidFill>
              </a:rPr>
              <a:t>Get Rid of Backward Thinking</a:t>
            </a:r>
          </a:p>
        </p:txBody>
      </p:sp>
      <p:cxnSp>
        <p:nvCxnSpPr>
          <p:cNvPr id="37" name="Straight Connector 36">
            <a:extLst>
              <a:ext uri="{FF2B5EF4-FFF2-40B4-BE49-F238E27FC236}">
                <a16:creationId xmlns:a16="http://schemas.microsoft.com/office/drawing/2014/main" id="{96D07482-83A3-4451-943C-B469610829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76090" y="4508519"/>
            <a:ext cx="310896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EDC90921-9082-491B-940E-827D679F34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6" name="Picture 5">
            <a:extLst>
              <a:ext uri="{FF2B5EF4-FFF2-40B4-BE49-F238E27FC236}">
                <a16:creationId xmlns:a16="http://schemas.microsoft.com/office/drawing/2014/main" id="{93EA3C90-D667-01D8-8D5A-6B683EA137D8}"/>
              </a:ext>
            </a:extLst>
          </p:cNvPr>
          <p:cNvPicPr>
            <a:picLocks noChangeAspect="1"/>
          </p:cNvPicPr>
          <p:nvPr/>
        </p:nvPicPr>
        <p:blipFill>
          <a:blip r:embed="rId4"/>
          <a:stretch>
            <a:fillRect/>
          </a:stretch>
        </p:blipFill>
        <p:spPr>
          <a:xfrm>
            <a:off x="5734912" y="2846734"/>
            <a:ext cx="6453815" cy="3531327"/>
          </a:xfrm>
          <a:prstGeom prst="rect">
            <a:avLst/>
          </a:prstGeom>
        </p:spPr>
      </p:pic>
    </p:spTree>
    <p:extLst>
      <p:ext uri="{BB962C8B-B14F-4D97-AF65-F5344CB8AC3E}">
        <p14:creationId xmlns:p14="http://schemas.microsoft.com/office/powerpoint/2010/main" val="19314396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5810330-F0B5-43C9-BC34-094FFB5C0529}"/>
              </a:ext>
            </a:extLst>
          </p:cNvPr>
          <p:cNvPicPr>
            <a:picLocks noChangeAspect="1"/>
          </p:cNvPicPr>
          <p:nvPr/>
        </p:nvPicPr>
        <p:blipFill>
          <a:blip r:embed="rId3"/>
          <a:srcRect/>
          <a:stretch/>
        </p:blipFill>
        <p:spPr>
          <a:xfrm>
            <a:off x="-1" y="1"/>
            <a:ext cx="12309231" cy="6858000"/>
          </a:xfrm>
          <a:prstGeom prst="rect">
            <a:avLst/>
          </a:prstGeom>
        </p:spPr>
      </p:pic>
      <p:sp>
        <p:nvSpPr>
          <p:cNvPr id="3" name="Title 2">
            <a:extLst>
              <a:ext uri="{FF2B5EF4-FFF2-40B4-BE49-F238E27FC236}">
                <a16:creationId xmlns:a16="http://schemas.microsoft.com/office/drawing/2014/main" id="{A505FCC6-1B94-F0E4-5C10-3A09D2280F7A}"/>
              </a:ext>
            </a:extLst>
          </p:cNvPr>
          <p:cNvSpPr>
            <a:spLocks noGrp="1"/>
          </p:cNvSpPr>
          <p:nvPr>
            <p:ph type="ctrTitle"/>
          </p:nvPr>
        </p:nvSpPr>
        <p:spPr>
          <a:xfrm>
            <a:off x="1097280" y="2715491"/>
            <a:ext cx="10058400" cy="1459345"/>
          </a:xfrm>
        </p:spPr>
        <p:txBody>
          <a:bodyPr>
            <a:normAutofit fontScale="90000"/>
          </a:bodyPr>
          <a:lstStyle/>
          <a:p>
            <a:r>
              <a:rPr lang="en-US" sz="3600" dirty="0">
                <a:solidFill>
                  <a:srgbClr val="FFC000"/>
                </a:solidFill>
              </a:rPr>
              <a:t>6. Expect </a:t>
            </a:r>
            <a:r>
              <a:rPr lang="en-US" sz="3600" b="1" i="1" u="sng" dirty="0">
                <a:solidFill>
                  <a:srgbClr val="FFC000"/>
                </a:solidFill>
              </a:rPr>
              <a:t>God</a:t>
            </a:r>
            <a:r>
              <a:rPr lang="en-US" sz="3600" dirty="0">
                <a:solidFill>
                  <a:srgbClr val="FFC000"/>
                </a:solidFill>
              </a:rPr>
              <a:t> to make up to you the years that have been lost through your pains, mistakes and wrong ways of thinking. </a:t>
            </a:r>
            <a:br>
              <a:rPr lang="en-US" sz="3600" dirty="0">
                <a:solidFill>
                  <a:srgbClr val="FFC000"/>
                </a:solidFill>
              </a:rPr>
            </a:br>
            <a:br>
              <a:rPr lang="en-US" sz="3600" dirty="0"/>
            </a:br>
            <a:r>
              <a:rPr lang="en-US" sz="3600" dirty="0"/>
              <a:t>In Joel 2:23-25 God said, “I will restore the years that have been devoured...”</a:t>
            </a:r>
            <a:br>
              <a:rPr lang="en-US" sz="3600" dirty="0"/>
            </a:br>
            <a:br>
              <a:rPr lang="en-US" sz="3600" dirty="0"/>
            </a:br>
            <a:r>
              <a:rPr lang="en-US" sz="3600" dirty="0"/>
              <a:t>THINK IT</a:t>
            </a:r>
          </a:p>
        </p:txBody>
      </p:sp>
    </p:spTree>
    <p:extLst>
      <p:ext uri="{BB962C8B-B14F-4D97-AF65-F5344CB8AC3E}">
        <p14:creationId xmlns:p14="http://schemas.microsoft.com/office/powerpoint/2010/main" val="25771037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5810330-F0B5-43C9-BC34-094FFB5C0529}"/>
              </a:ext>
            </a:extLst>
          </p:cNvPr>
          <p:cNvPicPr>
            <a:picLocks noChangeAspect="1"/>
          </p:cNvPicPr>
          <p:nvPr/>
        </p:nvPicPr>
        <p:blipFill>
          <a:blip r:embed="rId3"/>
          <a:srcRect/>
          <a:stretch/>
        </p:blipFill>
        <p:spPr>
          <a:xfrm>
            <a:off x="-1" y="1"/>
            <a:ext cx="12309231" cy="6858000"/>
          </a:xfrm>
          <a:prstGeom prst="rect">
            <a:avLst/>
          </a:prstGeom>
        </p:spPr>
      </p:pic>
      <p:sp>
        <p:nvSpPr>
          <p:cNvPr id="3" name="Title 2">
            <a:extLst>
              <a:ext uri="{FF2B5EF4-FFF2-40B4-BE49-F238E27FC236}">
                <a16:creationId xmlns:a16="http://schemas.microsoft.com/office/drawing/2014/main" id="{A505FCC6-1B94-F0E4-5C10-3A09D2280F7A}"/>
              </a:ext>
            </a:extLst>
          </p:cNvPr>
          <p:cNvSpPr>
            <a:spLocks noGrp="1"/>
          </p:cNvSpPr>
          <p:nvPr>
            <p:ph type="ctrTitle"/>
          </p:nvPr>
        </p:nvSpPr>
        <p:spPr>
          <a:xfrm>
            <a:off x="1097280" y="1254034"/>
            <a:ext cx="10058400" cy="4040777"/>
          </a:xfrm>
        </p:spPr>
        <p:txBody>
          <a:bodyPr>
            <a:normAutofit fontScale="90000"/>
          </a:bodyPr>
          <a:lstStyle/>
          <a:p>
            <a:r>
              <a:rPr lang="en-US" sz="3600" dirty="0"/>
              <a:t>• I focus my prayer and start my day with what God has already done in my life.</a:t>
            </a:r>
            <a:br>
              <a:rPr lang="en-US" sz="3600" dirty="0"/>
            </a:br>
            <a:br>
              <a:rPr lang="en-US" sz="3600" dirty="0"/>
            </a:br>
            <a:r>
              <a:rPr lang="en-US" sz="3600" dirty="0"/>
              <a:t>• I will bless the Lord at all times, His praise, shall continually be in my mouth.</a:t>
            </a:r>
            <a:br>
              <a:rPr lang="en-US" sz="3600" dirty="0"/>
            </a:br>
            <a:br>
              <a:rPr lang="en-US" sz="3600" dirty="0"/>
            </a:br>
            <a:r>
              <a:rPr lang="en-US" sz="3600" dirty="0"/>
              <a:t>• I am already complete in Jesus Christ.</a:t>
            </a:r>
            <a:br>
              <a:rPr lang="en-US" sz="3600" dirty="0"/>
            </a:br>
            <a:endParaRPr lang="en-US" sz="3600" dirty="0"/>
          </a:p>
        </p:txBody>
      </p:sp>
      <p:sp>
        <p:nvSpPr>
          <p:cNvPr id="5" name="Subtitle 4">
            <a:extLst>
              <a:ext uri="{FF2B5EF4-FFF2-40B4-BE49-F238E27FC236}">
                <a16:creationId xmlns:a16="http://schemas.microsoft.com/office/drawing/2014/main" id="{581ACC98-9D7D-BFEC-616F-533BB75CCFCB}"/>
              </a:ext>
            </a:extLst>
          </p:cNvPr>
          <p:cNvSpPr>
            <a:spLocks noGrp="1"/>
          </p:cNvSpPr>
          <p:nvPr>
            <p:ph type="subTitle" idx="1"/>
          </p:nvPr>
        </p:nvSpPr>
        <p:spPr>
          <a:xfrm>
            <a:off x="1100051" y="548640"/>
            <a:ext cx="10058400" cy="1053737"/>
          </a:xfrm>
        </p:spPr>
        <p:txBody>
          <a:bodyPr>
            <a:normAutofit/>
          </a:bodyPr>
          <a:lstStyle/>
          <a:p>
            <a:r>
              <a:rPr lang="en-US" sz="3200" b="1" dirty="0">
                <a:solidFill>
                  <a:srgbClr val="FFC000"/>
                </a:solidFill>
                <a:effectLst>
                  <a:outerShdw blurRad="38100" dist="38100" dir="2700000" algn="tl">
                    <a:srgbClr val="000000">
                      <a:alpha val="43137"/>
                    </a:srgbClr>
                  </a:outerShdw>
                </a:effectLst>
              </a:rPr>
              <a:t>THINK IT &amp; SAY IT:</a:t>
            </a:r>
          </a:p>
        </p:txBody>
      </p:sp>
    </p:spTree>
    <p:extLst>
      <p:ext uri="{BB962C8B-B14F-4D97-AF65-F5344CB8AC3E}">
        <p14:creationId xmlns:p14="http://schemas.microsoft.com/office/powerpoint/2010/main" val="80355710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5810330-F0B5-43C9-BC34-094FFB5C0529}"/>
              </a:ext>
            </a:extLst>
          </p:cNvPr>
          <p:cNvPicPr>
            <a:picLocks noChangeAspect="1"/>
          </p:cNvPicPr>
          <p:nvPr/>
        </p:nvPicPr>
        <p:blipFill>
          <a:blip r:embed="rId3"/>
          <a:srcRect/>
          <a:stretch/>
        </p:blipFill>
        <p:spPr>
          <a:xfrm>
            <a:off x="-1" y="1"/>
            <a:ext cx="12309231" cy="6858000"/>
          </a:xfrm>
          <a:prstGeom prst="rect">
            <a:avLst/>
          </a:prstGeom>
        </p:spPr>
      </p:pic>
      <p:sp>
        <p:nvSpPr>
          <p:cNvPr id="3" name="Title 2">
            <a:extLst>
              <a:ext uri="{FF2B5EF4-FFF2-40B4-BE49-F238E27FC236}">
                <a16:creationId xmlns:a16="http://schemas.microsoft.com/office/drawing/2014/main" id="{A505FCC6-1B94-F0E4-5C10-3A09D2280F7A}"/>
              </a:ext>
            </a:extLst>
          </p:cNvPr>
          <p:cNvSpPr>
            <a:spLocks noGrp="1"/>
          </p:cNvSpPr>
          <p:nvPr>
            <p:ph type="ctrTitle"/>
          </p:nvPr>
        </p:nvSpPr>
        <p:spPr>
          <a:xfrm>
            <a:off x="1097280" y="1254034"/>
            <a:ext cx="10058400" cy="2473235"/>
          </a:xfrm>
        </p:spPr>
        <p:txBody>
          <a:bodyPr>
            <a:normAutofit/>
          </a:bodyPr>
          <a:lstStyle/>
          <a:p>
            <a:r>
              <a:rPr lang="en-US" sz="3600" dirty="0"/>
              <a:t>• I give up comparing myself to others, and I expect </a:t>
            </a:r>
            <a:r>
              <a:rPr lang="en-US" sz="3600" i="1" u="sng" dirty="0"/>
              <a:t>God</a:t>
            </a:r>
            <a:r>
              <a:rPr lang="en-US" sz="3600" dirty="0"/>
              <a:t> to make up to me all that I have lost through years of backward thinking, </a:t>
            </a:r>
            <a:br>
              <a:rPr lang="en-US" sz="3600" dirty="0"/>
            </a:br>
            <a:r>
              <a:rPr lang="en-US" sz="3600" dirty="0"/>
              <a:t>In Jesus’ Name.</a:t>
            </a:r>
          </a:p>
        </p:txBody>
      </p:sp>
      <p:sp>
        <p:nvSpPr>
          <p:cNvPr id="5" name="Subtitle 4">
            <a:extLst>
              <a:ext uri="{FF2B5EF4-FFF2-40B4-BE49-F238E27FC236}">
                <a16:creationId xmlns:a16="http://schemas.microsoft.com/office/drawing/2014/main" id="{581ACC98-9D7D-BFEC-616F-533BB75CCFCB}"/>
              </a:ext>
            </a:extLst>
          </p:cNvPr>
          <p:cNvSpPr>
            <a:spLocks noGrp="1"/>
          </p:cNvSpPr>
          <p:nvPr>
            <p:ph type="subTitle" idx="1"/>
          </p:nvPr>
        </p:nvSpPr>
        <p:spPr>
          <a:xfrm>
            <a:off x="1100051" y="548640"/>
            <a:ext cx="10058400" cy="1053737"/>
          </a:xfrm>
        </p:spPr>
        <p:txBody>
          <a:bodyPr>
            <a:normAutofit/>
          </a:bodyPr>
          <a:lstStyle/>
          <a:p>
            <a:r>
              <a:rPr lang="en-US" sz="3200" b="1" dirty="0">
                <a:solidFill>
                  <a:srgbClr val="FFC000"/>
                </a:solidFill>
                <a:effectLst>
                  <a:outerShdw blurRad="38100" dist="38100" dir="2700000" algn="tl">
                    <a:srgbClr val="000000">
                      <a:alpha val="43137"/>
                    </a:srgbClr>
                  </a:outerShdw>
                </a:effectLst>
              </a:rPr>
              <a:t>THINK IT &amp; SAY IT:</a:t>
            </a:r>
          </a:p>
        </p:txBody>
      </p:sp>
    </p:spTree>
    <p:extLst>
      <p:ext uri="{BB962C8B-B14F-4D97-AF65-F5344CB8AC3E}">
        <p14:creationId xmlns:p14="http://schemas.microsoft.com/office/powerpoint/2010/main" val="244702506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5810330-F0B5-43C9-BC34-094FFB5C0529}"/>
              </a:ext>
            </a:extLst>
          </p:cNvPr>
          <p:cNvPicPr>
            <a:picLocks noChangeAspect="1"/>
          </p:cNvPicPr>
          <p:nvPr/>
        </p:nvPicPr>
        <p:blipFill>
          <a:blip r:embed="rId3"/>
          <a:srcRect/>
          <a:stretch/>
        </p:blipFill>
        <p:spPr>
          <a:xfrm>
            <a:off x="-1" y="1"/>
            <a:ext cx="12309231" cy="6858000"/>
          </a:xfrm>
          <a:prstGeom prst="rect">
            <a:avLst/>
          </a:prstGeom>
        </p:spPr>
      </p:pic>
      <p:sp>
        <p:nvSpPr>
          <p:cNvPr id="3" name="Title 2">
            <a:extLst>
              <a:ext uri="{FF2B5EF4-FFF2-40B4-BE49-F238E27FC236}">
                <a16:creationId xmlns:a16="http://schemas.microsoft.com/office/drawing/2014/main" id="{A505FCC6-1B94-F0E4-5C10-3A09D2280F7A}"/>
              </a:ext>
            </a:extLst>
          </p:cNvPr>
          <p:cNvSpPr>
            <a:spLocks noGrp="1"/>
          </p:cNvSpPr>
          <p:nvPr>
            <p:ph type="ctrTitle"/>
          </p:nvPr>
        </p:nvSpPr>
        <p:spPr>
          <a:xfrm>
            <a:off x="952499" y="6309360"/>
            <a:ext cx="10286999" cy="483326"/>
          </a:xfrm>
        </p:spPr>
        <p:txBody>
          <a:bodyPr>
            <a:normAutofit fontScale="90000"/>
          </a:bodyPr>
          <a:lstStyle/>
          <a:p>
            <a:pPr algn="ctr"/>
            <a:r>
              <a:rPr lang="en-US" sz="3600" b="1" dirty="0"/>
              <a:t>https://www.crosswindsinternational.org/</a:t>
            </a:r>
          </a:p>
        </p:txBody>
      </p:sp>
      <p:sp>
        <p:nvSpPr>
          <p:cNvPr id="5" name="Subtitle 4">
            <a:extLst>
              <a:ext uri="{FF2B5EF4-FFF2-40B4-BE49-F238E27FC236}">
                <a16:creationId xmlns:a16="http://schemas.microsoft.com/office/drawing/2014/main" id="{581ACC98-9D7D-BFEC-616F-533BB75CCFCB}"/>
              </a:ext>
            </a:extLst>
          </p:cNvPr>
          <p:cNvSpPr>
            <a:spLocks noGrp="1"/>
          </p:cNvSpPr>
          <p:nvPr>
            <p:ph type="subTitle" idx="1"/>
          </p:nvPr>
        </p:nvSpPr>
        <p:spPr>
          <a:xfrm>
            <a:off x="1100051" y="548640"/>
            <a:ext cx="10058400" cy="1053737"/>
          </a:xfrm>
        </p:spPr>
        <p:txBody>
          <a:bodyPr>
            <a:normAutofit/>
          </a:bodyPr>
          <a:lstStyle/>
          <a:p>
            <a:r>
              <a:rPr lang="en-US" sz="3200" b="1" dirty="0">
                <a:solidFill>
                  <a:srgbClr val="FFC000"/>
                </a:solidFill>
                <a:effectLst>
                  <a:outerShdw blurRad="38100" dist="38100" dir="2700000" algn="tl">
                    <a:srgbClr val="000000">
                      <a:alpha val="43137"/>
                    </a:srgbClr>
                  </a:outerShdw>
                </a:effectLst>
              </a:rPr>
              <a:t>Let Us Pray</a:t>
            </a:r>
          </a:p>
        </p:txBody>
      </p:sp>
      <p:pic>
        <p:nvPicPr>
          <p:cNvPr id="6" name="Picture 5">
            <a:extLst>
              <a:ext uri="{FF2B5EF4-FFF2-40B4-BE49-F238E27FC236}">
                <a16:creationId xmlns:a16="http://schemas.microsoft.com/office/drawing/2014/main" id="{D347F332-197B-47C0-4FD2-29970B4D6049}"/>
              </a:ext>
            </a:extLst>
          </p:cNvPr>
          <p:cNvPicPr>
            <a:picLocks noChangeAspect="1"/>
          </p:cNvPicPr>
          <p:nvPr/>
        </p:nvPicPr>
        <p:blipFill>
          <a:blip r:embed="rId4">
            <a:extLst>
              <a:ext uri="{837473B0-CC2E-450A-ABE3-18F120FF3D39}">
                <a1611:picAttrSrcUrl xmlns:a1611="http://schemas.microsoft.com/office/drawing/2016/11/main" r:id="rId5"/>
              </a:ext>
            </a:extLst>
          </a:blip>
          <a:stretch>
            <a:fillRect/>
          </a:stretch>
        </p:blipFill>
        <p:spPr>
          <a:xfrm>
            <a:off x="775063" y="1193071"/>
            <a:ext cx="10633165" cy="514105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867478075"/>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5810330-F0B5-43C9-BC34-094FFB5C0529}"/>
              </a:ext>
            </a:extLst>
          </p:cNvPr>
          <p:cNvPicPr>
            <a:picLocks noChangeAspect="1"/>
          </p:cNvPicPr>
          <p:nvPr/>
        </p:nvPicPr>
        <p:blipFill>
          <a:blip r:embed="rId3"/>
          <a:srcRect/>
          <a:stretch/>
        </p:blipFill>
        <p:spPr>
          <a:xfrm>
            <a:off x="0" y="0"/>
            <a:ext cx="12309231" cy="6858000"/>
          </a:xfrm>
          <a:prstGeom prst="rect">
            <a:avLst/>
          </a:prstGeom>
        </p:spPr>
      </p:pic>
      <p:sp>
        <p:nvSpPr>
          <p:cNvPr id="3" name="Title 2">
            <a:extLst>
              <a:ext uri="{FF2B5EF4-FFF2-40B4-BE49-F238E27FC236}">
                <a16:creationId xmlns:a16="http://schemas.microsoft.com/office/drawing/2014/main" id="{A505FCC6-1B94-F0E4-5C10-3A09D2280F7A}"/>
              </a:ext>
            </a:extLst>
          </p:cNvPr>
          <p:cNvSpPr>
            <a:spLocks noGrp="1"/>
          </p:cNvSpPr>
          <p:nvPr>
            <p:ph type="ctrTitle"/>
          </p:nvPr>
        </p:nvSpPr>
        <p:spPr/>
        <p:txBody>
          <a:bodyPr>
            <a:noAutofit/>
          </a:bodyPr>
          <a:lstStyle/>
          <a:p>
            <a:r>
              <a:rPr lang="en-US" sz="4000" dirty="0"/>
              <a:t>So often, we start our day, or our prayer with </a:t>
            </a:r>
            <a:r>
              <a:rPr lang="en-US" sz="4000" dirty="0">
                <a:solidFill>
                  <a:srgbClr val="FFC000"/>
                </a:solidFill>
                <a:effectLst>
                  <a:outerShdw blurRad="38100" dist="38100" dir="2700000" algn="tl">
                    <a:srgbClr val="000000">
                      <a:alpha val="43137"/>
                    </a:srgbClr>
                  </a:outerShdw>
                </a:effectLst>
              </a:rPr>
              <a:t>WHAT WE DON'T HAVE.</a:t>
            </a:r>
            <a:br>
              <a:rPr lang="en-US" sz="4000" dirty="0"/>
            </a:br>
            <a:r>
              <a:rPr lang="en-US" sz="4000" dirty="0"/>
              <a:t> </a:t>
            </a:r>
            <a:br>
              <a:rPr lang="en-US" sz="4000" dirty="0"/>
            </a:br>
            <a:r>
              <a:rPr lang="en-US" sz="4000" dirty="0"/>
              <a:t>Around the world today, people are focused on what they don't have, and trying to figure out how to get it. </a:t>
            </a:r>
          </a:p>
        </p:txBody>
      </p:sp>
      <p:sp>
        <p:nvSpPr>
          <p:cNvPr id="5" name="Subtitle 4">
            <a:extLst>
              <a:ext uri="{FF2B5EF4-FFF2-40B4-BE49-F238E27FC236}">
                <a16:creationId xmlns:a16="http://schemas.microsoft.com/office/drawing/2014/main" id="{581ACC98-9D7D-BFEC-616F-533BB75CCFCB}"/>
              </a:ext>
            </a:extLst>
          </p:cNvPr>
          <p:cNvSpPr>
            <a:spLocks noGrp="1"/>
          </p:cNvSpPr>
          <p:nvPr>
            <p:ph type="subTitle" idx="1"/>
          </p:nvPr>
        </p:nvSpPr>
        <p:spPr/>
        <p:txBody>
          <a:bodyPr>
            <a:normAutofit/>
          </a:bodyPr>
          <a:lstStyle/>
          <a:p>
            <a:r>
              <a:rPr lang="en-US" sz="3200" dirty="0">
                <a:solidFill>
                  <a:srgbClr val="F9C167"/>
                </a:solidFill>
              </a:rPr>
              <a:t>This is what I mean by </a:t>
            </a:r>
            <a:r>
              <a:rPr lang="en-US" sz="3200" i="1" dirty="0">
                <a:solidFill>
                  <a:srgbClr val="F9C167"/>
                </a:solidFill>
              </a:rPr>
              <a:t>"</a:t>
            </a:r>
            <a:r>
              <a:rPr lang="en-US" sz="3200" i="1" u="sng" dirty="0">
                <a:solidFill>
                  <a:srgbClr val="F9C167"/>
                </a:solidFill>
              </a:rPr>
              <a:t>backward thinking</a:t>
            </a:r>
            <a:r>
              <a:rPr lang="en-US" sz="3200" i="1" dirty="0">
                <a:solidFill>
                  <a:srgbClr val="F9C167"/>
                </a:solidFill>
              </a:rPr>
              <a:t>."</a:t>
            </a:r>
          </a:p>
        </p:txBody>
      </p:sp>
    </p:spTree>
    <p:extLst>
      <p:ext uri="{BB962C8B-B14F-4D97-AF65-F5344CB8AC3E}">
        <p14:creationId xmlns:p14="http://schemas.microsoft.com/office/powerpoint/2010/main" val="148600607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5810330-F0B5-43C9-BC34-094FFB5C0529}"/>
              </a:ext>
            </a:extLst>
          </p:cNvPr>
          <p:cNvPicPr>
            <a:picLocks noChangeAspect="1"/>
          </p:cNvPicPr>
          <p:nvPr/>
        </p:nvPicPr>
        <p:blipFill>
          <a:blip r:embed="rId3"/>
          <a:srcRect/>
          <a:stretch/>
        </p:blipFill>
        <p:spPr>
          <a:xfrm>
            <a:off x="0" y="0"/>
            <a:ext cx="12309231" cy="6858000"/>
          </a:xfrm>
          <a:prstGeom prst="rect">
            <a:avLst/>
          </a:prstGeom>
        </p:spPr>
      </p:pic>
      <p:sp>
        <p:nvSpPr>
          <p:cNvPr id="3" name="Title 2">
            <a:extLst>
              <a:ext uri="{FF2B5EF4-FFF2-40B4-BE49-F238E27FC236}">
                <a16:creationId xmlns:a16="http://schemas.microsoft.com/office/drawing/2014/main" id="{A505FCC6-1B94-F0E4-5C10-3A09D2280F7A}"/>
              </a:ext>
            </a:extLst>
          </p:cNvPr>
          <p:cNvSpPr>
            <a:spLocks noGrp="1"/>
          </p:cNvSpPr>
          <p:nvPr>
            <p:ph type="ctrTitle"/>
          </p:nvPr>
        </p:nvSpPr>
        <p:spPr/>
        <p:txBody>
          <a:bodyPr>
            <a:normAutofit/>
          </a:bodyPr>
          <a:lstStyle/>
          <a:p>
            <a:r>
              <a:rPr lang="en-US" sz="4800" dirty="0">
                <a:effectLst>
                  <a:outerShdw blurRad="38100" dist="38100" dir="2700000" algn="tl">
                    <a:srgbClr val="000000">
                      <a:alpha val="43137"/>
                    </a:srgbClr>
                  </a:outerShdw>
                </a:effectLst>
              </a:rPr>
              <a:t>Anything good that is going to happen in our life today, starts with getting our minds on what we </a:t>
            </a:r>
            <a:r>
              <a:rPr lang="en-US" sz="4800" i="1" u="sng" dirty="0">
                <a:solidFill>
                  <a:srgbClr val="F9C167"/>
                </a:solidFill>
                <a:effectLst>
                  <a:outerShdw blurRad="38100" dist="38100" dir="2700000" algn="tl">
                    <a:srgbClr val="000000">
                      <a:alpha val="43137"/>
                    </a:srgbClr>
                  </a:outerShdw>
                </a:effectLst>
              </a:rPr>
              <a:t>ALREADY</a:t>
            </a:r>
            <a:r>
              <a:rPr lang="en-US" sz="4800" dirty="0">
                <a:effectLst>
                  <a:outerShdw blurRad="38100" dist="38100" dir="2700000" algn="tl">
                    <a:srgbClr val="000000">
                      <a:alpha val="43137"/>
                    </a:srgbClr>
                  </a:outerShdw>
                </a:effectLst>
              </a:rPr>
              <a:t> have, not what we don’t have.</a:t>
            </a:r>
          </a:p>
        </p:txBody>
      </p:sp>
      <p:sp>
        <p:nvSpPr>
          <p:cNvPr id="5" name="Subtitle 4">
            <a:extLst>
              <a:ext uri="{FF2B5EF4-FFF2-40B4-BE49-F238E27FC236}">
                <a16:creationId xmlns:a16="http://schemas.microsoft.com/office/drawing/2014/main" id="{581ACC98-9D7D-BFEC-616F-533BB75CCFCB}"/>
              </a:ext>
            </a:extLst>
          </p:cNvPr>
          <p:cNvSpPr>
            <a:spLocks noGrp="1"/>
          </p:cNvSpPr>
          <p:nvPr>
            <p:ph type="subTitle" idx="1"/>
          </p:nvPr>
        </p:nvSpPr>
        <p:spPr/>
        <p:txBody>
          <a:bodyPr/>
          <a:lstStyle/>
          <a:p>
            <a:pPr algn="l"/>
            <a:endParaRPr lang="en-US" sz="1800" b="0" i="0" u="none" strike="noStrike" baseline="0" dirty="0">
              <a:solidFill>
                <a:srgbClr val="000000"/>
              </a:solidFill>
              <a:latin typeface="Calibri" panose="020F0502020204030204" pitchFamily="34" charset="0"/>
            </a:endParaRPr>
          </a:p>
          <a:p>
            <a:r>
              <a:rPr lang="en-US" sz="3200" b="0" i="1" u="none" strike="noStrike" baseline="0" dirty="0">
                <a:solidFill>
                  <a:srgbClr val="F9C167"/>
                </a:solidFill>
                <a:latin typeface="Calibri" panose="020F0502020204030204" pitchFamily="34" charset="0"/>
              </a:rPr>
              <a:t> </a:t>
            </a:r>
            <a:r>
              <a:rPr lang="en-US" sz="3200" b="1" i="1" u="none" strike="noStrike" baseline="0" dirty="0">
                <a:solidFill>
                  <a:srgbClr val="F9C167"/>
                </a:solidFill>
                <a:latin typeface="Calibri" panose="020F0502020204030204" pitchFamily="34" charset="0"/>
              </a:rPr>
              <a:t>Let’s Rewire this mindset:</a:t>
            </a:r>
            <a:endParaRPr lang="en-US" sz="4000" i="1" dirty="0">
              <a:solidFill>
                <a:srgbClr val="F9C167"/>
              </a:solidFill>
            </a:endParaRPr>
          </a:p>
        </p:txBody>
      </p:sp>
    </p:spTree>
    <p:extLst>
      <p:ext uri="{BB962C8B-B14F-4D97-AF65-F5344CB8AC3E}">
        <p14:creationId xmlns:p14="http://schemas.microsoft.com/office/powerpoint/2010/main" val="409600376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5810330-F0B5-43C9-BC34-094FFB5C0529}"/>
              </a:ext>
            </a:extLst>
          </p:cNvPr>
          <p:cNvPicPr>
            <a:picLocks noChangeAspect="1"/>
          </p:cNvPicPr>
          <p:nvPr/>
        </p:nvPicPr>
        <p:blipFill>
          <a:blip r:embed="rId3"/>
          <a:srcRect/>
          <a:stretch/>
        </p:blipFill>
        <p:spPr>
          <a:xfrm>
            <a:off x="0" y="0"/>
            <a:ext cx="12309231" cy="6858000"/>
          </a:xfrm>
          <a:prstGeom prst="rect">
            <a:avLst/>
          </a:prstGeom>
        </p:spPr>
      </p:pic>
      <p:sp>
        <p:nvSpPr>
          <p:cNvPr id="3" name="Title 2">
            <a:extLst>
              <a:ext uri="{FF2B5EF4-FFF2-40B4-BE49-F238E27FC236}">
                <a16:creationId xmlns:a16="http://schemas.microsoft.com/office/drawing/2014/main" id="{A505FCC6-1B94-F0E4-5C10-3A09D2280F7A}"/>
              </a:ext>
            </a:extLst>
          </p:cNvPr>
          <p:cNvSpPr>
            <a:spLocks noGrp="1"/>
          </p:cNvSpPr>
          <p:nvPr>
            <p:ph type="ctrTitle"/>
          </p:nvPr>
        </p:nvSpPr>
        <p:spPr>
          <a:xfrm>
            <a:off x="984069" y="1699491"/>
            <a:ext cx="10450285" cy="4305069"/>
          </a:xfrm>
        </p:spPr>
        <p:txBody>
          <a:bodyPr>
            <a:normAutofit fontScale="90000"/>
          </a:bodyPr>
          <a:lstStyle/>
          <a:p>
            <a:r>
              <a:rPr lang="en-US" sz="3600" dirty="0"/>
              <a:t>Every day, we need to THINK about the things God has already done. </a:t>
            </a:r>
            <a:br>
              <a:rPr lang="en-US" sz="3600" dirty="0"/>
            </a:br>
            <a:br>
              <a:rPr lang="en-US" sz="3600" dirty="0"/>
            </a:br>
            <a:r>
              <a:rPr lang="en-US" sz="3600" dirty="0"/>
              <a:t>In </a:t>
            </a:r>
            <a:r>
              <a:rPr lang="en-US" sz="3600" b="1" dirty="0">
                <a:solidFill>
                  <a:srgbClr val="FFC000"/>
                </a:solidFill>
                <a:effectLst>
                  <a:outerShdw blurRad="38100" dist="38100" dir="2700000" algn="tl">
                    <a:srgbClr val="000000">
                      <a:alpha val="43137"/>
                    </a:srgbClr>
                  </a:outerShdw>
                </a:effectLst>
              </a:rPr>
              <a:t>Psalm 103: 1-5 </a:t>
            </a:r>
            <a:r>
              <a:rPr lang="en-US" sz="3600" dirty="0"/>
              <a:t>David said, “...forget none of His benefits:</a:t>
            </a:r>
            <a:br>
              <a:rPr lang="en-US" sz="3600" dirty="0"/>
            </a:br>
            <a:r>
              <a:rPr lang="en-US" sz="3600" dirty="0"/>
              <a:t>He pardons your sins, heals all your diseases, redeems your life from destruction, crowns you with loving kindness and compassion...”</a:t>
            </a:r>
            <a:br>
              <a:rPr lang="en-US" sz="3600" dirty="0"/>
            </a:br>
            <a:r>
              <a:rPr lang="en-US" sz="3600" dirty="0"/>
              <a:t> </a:t>
            </a:r>
            <a:br>
              <a:rPr lang="en-US" sz="3600" dirty="0"/>
            </a:br>
            <a:r>
              <a:rPr lang="en-US" sz="3600" dirty="0"/>
              <a:t>Make a list—it will change how you look at your life.</a:t>
            </a:r>
          </a:p>
        </p:txBody>
      </p:sp>
      <p:sp>
        <p:nvSpPr>
          <p:cNvPr id="5" name="Subtitle 4">
            <a:extLst>
              <a:ext uri="{FF2B5EF4-FFF2-40B4-BE49-F238E27FC236}">
                <a16:creationId xmlns:a16="http://schemas.microsoft.com/office/drawing/2014/main" id="{581ACC98-9D7D-BFEC-616F-533BB75CCFCB}"/>
              </a:ext>
            </a:extLst>
          </p:cNvPr>
          <p:cNvSpPr>
            <a:spLocks noGrp="1"/>
          </p:cNvSpPr>
          <p:nvPr>
            <p:ph type="subTitle" idx="1"/>
          </p:nvPr>
        </p:nvSpPr>
        <p:spPr>
          <a:xfrm>
            <a:off x="1100051" y="853440"/>
            <a:ext cx="10058400" cy="1027611"/>
          </a:xfrm>
        </p:spPr>
        <p:txBody>
          <a:bodyPr>
            <a:normAutofit/>
          </a:bodyPr>
          <a:lstStyle/>
          <a:p>
            <a:pPr algn="ctr"/>
            <a:r>
              <a:rPr lang="en-US" sz="3200" b="1" dirty="0">
                <a:solidFill>
                  <a:srgbClr val="FFC000"/>
                </a:solidFill>
                <a:effectLst>
                  <a:outerShdw blurRad="38100" dist="38100" dir="2700000" algn="tl">
                    <a:srgbClr val="000000">
                      <a:alpha val="43137"/>
                    </a:srgbClr>
                  </a:outerShdw>
                </a:effectLst>
              </a:rPr>
              <a:t>1. THINK BACK, but NOT backward.</a:t>
            </a:r>
          </a:p>
        </p:txBody>
      </p:sp>
    </p:spTree>
    <p:extLst>
      <p:ext uri="{BB962C8B-B14F-4D97-AF65-F5344CB8AC3E}">
        <p14:creationId xmlns:p14="http://schemas.microsoft.com/office/powerpoint/2010/main" val="389999237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5810330-F0B5-43C9-BC34-094FFB5C0529}"/>
              </a:ext>
            </a:extLst>
          </p:cNvPr>
          <p:cNvPicPr>
            <a:picLocks noChangeAspect="1"/>
          </p:cNvPicPr>
          <p:nvPr/>
        </p:nvPicPr>
        <p:blipFill>
          <a:blip r:embed="rId3"/>
          <a:srcRect/>
          <a:stretch/>
        </p:blipFill>
        <p:spPr>
          <a:xfrm>
            <a:off x="0" y="0"/>
            <a:ext cx="12309231" cy="6858000"/>
          </a:xfrm>
          <a:prstGeom prst="rect">
            <a:avLst/>
          </a:prstGeom>
        </p:spPr>
      </p:pic>
      <p:sp>
        <p:nvSpPr>
          <p:cNvPr id="3" name="Title 2">
            <a:extLst>
              <a:ext uri="{FF2B5EF4-FFF2-40B4-BE49-F238E27FC236}">
                <a16:creationId xmlns:a16="http://schemas.microsoft.com/office/drawing/2014/main" id="{A505FCC6-1B94-F0E4-5C10-3A09D2280F7A}"/>
              </a:ext>
            </a:extLst>
          </p:cNvPr>
          <p:cNvSpPr>
            <a:spLocks noGrp="1"/>
          </p:cNvSpPr>
          <p:nvPr>
            <p:ph type="ctrTitle"/>
          </p:nvPr>
        </p:nvSpPr>
        <p:spPr>
          <a:xfrm>
            <a:off x="984069" y="923110"/>
            <a:ext cx="10450285" cy="5603964"/>
          </a:xfrm>
        </p:spPr>
        <p:txBody>
          <a:bodyPr>
            <a:normAutofit fontScale="90000"/>
          </a:bodyPr>
          <a:lstStyle/>
          <a:p>
            <a:r>
              <a:rPr lang="en-US" sz="4000" b="0" i="0" u="none" strike="noStrike" baseline="0" dirty="0">
                <a:solidFill>
                  <a:schemeClr val="tx1"/>
                </a:solidFill>
                <a:latin typeface="Calibri" panose="020F0502020204030204" pitchFamily="34" charset="0"/>
              </a:rPr>
              <a:t>Start EVERY prayer thanking God for what He has already done for you. </a:t>
            </a:r>
            <a:br>
              <a:rPr lang="en-US" sz="4000" b="0" i="0" u="none" strike="noStrike" baseline="0" dirty="0">
                <a:solidFill>
                  <a:schemeClr val="tx1"/>
                </a:solidFill>
                <a:latin typeface="Calibri" panose="020F0502020204030204" pitchFamily="34" charset="0"/>
              </a:rPr>
            </a:br>
            <a:br>
              <a:rPr lang="en-US" sz="4000" b="0" i="0" u="none" strike="noStrike" baseline="0" dirty="0">
                <a:solidFill>
                  <a:schemeClr val="tx1"/>
                </a:solidFill>
                <a:latin typeface="Calibri" panose="020F0502020204030204" pitchFamily="34" charset="0"/>
              </a:rPr>
            </a:br>
            <a:r>
              <a:rPr lang="en-US" sz="4000" b="0" i="0" u="none" strike="noStrike" baseline="0" dirty="0">
                <a:solidFill>
                  <a:schemeClr val="accent1">
                    <a:lumMod val="60000"/>
                    <a:lumOff val="40000"/>
                  </a:schemeClr>
                </a:solidFill>
                <a:latin typeface="Calibri" panose="020F0502020204030204" pitchFamily="34" charset="0"/>
              </a:rPr>
              <a:t>(Philippians 4:6-7) </a:t>
            </a:r>
            <a:r>
              <a:rPr lang="en-US" sz="4000" b="0" i="0" u="none" strike="noStrike" baseline="0" dirty="0">
                <a:solidFill>
                  <a:schemeClr val="tx1"/>
                </a:solidFill>
                <a:latin typeface="Calibri" panose="020F0502020204030204" pitchFamily="34" charset="0"/>
              </a:rPr>
              <a:t>Rejoice in the Lord always. I will say it again: Rejoice! Do not be anxious about anything, but in everything, by prayer and petition, with thanksgiving, present your requests to God.</a:t>
            </a:r>
            <a:br>
              <a:rPr lang="en-US" sz="4000" b="0" i="0" u="none" strike="noStrike" baseline="0" dirty="0">
                <a:solidFill>
                  <a:schemeClr val="tx1"/>
                </a:solidFill>
                <a:latin typeface="Calibri" panose="020F0502020204030204" pitchFamily="34" charset="0"/>
              </a:rPr>
            </a:br>
            <a:br>
              <a:rPr lang="en-US" sz="4000" b="0" i="0" u="none" strike="noStrike" baseline="0" dirty="0">
                <a:solidFill>
                  <a:schemeClr val="tx1"/>
                </a:solidFill>
                <a:latin typeface="Calibri" panose="020F0502020204030204" pitchFamily="34" charset="0"/>
              </a:rPr>
            </a:br>
            <a:r>
              <a:rPr lang="en-US" sz="4000" b="0" i="0" u="none" strike="noStrike" baseline="0" dirty="0">
                <a:solidFill>
                  <a:schemeClr val="tx1"/>
                </a:solidFill>
                <a:latin typeface="Calibri" panose="020F0502020204030204" pitchFamily="34" charset="0"/>
              </a:rPr>
              <a:t>This creates </a:t>
            </a:r>
            <a:r>
              <a:rPr lang="en-US" sz="4000" b="0" i="1" u="sng" strike="noStrike" baseline="0" dirty="0">
                <a:solidFill>
                  <a:schemeClr val="accent1">
                    <a:lumMod val="60000"/>
                    <a:lumOff val="40000"/>
                  </a:schemeClr>
                </a:solidFill>
                <a:latin typeface="Calibri" panose="020F0502020204030204" pitchFamily="34" charset="0"/>
              </a:rPr>
              <a:t>FAITH ENERGY</a:t>
            </a:r>
            <a:r>
              <a:rPr lang="en-US" sz="4000" dirty="0">
                <a:solidFill>
                  <a:schemeClr val="tx1"/>
                </a:solidFill>
                <a:latin typeface="Calibri" panose="020F0502020204030204" pitchFamily="34" charset="0"/>
              </a:rPr>
              <a:t>.</a:t>
            </a:r>
            <a:br>
              <a:rPr lang="en-US" sz="4000" dirty="0">
                <a:solidFill>
                  <a:schemeClr val="tx1"/>
                </a:solidFill>
                <a:latin typeface="Calibri" panose="020F0502020204030204" pitchFamily="34" charset="0"/>
              </a:rPr>
            </a:br>
            <a:r>
              <a:rPr lang="en-US" sz="4000" b="0" i="0" u="none" strike="noStrike" baseline="0" dirty="0">
                <a:solidFill>
                  <a:schemeClr val="tx1"/>
                </a:solidFill>
                <a:latin typeface="Calibri" panose="020F0502020204030204" pitchFamily="34" charset="0"/>
              </a:rPr>
              <a:t>As you reflect on what God has specifically given you already, it awakens your ability to believe for more. </a:t>
            </a:r>
            <a:endParaRPr lang="en-US" sz="3600" dirty="0"/>
          </a:p>
        </p:txBody>
      </p:sp>
      <p:sp>
        <p:nvSpPr>
          <p:cNvPr id="5" name="Subtitle 4">
            <a:extLst>
              <a:ext uri="{FF2B5EF4-FFF2-40B4-BE49-F238E27FC236}">
                <a16:creationId xmlns:a16="http://schemas.microsoft.com/office/drawing/2014/main" id="{581ACC98-9D7D-BFEC-616F-533BB75CCFCB}"/>
              </a:ext>
            </a:extLst>
          </p:cNvPr>
          <p:cNvSpPr>
            <a:spLocks noGrp="1"/>
          </p:cNvSpPr>
          <p:nvPr>
            <p:ph type="subTitle" idx="1"/>
          </p:nvPr>
        </p:nvSpPr>
        <p:spPr>
          <a:xfrm>
            <a:off x="1100051" y="322218"/>
            <a:ext cx="10058400" cy="721492"/>
          </a:xfrm>
        </p:spPr>
        <p:txBody>
          <a:bodyPr>
            <a:normAutofit/>
          </a:bodyPr>
          <a:lstStyle/>
          <a:p>
            <a:pPr algn="ctr"/>
            <a:r>
              <a:rPr lang="en-US" sz="3200" b="1" dirty="0">
                <a:solidFill>
                  <a:srgbClr val="FFC000"/>
                </a:solidFill>
                <a:effectLst>
                  <a:outerShdw blurRad="38100" dist="38100" dir="2700000" algn="tl">
                    <a:srgbClr val="000000">
                      <a:alpha val="43137"/>
                    </a:srgbClr>
                  </a:outerShdw>
                </a:effectLst>
              </a:rPr>
              <a:t>2. Focus on the ‘prayer of thanksgiving’.</a:t>
            </a:r>
          </a:p>
        </p:txBody>
      </p:sp>
    </p:spTree>
    <p:extLst>
      <p:ext uri="{BB962C8B-B14F-4D97-AF65-F5344CB8AC3E}">
        <p14:creationId xmlns:p14="http://schemas.microsoft.com/office/powerpoint/2010/main" val="172509434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5810330-F0B5-43C9-BC34-094FFB5C0529}"/>
              </a:ext>
            </a:extLst>
          </p:cNvPr>
          <p:cNvPicPr>
            <a:picLocks noChangeAspect="1"/>
          </p:cNvPicPr>
          <p:nvPr/>
        </p:nvPicPr>
        <p:blipFill>
          <a:blip r:embed="rId3"/>
          <a:srcRect/>
          <a:stretch/>
        </p:blipFill>
        <p:spPr>
          <a:xfrm>
            <a:off x="1" y="-87086"/>
            <a:ext cx="12363826" cy="6858000"/>
          </a:xfrm>
          <a:prstGeom prst="rect">
            <a:avLst/>
          </a:prstGeom>
        </p:spPr>
      </p:pic>
      <p:sp>
        <p:nvSpPr>
          <p:cNvPr id="3" name="Title 2">
            <a:extLst>
              <a:ext uri="{FF2B5EF4-FFF2-40B4-BE49-F238E27FC236}">
                <a16:creationId xmlns:a16="http://schemas.microsoft.com/office/drawing/2014/main" id="{A505FCC6-1B94-F0E4-5C10-3A09D2280F7A}"/>
              </a:ext>
            </a:extLst>
          </p:cNvPr>
          <p:cNvSpPr>
            <a:spLocks noGrp="1"/>
          </p:cNvSpPr>
          <p:nvPr>
            <p:ph type="ctrTitle"/>
          </p:nvPr>
        </p:nvSpPr>
        <p:spPr>
          <a:xfrm>
            <a:off x="984069" y="1236618"/>
            <a:ext cx="10450285" cy="3579222"/>
          </a:xfrm>
        </p:spPr>
        <p:txBody>
          <a:bodyPr>
            <a:normAutofit/>
          </a:bodyPr>
          <a:lstStyle/>
          <a:p>
            <a:r>
              <a:rPr lang="en-US" sz="3600" dirty="0"/>
              <a:t>I pray that your partnership in the faith may become effective as you fully acknowledge every good thing that is ours in Christ. </a:t>
            </a:r>
            <a:br>
              <a:rPr lang="en-US" sz="3600" dirty="0"/>
            </a:br>
            <a:r>
              <a:rPr lang="en-US" sz="3600" dirty="0"/>
              <a:t>I take great joy and encouragement in your love, because you, brother, have refreshed the hearts of the saints.…</a:t>
            </a:r>
            <a:br>
              <a:rPr lang="en-US" sz="3600" dirty="0"/>
            </a:br>
            <a:endParaRPr lang="en-US" sz="3600" dirty="0"/>
          </a:p>
        </p:txBody>
      </p:sp>
      <p:sp>
        <p:nvSpPr>
          <p:cNvPr id="5" name="Subtitle 4">
            <a:extLst>
              <a:ext uri="{FF2B5EF4-FFF2-40B4-BE49-F238E27FC236}">
                <a16:creationId xmlns:a16="http://schemas.microsoft.com/office/drawing/2014/main" id="{581ACC98-9D7D-BFEC-616F-533BB75CCFCB}"/>
              </a:ext>
            </a:extLst>
          </p:cNvPr>
          <p:cNvSpPr>
            <a:spLocks noGrp="1"/>
          </p:cNvSpPr>
          <p:nvPr>
            <p:ph type="subTitle" idx="1"/>
          </p:nvPr>
        </p:nvSpPr>
        <p:spPr>
          <a:xfrm>
            <a:off x="1066800" y="243840"/>
            <a:ext cx="10058400" cy="879565"/>
          </a:xfrm>
        </p:spPr>
        <p:txBody>
          <a:bodyPr>
            <a:normAutofit/>
          </a:bodyPr>
          <a:lstStyle/>
          <a:p>
            <a:pPr algn="ctr"/>
            <a:r>
              <a:rPr lang="en-US" sz="3200" b="1" dirty="0">
                <a:solidFill>
                  <a:srgbClr val="FFC000"/>
                </a:solidFill>
                <a:effectLst>
                  <a:outerShdw blurRad="38100" dist="38100" dir="2700000" algn="tl">
                    <a:srgbClr val="000000">
                      <a:alpha val="43137"/>
                    </a:srgbClr>
                  </a:outerShdw>
                </a:effectLst>
              </a:rPr>
              <a:t>3. Meditate on Philemon 1:6-7.</a:t>
            </a:r>
          </a:p>
        </p:txBody>
      </p:sp>
    </p:spTree>
    <p:extLst>
      <p:ext uri="{BB962C8B-B14F-4D97-AF65-F5344CB8AC3E}">
        <p14:creationId xmlns:p14="http://schemas.microsoft.com/office/powerpoint/2010/main" val="312030947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5810330-F0B5-43C9-BC34-094FFB5C0529}"/>
              </a:ext>
            </a:extLst>
          </p:cNvPr>
          <p:cNvPicPr>
            <a:picLocks noChangeAspect="1"/>
          </p:cNvPicPr>
          <p:nvPr/>
        </p:nvPicPr>
        <p:blipFill>
          <a:blip r:embed="rId3"/>
          <a:srcRect/>
          <a:stretch/>
        </p:blipFill>
        <p:spPr>
          <a:xfrm>
            <a:off x="0" y="-96323"/>
            <a:ext cx="12309231" cy="6858000"/>
          </a:xfrm>
          <a:prstGeom prst="rect">
            <a:avLst/>
          </a:prstGeom>
        </p:spPr>
      </p:pic>
      <p:sp>
        <p:nvSpPr>
          <p:cNvPr id="3" name="Title 2">
            <a:extLst>
              <a:ext uri="{FF2B5EF4-FFF2-40B4-BE49-F238E27FC236}">
                <a16:creationId xmlns:a16="http://schemas.microsoft.com/office/drawing/2014/main" id="{A505FCC6-1B94-F0E4-5C10-3A09D2280F7A}"/>
              </a:ext>
            </a:extLst>
          </p:cNvPr>
          <p:cNvSpPr>
            <a:spLocks noGrp="1"/>
          </p:cNvSpPr>
          <p:nvPr>
            <p:ph type="ctrTitle"/>
          </p:nvPr>
        </p:nvSpPr>
        <p:spPr>
          <a:xfrm>
            <a:off x="984069" y="1236618"/>
            <a:ext cx="10450285" cy="3579222"/>
          </a:xfrm>
        </p:spPr>
        <p:txBody>
          <a:bodyPr>
            <a:normAutofit/>
          </a:bodyPr>
          <a:lstStyle/>
          <a:p>
            <a:r>
              <a:rPr lang="en-US" sz="3600" dirty="0"/>
              <a:t>2 Corinthians 10:12 says, “when we compare ourselves with one another, we misunderstand life.” Confusion, misunderstanding, jealousy all set in when we measure ourselves with what others have or do.</a:t>
            </a:r>
            <a:br>
              <a:rPr lang="en-US" sz="3600" dirty="0"/>
            </a:br>
            <a:endParaRPr lang="en-US" sz="3600" dirty="0"/>
          </a:p>
        </p:txBody>
      </p:sp>
      <p:sp>
        <p:nvSpPr>
          <p:cNvPr id="5" name="Subtitle 4">
            <a:extLst>
              <a:ext uri="{FF2B5EF4-FFF2-40B4-BE49-F238E27FC236}">
                <a16:creationId xmlns:a16="http://schemas.microsoft.com/office/drawing/2014/main" id="{581ACC98-9D7D-BFEC-616F-533BB75CCFCB}"/>
              </a:ext>
            </a:extLst>
          </p:cNvPr>
          <p:cNvSpPr>
            <a:spLocks noGrp="1"/>
          </p:cNvSpPr>
          <p:nvPr>
            <p:ph type="subTitle" idx="1"/>
          </p:nvPr>
        </p:nvSpPr>
        <p:spPr>
          <a:xfrm>
            <a:off x="1066800" y="243840"/>
            <a:ext cx="10058400" cy="879565"/>
          </a:xfrm>
        </p:spPr>
        <p:txBody>
          <a:bodyPr>
            <a:normAutofit/>
          </a:bodyPr>
          <a:lstStyle/>
          <a:p>
            <a:pPr algn="ctr"/>
            <a:r>
              <a:rPr lang="en-US" sz="3200" b="1" dirty="0">
                <a:solidFill>
                  <a:srgbClr val="FFC000"/>
                </a:solidFill>
                <a:effectLst>
                  <a:outerShdw blurRad="38100" dist="38100" dir="2700000" algn="tl">
                    <a:srgbClr val="000000">
                      <a:alpha val="43137"/>
                    </a:srgbClr>
                  </a:outerShdw>
                </a:effectLst>
              </a:rPr>
              <a:t>4. Step out of the comparison trap.</a:t>
            </a:r>
          </a:p>
        </p:txBody>
      </p:sp>
    </p:spTree>
    <p:extLst>
      <p:ext uri="{BB962C8B-B14F-4D97-AF65-F5344CB8AC3E}">
        <p14:creationId xmlns:p14="http://schemas.microsoft.com/office/powerpoint/2010/main" val="31725641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5810330-F0B5-43C9-BC34-094FFB5C0529}"/>
              </a:ext>
            </a:extLst>
          </p:cNvPr>
          <p:cNvPicPr>
            <a:picLocks noChangeAspect="1"/>
          </p:cNvPicPr>
          <p:nvPr/>
        </p:nvPicPr>
        <p:blipFill>
          <a:blip r:embed="rId3"/>
          <a:srcRect/>
          <a:stretch/>
        </p:blipFill>
        <p:spPr>
          <a:xfrm>
            <a:off x="-58616" y="0"/>
            <a:ext cx="12309231" cy="6858000"/>
          </a:xfrm>
          <a:prstGeom prst="rect">
            <a:avLst/>
          </a:prstGeom>
        </p:spPr>
      </p:pic>
      <p:sp>
        <p:nvSpPr>
          <p:cNvPr id="3" name="Title 2">
            <a:extLst>
              <a:ext uri="{FF2B5EF4-FFF2-40B4-BE49-F238E27FC236}">
                <a16:creationId xmlns:a16="http://schemas.microsoft.com/office/drawing/2014/main" id="{A505FCC6-1B94-F0E4-5C10-3A09D2280F7A}"/>
              </a:ext>
            </a:extLst>
          </p:cNvPr>
          <p:cNvSpPr>
            <a:spLocks noGrp="1"/>
          </p:cNvSpPr>
          <p:nvPr>
            <p:ph type="ctrTitle"/>
          </p:nvPr>
        </p:nvSpPr>
        <p:spPr>
          <a:xfrm>
            <a:off x="984069" y="1018904"/>
            <a:ext cx="10450285" cy="5930536"/>
          </a:xfrm>
        </p:spPr>
        <p:txBody>
          <a:bodyPr>
            <a:normAutofit fontScale="90000"/>
          </a:bodyPr>
          <a:lstStyle/>
          <a:p>
            <a:br>
              <a:rPr lang="en-US" sz="3600" dirty="0"/>
            </a:br>
            <a:br>
              <a:rPr lang="en-US" sz="3600" dirty="0"/>
            </a:br>
            <a:br>
              <a:rPr lang="en-US" sz="3600" dirty="0"/>
            </a:br>
            <a:br>
              <a:rPr lang="en-US" sz="4000" b="1" dirty="0"/>
            </a:br>
            <a:br>
              <a:rPr lang="en-US" sz="4000" b="1" dirty="0"/>
            </a:br>
            <a:br>
              <a:rPr lang="en-US" sz="4000" b="1" dirty="0"/>
            </a:br>
            <a:r>
              <a:rPr lang="en-US" sz="4000" b="1" dirty="0">
                <a:effectLst>
                  <a:outerShdw blurRad="38100" dist="38100" dir="2700000" algn="tl">
                    <a:srgbClr val="000000">
                      <a:alpha val="43137"/>
                    </a:srgbClr>
                  </a:outerShdw>
                </a:effectLst>
              </a:rPr>
              <a:t>Think back ONLY on the good that has happened in your life. FORGET the pain. </a:t>
            </a:r>
            <a:br>
              <a:rPr lang="en-US" sz="4000" b="1" dirty="0">
                <a:effectLst>
                  <a:outerShdw blurRad="38100" dist="38100" dir="2700000" algn="tl">
                    <a:srgbClr val="000000">
                      <a:alpha val="43137"/>
                    </a:srgbClr>
                  </a:outerShdw>
                </a:effectLst>
              </a:rPr>
            </a:br>
            <a:br>
              <a:rPr lang="en-US" sz="4000" b="1" dirty="0">
                <a:effectLst>
                  <a:outerShdw blurRad="38100" dist="38100" dir="2700000" algn="tl">
                    <a:srgbClr val="000000">
                      <a:alpha val="43137"/>
                    </a:srgbClr>
                  </a:outerShdw>
                </a:effectLst>
              </a:rPr>
            </a:br>
            <a:r>
              <a:rPr lang="en-US" sz="4000" b="1" dirty="0">
                <a:effectLst>
                  <a:outerShdw blurRad="38100" dist="38100" dir="2700000" algn="tl">
                    <a:srgbClr val="000000">
                      <a:alpha val="43137"/>
                    </a:srgbClr>
                  </a:outerShdw>
                </a:effectLst>
              </a:rPr>
              <a:t>Let go of the hurts and losses you’ve suffered.</a:t>
            </a:r>
            <a:br>
              <a:rPr lang="en-US" sz="3600" dirty="0"/>
            </a:br>
            <a:br>
              <a:rPr lang="en-US" sz="3600" dirty="0"/>
            </a:br>
            <a:br>
              <a:rPr lang="en-US" sz="1800" dirty="0"/>
            </a:br>
            <a:br>
              <a:rPr lang="en-US" sz="3600" dirty="0"/>
            </a:br>
            <a:br>
              <a:rPr lang="en-US" sz="3600" dirty="0"/>
            </a:br>
            <a:br>
              <a:rPr lang="en-US" sz="3600" dirty="0"/>
            </a:br>
            <a:br>
              <a:rPr lang="en-US" sz="3600" dirty="0"/>
            </a:br>
            <a:endParaRPr lang="en-US" sz="3600" dirty="0"/>
          </a:p>
        </p:txBody>
      </p:sp>
      <p:sp>
        <p:nvSpPr>
          <p:cNvPr id="5" name="Subtitle 4">
            <a:extLst>
              <a:ext uri="{FF2B5EF4-FFF2-40B4-BE49-F238E27FC236}">
                <a16:creationId xmlns:a16="http://schemas.microsoft.com/office/drawing/2014/main" id="{581ACC98-9D7D-BFEC-616F-533BB75CCFCB}"/>
              </a:ext>
            </a:extLst>
          </p:cNvPr>
          <p:cNvSpPr>
            <a:spLocks noGrp="1"/>
          </p:cNvSpPr>
          <p:nvPr>
            <p:ph type="subTitle" idx="1"/>
          </p:nvPr>
        </p:nvSpPr>
        <p:spPr>
          <a:xfrm>
            <a:off x="1066800" y="243840"/>
            <a:ext cx="10058400" cy="879565"/>
          </a:xfrm>
        </p:spPr>
        <p:txBody>
          <a:bodyPr>
            <a:normAutofit/>
          </a:bodyPr>
          <a:lstStyle/>
          <a:p>
            <a:pPr algn="ctr"/>
            <a:r>
              <a:rPr lang="en-US" sz="3200" b="1" dirty="0">
                <a:solidFill>
                  <a:srgbClr val="FFC000"/>
                </a:solidFill>
                <a:effectLst>
                  <a:outerShdw blurRad="38100" dist="38100" dir="2700000" algn="tl">
                    <a:srgbClr val="000000">
                      <a:alpha val="43137"/>
                    </a:srgbClr>
                  </a:outerShdw>
                </a:effectLst>
              </a:rPr>
              <a:t>5. Develop selective memory.</a:t>
            </a:r>
          </a:p>
        </p:txBody>
      </p:sp>
    </p:spTree>
    <p:extLst>
      <p:ext uri="{BB962C8B-B14F-4D97-AF65-F5344CB8AC3E}">
        <p14:creationId xmlns:p14="http://schemas.microsoft.com/office/powerpoint/2010/main" val="130528584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5810330-F0B5-43C9-BC34-094FFB5C0529}"/>
              </a:ext>
            </a:extLst>
          </p:cNvPr>
          <p:cNvPicPr>
            <a:picLocks noChangeAspect="1"/>
          </p:cNvPicPr>
          <p:nvPr/>
        </p:nvPicPr>
        <p:blipFill>
          <a:blip r:embed="rId3"/>
          <a:srcRect/>
          <a:stretch/>
        </p:blipFill>
        <p:spPr>
          <a:xfrm>
            <a:off x="-58616" y="0"/>
            <a:ext cx="12309231" cy="6858000"/>
          </a:xfrm>
          <a:prstGeom prst="rect">
            <a:avLst/>
          </a:prstGeom>
        </p:spPr>
      </p:pic>
      <p:sp>
        <p:nvSpPr>
          <p:cNvPr id="3" name="Title 2">
            <a:extLst>
              <a:ext uri="{FF2B5EF4-FFF2-40B4-BE49-F238E27FC236}">
                <a16:creationId xmlns:a16="http://schemas.microsoft.com/office/drawing/2014/main" id="{A505FCC6-1B94-F0E4-5C10-3A09D2280F7A}"/>
              </a:ext>
            </a:extLst>
          </p:cNvPr>
          <p:cNvSpPr>
            <a:spLocks noGrp="1"/>
          </p:cNvSpPr>
          <p:nvPr>
            <p:ph type="ctrTitle"/>
          </p:nvPr>
        </p:nvSpPr>
        <p:spPr>
          <a:xfrm>
            <a:off x="984069" y="1018904"/>
            <a:ext cx="10450285" cy="5930536"/>
          </a:xfrm>
        </p:spPr>
        <p:txBody>
          <a:bodyPr>
            <a:normAutofit fontScale="90000"/>
          </a:bodyPr>
          <a:lstStyle/>
          <a:p>
            <a:br>
              <a:rPr lang="en-US" sz="3600" dirty="0"/>
            </a:br>
            <a:br>
              <a:rPr lang="en-US" sz="3600" dirty="0"/>
            </a:br>
            <a:br>
              <a:rPr lang="en-US" sz="3600" dirty="0"/>
            </a:br>
            <a:br>
              <a:rPr lang="en-US" sz="4000" b="1" dirty="0"/>
            </a:br>
            <a:br>
              <a:rPr lang="en-US" sz="4000" b="1" dirty="0"/>
            </a:br>
            <a:br>
              <a:rPr lang="en-US" sz="4000" b="1" dirty="0"/>
            </a:br>
            <a:r>
              <a:rPr lang="en-US" sz="4000" b="1" dirty="0">
                <a:effectLst>
                  <a:outerShdw blurRad="38100" dist="38100" dir="2700000" algn="tl">
                    <a:srgbClr val="000000">
                      <a:alpha val="43137"/>
                    </a:srgbClr>
                  </a:outerShdw>
                </a:effectLst>
              </a:rPr>
              <a:t>Philippians 3:13</a:t>
            </a:r>
            <a:br>
              <a:rPr lang="en-US" sz="4000" b="1" dirty="0">
                <a:effectLst>
                  <a:outerShdw blurRad="38100" dist="38100" dir="2700000" algn="tl">
                    <a:srgbClr val="000000">
                      <a:alpha val="43137"/>
                    </a:srgbClr>
                  </a:outerShdw>
                </a:effectLst>
              </a:rPr>
            </a:br>
            <a:r>
              <a:rPr lang="en-US" sz="4000" b="1" dirty="0">
                <a:effectLst>
                  <a:outerShdw blurRad="38100" dist="38100" dir="2700000" algn="tl">
                    <a:srgbClr val="000000">
                      <a:alpha val="43137"/>
                    </a:srgbClr>
                  </a:outerShdw>
                </a:effectLst>
              </a:rPr>
              <a:t>New International Version</a:t>
            </a:r>
            <a:br>
              <a:rPr lang="en-US" sz="4000" b="1" dirty="0">
                <a:effectLst>
                  <a:outerShdw blurRad="38100" dist="38100" dir="2700000" algn="tl">
                    <a:srgbClr val="000000">
                      <a:alpha val="43137"/>
                    </a:srgbClr>
                  </a:outerShdw>
                </a:effectLst>
              </a:rPr>
            </a:br>
            <a:br>
              <a:rPr lang="en-US" sz="4000" b="1" dirty="0">
                <a:effectLst>
                  <a:outerShdw blurRad="38100" dist="38100" dir="2700000" algn="tl">
                    <a:srgbClr val="000000">
                      <a:alpha val="43137"/>
                    </a:srgbClr>
                  </a:outerShdw>
                </a:effectLst>
              </a:rPr>
            </a:br>
            <a:r>
              <a:rPr lang="en-US" sz="4000" b="1" dirty="0">
                <a:effectLst>
                  <a:outerShdw blurRad="38100" dist="38100" dir="2700000" algn="tl">
                    <a:srgbClr val="000000">
                      <a:alpha val="43137"/>
                    </a:srgbClr>
                  </a:outerShdw>
                </a:effectLst>
              </a:rPr>
              <a:t>13 Brothers and sisters, I do not consider myself yet to have taken hold of it. But one thing I do: Forgetting what is behind and straining toward what is ahead, </a:t>
            </a:r>
            <a:br>
              <a:rPr lang="en-US" sz="3600" dirty="0"/>
            </a:br>
            <a:br>
              <a:rPr lang="en-US" sz="1800" dirty="0"/>
            </a:br>
            <a:br>
              <a:rPr lang="en-US" sz="3600" dirty="0"/>
            </a:br>
            <a:br>
              <a:rPr lang="en-US" sz="3600" dirty="0"/>
            </a:br>
            <a:br>
              <a:rPr lang="en-US" sz="3600" dirty="0"/>
            </a:br>
            <a:br>
              <a:rPr lang="en-US" sz="3600" dirty="0"/>
            </a:br>
            <a:endParaRPr lang="en-US" sz="3600" dirty="0"/>
          </a:p>
        </p:txBody>
      </p:sp>
      <p:sp>
        <p:nvSpPr>
          <p:cNvPr id="5" name="Subtitle 4">
            <a:extLst>
              <a:ext uri="{FF2B5EF4-FFF2-40B4-BE49-F238E27FC236}">
                <a16:creationId xmlns:a16="http://schemas.microsoft.com/office/drawing/2014/main" id="{581ACC98-9D7D-BFEC-616F-533BB75CCFCB}"/>
              </a:ext>
            </a:extLst>
          </p:cNvPr>
          <p:cNvSpPr>
            <a:spLocks noGrp="1"/>
          </p:cNvSpPr>
          <p:nvPr>
            <p:ph type="subTitle" idx="1"/>
          </p:nvPr>
        </p:nvSpPr>
        <p:spPr>
          <a:xfrm>
            <a:off x="1066800" y="243840"/>
            <a:ext cx="10058400" cy="879565"/>
          </a:xfrm>
        </p:spPr>
        <p:txBody>
          <a:bodyPr>
            <a:normAutofit/>
          </a:bodyPr>
          <a:lstStyle/>
          <a:p>
            <a:pPr algn="ctr"/>
            <a:r>
              <a:rPr lang="en-US" sz="3200" b="1" dirty="0">
                <a:solidFill>
                  <a:srgbClr val="FFC000"/>
                </a:solidFill>
                <a:effectLst>
                  <a:outerShdw blurRad="38100" dist="38100" dir="2700000" algn="tl">
                    <a:srgbClr val="000000">
                      <a:alpha val="43137"/>
                    </a:srgbClr>
                  </a:outerShdw>
                </a:effectLst>
              </a:rPr>
              <a:t>5. Develop selective memory.</a:t>
            </a:r>
          </a:p>
        </p:txBody>
      </p:sp>
    </p:spTree>
    <p:extLst>
      <p:ext uri="{BB962C8B-B14F-4D97-AF65-F5344CB8AC3E}">
        <p14:creationId xmlns:p14="http://schemas.microsoft.com/office/powerpoint/2010/main" val="103001915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uild="p"/>
    </p:bldLst>
  </p:timing>
</p:sld>
</file>

<file path=ppt/theme/theme1.xml><?xml version="1.0" encoding="utf-8"?>
<a:theme xmlns:a="http://schemas.openxmlformats.org/drawingml/2006/main" name="1_RetrospectVTI">
  <a:themeElements>
    <a:clrScheme name="Custom 34">
      <a:dk1>
        <a:sysClr val="windowText" lastClr="000000"/>
      </a:dk1>
      <a:lt1>
        <a:sysClr val="window" lastClr="FFFFFF"/>
      </a:lt1>
      <a:dk2>
        <a:srgbClr val="39302A"/>
      </a:dk2>
      <a:lt2>
        <a:srgbClr val="E5DEDB"/>
      </a:lt2>
      <a:accent1>
        <a:srgbClr val="EC7016"/>
      </a:accent1>
      <a:accent2>
        <a:srgbClr val="F8931D"/>
      </a:accent2>
      <a:accent3>
        <a:srgbClr val="CE8D3E"/>
      </a:accent3>
      <a:accent4>
        <a:srgbClr val="E64823"/>
      </a:accent4>
      <a:accent5>
        <a:srgbClr val="FFCA08"/>
      </a:accent5>
      <a:accent6>
        <a:srgbClr val="9C6A6A"/>
      </a:accent6>
      <a:hlink>
        <a:srgbClr val="2998E3"/>
      </a:hlink>
      <a:folHlink>
        <a:srgbClr val="7F723D"/>
      </a:folHlink>
    </a:clrScheme>
    <a:fontScheme name="Retrospect">
      <a:majorFont>
        <a:latin typeface="Bookman Old Style"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Override1.xml><?xml version="1.0" encoding="utf-8"?>
<a:themeOverride xmlns:a="http://schemas.openxmlformats.org/drawingml/2006/main">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ppt/theme/themeOverride10.xml><?xml version="1.0" encoding="utf-8"?>
<a:themeOverride xmlns:a="http://schemas.openxmlformats.org/drawingml/2006/main">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ppt/theme/themeOverride11.xml><?xml version="1.0" encoding="utf-8"?>
<a:themeOverride xmlns:a="http://schemas.openxmlformats.org/drawingml/2006/main">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ppt/theme/themeOverride12.xml><?xml version="1.0" encoding="utf-8"?>
<a:themeOverride xmlns:a="http://schemas.openxmlformats.org/drawingml/2006/main">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ppt/theme/themeOverride13.xml><?xml version="1.0" encoding="utf-8"?>
<a:themeOverride xmlns:a="http://schemas.openxmlformats.org/drawingml/2006/main">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ppt/theme/themeOverride2.xml><?xml version="1.0" encoding="utf-8"?>
<a:themeOverride xmlns:a="http://schemas.openxmlformats.org/drawingml/2006/main">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ppt/theme/themeOverride3.xml><?xml version="1.0" encoding="utf-8"?>
<a:themeOverride xmlns:a="http://schemas.openxmlformats.org/drawingml/2006/main">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ppt/theme/themeOverride4.xml><?xml version="1.0" encoding="utf-8"?>
<a:themeOverride xmlns:a="http://schemas.openxmlformats.org/drawingml/2006/main">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ppt/theme/themeOverride5.xml><?xml version="1.0" encoding="utf-8"?>
<a:themeOverride xmlns:a="http://schemas.openxmlformats.org/drawingml/2006/main">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ppt/theme/themeOverride6.xml><?xml version="1.0" encoding="utf-8"?>
<a:themeOverride xmlns:a="http://schemas.openxmlformats.org/drawingml/2006/main">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ppt/theme/themeOverride7.xml><?xml version="1.0" encoding="utf-8"?>
<a:themeOverride xmlns:a="http://schemas.openxmlformats.org/drawingml/2006/main">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ppt/theme/themeOverride8.xml><?xml version="1.0" encoding="utf-8"?>
<a:themeOverride xmlns:a="http://schemas.openxmlformats.org/drawingml/2006/main">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ppt/theme/themeOverride9.xml><?xml version="1.0" encoding="utf-8"?>
<a:themeOverride xmlns:a="http://schemas.openxmlformats.org/drawingml/2006/main">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93932EF5-314F-409E-8020-FEE5FA0795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A3F7EDC-E5B4-4BBC-9D2A-CBE6D46C37AD}">
  <ds:schemaRefs>
    <ds:schemaRef ds:uri="http://schemas.microsoft.com/sharepoint/v3/contenttype/forms"/>
  </ds:schemaRefs>
</ds:datastoreItem>
</file>

<file path=customXml/itemProps3.xml><?xml version="1.0" encoding="utf-8"?>
<ds:datastoreItem xmlns:ds="http://schemas.openxmlformats.org/officeDocument/2006/customXml" ds:itemID="{A03EEFF0-FB57-4CB4-8BFC-DF397689E2ED}">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{7B3284BF-344D-4B12-BF39-9994A1A4234A}tf22712842_win32</Template>
  <TotalTime>81</TotalTime>
  <Words>651</Words>
  <Application>Microsoft Office PowerPoint</Application>
  <PresentationFormat>Widescreen</PresentationFormat>
  <Paragraphs>25</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Bookman Old Style</vt:lpstr>
      <vt:lpstr>Calibri</vt:lpstr>
      <vt:lpstr>Franklin Gothic Book</vt:lpstr>
      <vt:lpstr>1_RetrospectVTI</vt:lpstr>
      <vt:lpstr>Today's Rewire:  Get Rid of Backward Thinking</vt:lpstr>
      <vt:lpstr>So often, we start our day, or our prayer with WHAT WE DON'T HAVE.   Around the world today, people are focused on what they don't have, and trying to figure out how to get it. </vt:lpstr>
      <vt:lpstr>Anything good that is going to happen in our life today, starts with getting our minds on what we ALREADY have, not what we don’t have.</vt:lpstr>
      <vt:lpstr>Every day, we need to THINK about the things God has already done.   In Psalm 103: 1-5 David said, “...forget none of His benefits: He pardons your sins, heals all your diseases, redeems your life from destruction, crowns you with loving kindness and compassion...”   Make a list—it will change how you look at your life.</vt:lpstr>
      <vt:lpstr>Start EVERY prayer thanking God for what He has already done for you.   (Philippians 4:6-7) Rejoice in the Lord always. I will say it again: Rejoice! Do not be anxious about anything, but in everything, by prayer and petition, with thanksgiving, present your requests to God.  This creates FAITH ENERGY. As you reflect on what God has specifically given you already, it awakens your ability to believe for more. </vt:lpstr>
      <vt:lpstr>I pray that your partnership in the faith may become effective as you fully acknowledge every good thing that is ours in Christ.  I take great joy and encouragement in your love, because you, brother, have refreshed the hearts of the saints.… </vt:lpstr>
      <vt:lpstr>2 Corinthians 10:12 says, “when we compare ourselves with one another, we misunderstand life.” Confusion, misunderstanding, jealousy all set in when we measure ourselves with what others have or do. </vt:lpstr>
      <vt:lpstr>      Think back ONLY on the good that has happened in your life. FORGET the pain.   Let go of the hurts and losses you’ve suffered.       </vt:lpstr>
      <vt:lpstr>      Philippians 3:13 New International Version  13 Brothers and sisters, I do not consider myself yet to have taken hold of it. But one thing I do: Forgetting what is behind and straining toward what is ahead,       </vt:lpstr>
      <vt:lpstr>6. Expect God to make up to you the years that have been lost through your pains, mistakes and wrong ways of thinking.   In Joel 2:23-25 God said, “I will restore the years that have been devoured...”  THINK IT</vt:lpstr>
      <vt:lpstr>• I focus my prayer and start my day with what God has already done in my life.  • I will bless the Lord at all times, His praise, shall continually be in my mouth.  • I am already complete in Jesus Christ. </vt:lpstr>
      <vt:lpstr>• I give up comparing myself to others, and I expect God to make up to me all that I have lost through years of backward thinking,  In Jesus’ Name.</vt:lpstr>
      <vt:lpstr>https://www.crosswindsinternational.org/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Today's Rewire:  Get Rid of Backward Thinking</dc:title>
  <dc:creator>Ronald Powell</dc:creator>
  <cp:lastModifiedBy>Ronald Powell</cp:lastModifiedBy>
  <cp:revision>4</cp:revision>
  <dcterms:created xsi:type="dcterms:W3CDTF">2022-11-21T21:25:16Z</dcterms:created>
  <dcterms:modified xsi:type="dcterms:W3CDTF">2022-11-21T22:47:14Z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