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96" r:id="rId2"/>
    <p:sldId id="2555" r:id="rId3"/>
    <p:sldId id="2597" r:id="rId4"/>
    <p:sldId id="2598" r:id="rId5"/>
    <p:sldId id="2600" r:id="rId6"/>
    <p:sldId id="2601" r:id="rId7"/>
    <p:sldId id="2602" r:id="rId8"/>
    <p:sldId id="2599" r:id="rId9"/>
    <p:sldId id="2604" r:id="rId10"/>
    <p:sldId id="2571" r:id="rId11"/>
    <p:sldId id="2607" r:id="rId12"/>
    <p:sldId id="26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5280" autoAdjust="0"/>
  </p:normalViewPr>
  <p:slideViewPr>
    <p:cSldViewPr snapToGrid="0" snapToObjects="1" showGuides="1">
      <p:cViewPr varScale="1">
        <p:scale>
          <a:sx n="104" d="100"/>
          <a:sy n="104" d="100"/>
        </p:scale>
        <p:origin x="432" y="102"/>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11/15/2022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11/15/2022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christianity.stackexchange.com/questions/50227/what-is-the-origin-of-hands-lifting-in-worship" TargetMode="External"/><Relationship Id="rId2" Type="http://schemas.openxmlformats.org/officeDocument/2006/relationships/image" Target="../media/image12.jp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6"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7.jpg"/><Relationship Id="rId4" Type="http://schemas.openxmlformats.org/officeDocument/2006/relationships/image" Target="../media/image14.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hyperlink" Target="https://biblia.com/bible/kjv1900/2%20Corinthians%205.21" TargetMode="External"/><Relationship Id="rId2" Type="http://schemas.openxmlformats.org/officeDocument/2006/relationships/hyperlink" Target="https://biblia.com/bible/kjv1900/2%20Cor%205.17" TargetMode="Externa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s://vancechristie.com/tag/fellowship/" TargetMode="External"/><Relationship Id="rId2" Type="http://schemas.openxmlformats.org/officeDocument/2006/relationships/image" Target="../media/image11.jpg"/><Relationship Id="rId1" Type="http://schemas.openxmlformats.org/officeDocument/2006/relationships/slideLayout" Target="../slideLayouts/slideLayout43.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A5D366-BDCD-4761-A29B-21881A691F59}"/>
              </a:ext>
            </a:extLst>
          </p:cNvPr>
          <p:cNvPicPr>
            <a:picLocks noChangeAspect="1"/>
          </p:cNvPicPr>
          <p:nvPr/>
        </p:nvPicPr>
        <p:blipFill>
          <a:blip r:embed="rId2"/>
          <a:srcRect t="3256" b="3256"/>
          <a:stretch/>
        </p:blipFill>
        <p:spPr>
          <a:xfrm>
            <a:off x="-1603759" y="0"/>
            <a:ext cx="13795759" cy="6999529"/>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565399" y="996593"/>
            <a:ext cx="7252505" cy="3002104"/>
          </a:xfrm>
          <a:prstGeom prst="rect">
            <a:avLst/>
          </a:prstGeom>
        </p:spPr>
        <p:txBody>
          <a:bodyPr anchor="t">
            <a:normAutofit/>
          </a:bodyPr>
          <a:lstStyle/>
          <a:p>
            <a:r>
              <a:rPr lang="en-US" dirty="0">
                <a:solidFill>
                  <a:srgbClr val="002060"/>
                </a:solidFill>
              </a:rPr>
              <a:t>Today’s Rewire: </a:t>
            </a:r>
            <a:br>
              <a:rPr lang="en-US" dirty="0">
                <a:solidFill>
                  <a:srgbClr val="002060"/>
                </a:solidFill>
              </a:rPr>
            </a:br>
            <a:r>
              <a:rPr lang="en-US" dirty="0">
                <a:solidFill>
                  <a:srgbClr val="002060"/>
                </a:solidFill>
              </a:rPr>
              <a:t>Can we experience </a:t>
            </a:r>
            <a:br>
              <a:rPr lang="en-US" dirty="0">
                <a:solidFill>
                  <a:srgbClr val="002060"/>
                </a:solidFill>
              </a:rPr>
            </a:br>
            <a:r>
              <a:rPr lang="en-US" dirty="0">
                <a:solidFill>
                  <a:srgbClr val="002060"/>
                </a:solidFill>
              </a:rPr>
              <a:t>miracles today? </a:t>
            </a:r>
          </a:p>
        </p:txBody>
      </p:sp>
      <p:pic>
        <p:nvPicPr>
          <p:cNvPr id="10" name="Picture 9">
            <a:extLst>
              <a:ext uri="{FF2B5EF4-FFF2-40B4-BE49-F238E27FC236}">
                <a16:creationId xmlns:a16="http://schemas.microsoft.com/office/drawing/2014/main" id="{136DF47A-6FA3-EE37-09E0-BDC80860B1F0}"/>
              </a:ext>
            </a:extLst>
          </p:cNvPr>
          <p:cNvPicPr>
            <a:picLocks noChangeAspect="1"/>
          </p:cNvPicPr>
          <p:nvPr/>
        </p:nvPicPr>
        <p:blipFill>
          <a:blip r:embed="rId3"/>
          <a:stretch>
            <a:fillRect/>
          </a:stretch>
        </p:blipFill>
        <p:spPr>
          <a:xfrm>
            <a:off x="5799992" y="3428999"/>
            <a:ext cx="6278886" cy="3570529"/>
          </a:xfrm>
          <a:prstGeom prst="rect">
            <a:avLst/>
          </a:prstGeom>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6844936" y="4815839"/>
            <a:ext cx="4851035" cy="1532710"/>
          </a:xfrm>
        </p:spPr>
        <p:txBody>
          <a:bodyPr>
            <a:normAutofit lnSpcReduction="10000"/>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latin typeface="Arial" panose="020B0604020202020204" pitchFamily="34" charset="0"/>
              </a:rPr>
              <a:t>I have received faith </a:t>
            </a:r>
            <a:r>
              <a:rPr kumimoji="0" lang="en-US" altLang="en-US" sz="2400" b="1" i="1" u="sng" strike="noStrike" cap="none" normalizeH="0" baseline="0" dirty="0">
                <a:ln>
                  <a:noFill/>
                </a:ln>
                <a:solidFill>
                  <a:schemeClr val="bg1"/>
                </a:solidFill>
                <a:effectLst/>
                <a:latin typeface="Arial" panose="020B0604020202020204" pitchFamily="34" charset="0"/>
              </a:rPr>
              <a:t>OF THE SAME KIND</a:t>
            </a:r>
            <a:r>
              <a:rPr kumimoji="0" lang="en-US" altLang="en-US" sz="2400" b="0" i="0" u="none" strike="noStrike" cap="none" normalizeH="0" baseline="0" dirty="0">
                <a:ln>
                  <a:noFill/>
                </a:ln>
                <a:solidFill>
                  <a:schemeClr val="bg1"/>
                </a:solidFill>
                <a:effectLst/>
                <a:latin typeface="Arial" panose="020B0604020202020204" pitchFamily="34" charset="0"/>
              </a:rPr>
              <a:t> as the apostles, because I am the righteousness of God in Jesus Christ.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6757851" y="2495498"/>
            <a:ext cx="4938122" cy="2604285"/>
          </a:xfrm>
        </p:spPr>
        <p:txBody>
          <a:bodyPr>
            <a:norm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bg1"/>
                </a:solidFill>
                <a:effectLst/>
                <a:latin typeface="Arial" panose="020B0604020202020204" pitchFamily="34" charset="0"/>
              </a:rPr>
              <a:t>He has granted to me already </a:t>
            </a:r>
            <a:r>
              <a:rPr kumimoji="0" lang="en-US" altLang="en-US" sz="2400" b="1" i="1" u="sng" strike="noStrike" cap="none" normalizeH="0" baseline="0" dirty="0">
                <a:ln>
                  <a:noFill/>
                </a:ln>
                <a:solidFill>
                  <a:schemeClr val="bg1"/>
                </a:solidFill>
                <a:effectLst/>
                <a:latin typeface="Arial" panose="020B0604020202020204" pitchFamily="34" charset="0"/>
              </a:rPr>
              <a:t>EVERYTHING</a:t>
            </a:r>
            <a:r>
              <a:rPr kumimoji="0" lang="en-US" altLang="en-US" sz="2400" b="0" i="0" u="none" strike="noStrike" cap="none" normalizeH="0" baseline="0" dirty="0">
                <a:ln>
                  <a:noFill/>
                </a:ln>
                <a:solidFill>
                  <a:schemeClr val="bg1"/>
                </a:solidFill>
                <a:effectLst/>
                <a:latin typeface="Arial" panose="020B0604020202020204" pitchFamily="34" charset="0"/>
              </a:rPr>
              <a:t> pertaining to life and godliness. That includes every area of my life.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lstStyle/>
          <a:p>
            <a:r>
              <a:rPr lang="en-US" dirty="0"/>
              <a:t>THINK IT &amp; </a:t>
            </a:r>
            <a:br>
              <a:rPr lang="en-US" dirty="0"/>
            </a:br>
            <a:r>
              <a:rPr lang="en-US" dirty="0"/>
              <a:t>SAY IT</a:t>
            </a:r>
          </a:p>
        </p:txBody>
      </p:sp>
      <p:sp>
        <p:nvSpPr>
          <p:cNvPr id="19" name="Text Placeholder 18">
            <a:extLst>
              <a:ext uri="{FF2B5EF4-FFF2-40B4-BE49-F238E27FC236}">
                <a16:creationId xmlns:a16="http://schemas.microsoft.com/office/drawing/2014/main" id="{EE2AB444-EB26-2997-B817-C6208B9BAD8F}"/>
              </a:ext>
            </a:extLst>
          </p:cNvPr>
          <p:cNvSpPr>
            <a:spLocks noGrp="1"/>
          </p:cNvSpPr>
          <p:nvPr>
            <p:ph type="body" sz="quarter" idx="17"/>
          </p:nvPr>
        </p:nvSpPr>
        <p:spPr>
          <a:xfrm>
            <a:off x="6757851" y="1100289"/>
            <a:ext cx="4938120" cy="1817081"/>
          </a:xfrm>
        </p:spPr>
        <p:txBody>
          <a:bodyPr>
            <a:normAutofit/>
          </a:bodyPr>
          <a:lstStyle/>
          <a:p>
            <a:pPr marL="342900" indent="-342900">
              <a:buFont typeface="Arial" panose="020B0604020202020204" pitchFamily="34" charset="0"/>
              <a:buChar char="•"/>
            </a:pPr>
            <a:r>
              <a:rPr kumimoji="0" lang="en-US" altLang="en-US" sz="2400" b="0" i="0" u="none" strike="noStrike" cap="none" normalizeH="0" baseline="0" dirty="0">
                <a:ln>
                  <a:noFill/>
                </a:ln>
                <a:solidFill>
                  <a:schemeClr val="bg1"/>
                </a:solidFill>
                <a:effectLst/>
                <a:latin typeface="Arial" panose="020B0604020202020204" pitchFamily="34" charset="0"/>
              </a:rPr>
              <a:t>I have received faith </a:t>
            </a:r>
            <a:r>
              <a:rPr kumimoji="0" lang="en-US" altLang="en-US" sz="2400" b="0" i="1" u="sng" strike="noStrike" cap="none" normalizeH="0" baseline="0" dirty="0">
                <a:ln>
                  <a:noFill/>
                </a:ln>
                <a:solidFill>
                  <a:schemeClr val="bg1"/>
                </a:solidFill>
                <a:effectLst/>
                <a:latin typeface="Arial" panose="020B0604020202020204" pitchFamily="34" charset="0"/>
              </a:rPr>
              <a:t>OF THE SAME KIND</a:t>
            </a:r>
            <a:r>
              <a:rPr kumimoji="0" lang="en-US" altLang="en-US" sz="2400" b="0" i="0" u="none" strike="noStrike" cap="none" normalizeH="0" baseline="0" dirty="0">
                <a:ln>
                  <a:noFill/>
                </a:ln>
                <a:solidFill>
                  <a:schemeClr val="bg1"/>
                </a:solidFill>
                <a:effectLst/>
                <a:latin typeface="Arial" panose="020B0604020202020204" pitchFamily="34" charset="0"/>
              </a:rPr>
              <a:t> as the apostles, because </a:t>
            </a:r>
            <a:r>
              <a:rPr kumimoji="0" lang="en-US" altLang="en-US" sz="2400" b="0" i="1" u="sng" strike="noStrike" cap="none" normalizeH="0" baseline="0" dirty="0">
                <a:ln>
                  <a:noFill/>
                </a:ln>
                <a:solidFill>
                  <a:schemeClr val="bg1"/>
                </a:solidFill>
                <a:effectLst/>
                <a:latin typeface="Arial" panose="020B0604020202020204" pitchFamily="34" charset="0"/>
              </a:rPr>
              <a:t>I am the righteousness of God in Jesus Christ</a:t>
            </a:r>
            <a:endParaRPr lang="en-US" sz="2400" i="1" u="sng" dirty="0">
              <a:solidFill>
                <a:schemeClr val="bg1"/>
              </a:solidFill>
            </a:endParaRPr>
          </a:p>
        </p:txBody>
      </p:sp>
    </p:spTree>
    <p:extLst>
      <p:ext uri="{BB962C8B-B14F-4D97-AF65-F5344CB8AC3E}">
        <p14:creationId xmlns:p14="http://schemas.microsoft.com/office/powerpoint/2010/main" val="203260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6757851" y="2917370"/>
            <a:ext cx="4938122" cy="2513612"/>
          </a:xfrm>
        </p:spPr>
        <p:txBody>
          <a:bodyPr>
            <a:normAutofit lnSpcReduction="10000"/>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bg1"/>
                </a:solidFill>
                <a:effectLst/>
                <a:latin typeface="Arial" panose="020B0604020202020204" pitchFamily="34" charset="0"/>
              </a:rPr>
              <a:t>I expect to walk in </a:t>
            </a:r>
            <a:r>
              <a:rPr kumimoji="0" lang="en-US" altLang="en-US" sz="3200" b="1" i="0" u="sng" strike="noStrike" cap="none" normalizeH="0" baseline="0" dirty="0">
                <a:ln>
                  <a:noFill/>
                </a:ln>
                <a:solidFill>
                  <a:schemeClr val="bg1"/>
                </a:solidFill>
                <a:effectLst/>
                <a:latin typeface="Arial" panose="020B0604020202020204" pitchFamily="34" charset="0"/>
              </a:rPr>
              <a:t>His divine power</a:t>
            </a:r>
            <a:r>
              <a:rPr kumimoji="0" lang="en-US" altLang="en-US" sz="3200" b="0" i="0" u="none" strike="noStrike" cap="none" normalizeH="0" baseline="0" dirty="0">
                <a:ln>
                  <a:noFill/>
                </a:ln>
                <a:solidFill>
                  <a:schemeClr val="bg1"/>
                </a:solidFill>
                <a:effectLst/>
                <a:latin typeface="Arial" panose="020B0604020202020204" pitchFamily="34" charset="0"/>
              </a:rPr>
              <a:t>, through </a:t>
            </a:r>
            <a:r>
              <a:rPr kumimoji="0" lang="en-US" altLang="en-US" sz="3200" b="1" i="1" u="sng" strike="noStrike" cap="none" normalizeH="0" baseline="0" dirty="0">
                <a:ln>
                  <a:noFill/>
                </a:ln>
                <a:solidFill>
                  <a:schemeClr val="bg1"/>
                </a:solidFill>
                <a:effectLst/>
                <a:latin typeface="Arial" panose="020B0604020202020204" pitchFamily="34" charset="0"/>
              </a:rPr>
              <a:t>His divine natur</a:t>
            </a:r>
            <a:r>
              <a:rPr kumimoji="0" lang="en-US" altLang="en-US" sz="3200" b="0" i="0" u="none" strike="noStrike" cap="none" normalizeH="0" baseline="0" dirty="0">
                <a:ln>
                  <a:noFill/>
                </a:ln>
                <a:solidFill>
                  <a:schemeClr val="bg1"/>
                </a:solidFill>
                <a:effectLst/>
                <a:latin typeface="Arial" panose="020B0604020202020204" pitchFamily="34" charset="0"/>
              </a:rPr>
              <a:t>e working in me today, in Jesus’ Name.”</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lstStyle/>
          <a:p>
            <a:r>
              <a:rPr lang="en-US" dirty="0"/>
              <a:t>THINK IT &amp; </a:t>
            </a:r>
            <a:br>
              <a:rPr lang="en-US" dirty="0"/>
            </a:br>
            <a:r>
              <a:rPr lang="en-US" dirty="0"/>
              <a:t>SAY IT</a:t>
            </a:r>
          </a:p>
        </p:txBody>
      </p:sp>
      <p:sp>
        <p:nvSpPr>
          <p:cNvPr id="19" name="Text Placeholder 18">
            <a:extLst>
              <a:ext uri="{FF2B5EF4-FFF2-40B4-BE49-F238E27FC236}">
                <a16:creationId xmlns:a16="http://schemas.microsoft.com/office/drawing/2014/main" id="{EE2AB444-EB26-2997-B817-C6208B9BAD8F}"/>
              </a:ext>
            </a:extLst>
          </p:cNvPr>
          <p:cNvSpPr>
            <a:spLocks noGrp="1"/>
          </p:cNvSpPr>
          <p:nvPr>
            <p:ph type="body" sz="quarter" idx="17"/>
          </p:nvPr>
        </p:nvSpPr>
        <p:spPr>
          <a:xfrm>
            <a:off x="6757851" y="1100289"/>
            <a:ext cx="4938120" cy="1817081"/>
          </a:xfrm>
        </p:spPr>
        <p:txBody>
          <a:bodyPr>
            <a:normAutofit/>
          </a:bodyPr>
          <a:lstStyle/>
          <a:p>
            <a:pPr marL="342900" indent="-342900">
              <a:buFont typeface="Arial" panose="020B0604020202020204" pitchFamily="34" charset="0"/>
              <a:buChar char="•"/>
            </a:pPr>
            <a:r>
              <a:rPr kumimoji="0" lang="en-US" altLang="en-US" sz="3200" b="0" i="0" u="none" strike="noStrike" cap="none" normalizeH="0" baseline="0" dirty="0">
                <a:ln>
                  <a:noFill/>
                </a:ln>
                <a:solidFill>
                  <a:schemeClr val="bg1"/>
                </a:solidFill>
                <a:effectLst/>
                <a:latin typeface="Arial" panose="020B0604020202020204" pitchFamily="34" charset="0"/>
              </a:rPr>
              <a:t>God’s power and promises </a:t>
            </a:r>
            <a:r>
              <a:rPr kumimoji="0" lang="en-US" altLang="en-US" sz="3200" b="1" i="1" u="sng" strike="noStrike" cap="none" normalizeH="0" baseline="0" dirty="0">
                <a:ln>
                  <a:noFill/>
                </a:ln>
                <a:solidFill>
                  <a:schemeClr val="bg1"/>
                </a:solidFill>
                <a:effectLst/>
                <a:latin typeface="Arial" panose="020B0604020202020204" pitchFamily="34" charset="0"/>
              </a:rPr>
              <a:t>are already mine</a:t>
            </a:r>
            <a:r>
              <a:rPr kumimoji="0" lang="en-US" altLang="en-US" sz="3200" b="0" i="1" u="none" strike="noStrike" cap="none" normalizeH="0" baseline="0" dirty="0">
                <a:ln>
                  <a:noFill/>
                </a:ln>
                <a:solidFill>
                  <a:schemeClr val="bg1"/>
                </a:solidFill>
                <a:effectLst/>
                <a:latin typeface="Arial" panose="020B0604020202020204" pitchFamily="34" charset="0"/>
              </a:rPr>
              <a:t>.</a:t>
            </a:r>
          </a:p>
        </p:txBody>
      </p:sp>
      <p:pic>
        <p:nvPicPr>
          <p:cNvPr id="10" name="Picture 9">
            <a:extLst>
              <a:ext uri="{FF2B5EF4-FFF2-40B4-BE49-F238E27FC236}">
                <a16:creationId xmlns:a16="http://schemas.microsoft.com/office/drawing/2014/main" id="{B2695B1D-EA0E-AC70-9228-4A7CA5907F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784" y="3544416"/>
            <a:ext cx="4636107" cy="2857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0342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lstStyle/>
          <a:p>
            <a:r>
              <a:rPr lang="en-US" dirty="0"/>
              <a:t>Lorem ipsum dolor sit amet, consectetur adipiscing elit. Phasellus auctor efficitur </a:t>
            </a:r>
            <a:br>
              <a:rPr lang="en-US" dirty="0"/>
            </a:br>
            <a:r>
              <a:rPr lang="en-US" dirty="0"/>
              <a:t>duiet facilisis. </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Lorem ipsum dolor sit amet, consectetur adipiscing elit. Phasellus auctor efficitur </a:t>
            </a:r>
            <a:br>
              <a:rPr lang="en-US" dirty="0"/>
            </a:br>
            <a:r>
              <a:rPr lang="en-US" dirty="0"/>
              <a:t>duiet facilisis.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a:t>Lorem ipsum dolor sit amet, consectetur adipiscing elit. Phasellus auctor efficitur </a:t>
            </a:r>
            <a:br>
              <a:rPr lang="en-US" dirty="0"/>
            </a:br>
            <a:r>
              <a:rPr lang="en-US" dirty="0"/>
              <a:t>duiet facilisis.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Lorem ipsum dolor sit amet, consectetur adipiscing elit. Phasellus auctor efficitur </a:t>
            </a:r>
            <a:br>
              <a:rPr lang="en-US" dirty="0"/>
            </a:br>
            <a:r>
              <a:rPr lang="en-US" dirty="0"/>
              <a:t>duiet facilisis. </a:t>
            </a: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pic>
        <p:nvPicPr>
          <p:cNvPr id="10" name="Picture 9">
            <a:extLst>
              <a:ext uri="{FF2B5EF4-FFF2-40B4-BE49-F238E27FC236}">
                <a16:creationId xmlns:a16="http://schemas.microsoft.com/office/drawing/2014/main" id="{7AEA9650-7930-37E9-B68F-C3379EBD656F}"/>
              </a:ext>
            </a:extLst>
          </p:cNvPr>
          <p:cNvPicPr>
            <a:picLocks noChangeAspect="1"/>
          </p:cNvPicPr>
          <p:nvPr/>
        </p:nvPicPr>
        <p:blipFill>
          <a:blip r:embed="rId10"/>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2E4118B-A6B6-7C01-578E-B4900157EF83}"/>
              </a:ext>
            </a:extLst>
          </p:cNvPr>
          <p:cNvSpPr txBox="1"/>
          <p:nvPr/>
        </p:nvSpPr>
        <p:spPr>
          <a:xfrm>
            <a:off x="7841672" y="5467927"/>
            <a:ext cx="4091709" cy="369332"/>
          </a:xfrm>
          <a:prstGeom prst="rect">
            <a:avLst/>
          </a:prstGeom>
          <a:noFill/>
        </p:spPr>
        <p:txBody>
          <a:bodyPr wrap="square" rtlCol="0">
            <a:spAutoFit/>
          </a:bodyPr>
          <a:lstStyle/>
          <a:p>
            <a:r>
              <a:rPr lang="en-US" dirty="0">
                <a:solidFill>
                  <a:schemeClr val="bg1"/>
                </a:solidFill>
              </a:rPr>
              <a:t>https://www.crosswindsinternational.org</a:t>
            </a:r>
          </a:p>
        </p:txBody>
      </p:sp>
    </p:spTree>
    <p:extLst>
      <p:ext uri="{BB962C8B-B14F-4D97-AF65-F5344CB8AC3E}">
        <p14:creationId xmlns:p14="http://schemas.microsoft.com/office/powerpoint/2010/main" val="88759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1" y="1099127"/>
            <a:ext cx="6446980" cy="3551382"/>
          </a:xfrm>
        </p:spPr>
        <p:txBody>
          <a:bodyPr>
            <a:normAutofit fontScale="90000"/>
          </a:bodyPr>
          <a:lstStyle/>
          <a:p>
            <a:br>
              <a:rPr lang="en-US" sz="2700" dirty="0"/>
            </a:br>
            <a:br>
              <a:rPr lang="en-US" sz="2700" dirty="0"/>
            </a:br>
            <a:br>
              <a:rPr lang="en-US" sz="3600" dirty="0"/>
            </a:br>
            <a:r>
              <a:rPr lang="en-US" sz="4000" dirty="0">
                <a:solidFill>
                  <a:schemeClr val="accent2">
                    <a:lumMod val="25000"/>
                    <a:lumOff val="75000"/>
                  </a:schemeClr>
                </a:solidFill>
                <a:effectLst>
                  <a:outerShdw blurRad="38100" dist="38100" dir="2700000" algn="tl">
                    <a:srgbClr val="000000">
                      <a:alpha val="43137"/>
                    </a:srgbClr>
                  </a:outerShdw>
                </a:effectLst>
              </a:rPr>
              <a:t>Today we are rewiring the thought: </a:t>
            </a:r>
            <a:br>
              <a:rPr lang="en-US" sz="4000" dirty="0">
                <a:solidFill>
                  <a:srgbClr val="00B0F0"/>
                </a:solidFill>
              </a:rPr>
            </a:br>
            <a:r>
              <a:rPr lang="en-US" sz="4000" dirty="0"/>
              <a:t>“The power and miracles in the Bible are great, but we can’t expect to experience those today!”</a:t>
            </a:r>
            <a:endParaRPr lang="en-US" dirty="0"/>
          </a:p>
        </p:txBody>
      </p:sp>
      <p:pic>
        <p:nvPicPr>
          <p:cNvPr id="3" name="Picture 2">
            <a:extLst>
              <a:ext uri="{FF2B5EF4-FFF2-40B4-BE49-F238E27FC236}">
                <a16:creationId xmlns:a16="http://schemas.microsoft.com/office/drawing/2014/main" id="{457C7757-CA88-220E-C92C-4F8BB90AE8A1}"/>
              </a:ext>
            </a:extLst>
          </p:cNvPr>
          <p:cNvPicPr>
            <a:picLocks noChangeAspect="1"/>
          </p:cNvPicPr>
          <p:nvPr/>
        </p:nvPicPr>
        <p:blipFill>
          <a:blip r:embed="rId2"/>
          <a:stretch>
            <a:fillRect/>
          </a:stretch>
        </p:blipFill>
        <p:spPr>
          <a:xfrm>
            <a:off x="7398196" y="1812489"/>
            <a:ext cx="4258095" cy="28380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6019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1" y="-979055"/>
            <a:ext cx="7259780" cy="4645893"/>
          </a:xfrm>
        </p:spPr>
        <p:txBody>
          <a:bodyPr>
            <a:normAutofit fontScale="90000"/>
          </a:bodyPr>
          <a:lstStyle/>
          <a:p>
            <a:br>
              <a:rPr lang="en-US" sz="2700" dirty="0"/>
            </a:br>
            <a:br>
              <a:rPr lang="en-US" sz="2700" dirty="0"/>
            </a:br>
            <a:br>
              <a:rPr lang="en-US" sz="3100" dirty="0"/>
            </a:br>
            <a:r>
              <a:rPr lang="en-US" sz="4000" dirty="0">
                <a:solidFill>
                  <a:schemeClr val="accent2">
                    <a:lumMod val="25000"/>
                    <a:lumOff val="75000"/>
                  </a:schemeClr>
                </a:solidFill>
                <a:effectLst>
                  <a:outerShdw blurRad="38100" dist="38100" dir="2700000" algn="tl">
                    <a:srgbClr val="000000">
                      <a:alpha val="43137"/>
                    </a:srgbClr>
                  </a:outerShdw>
                </a:effectLst>
              </a:rPr>
              <a:t>Many people also think: </a:t>
            </a:r>
            <a:r>
              <a:rPr lang="en-US" sz="3600" dirty="0">
                <a:effectLst>
                  <a:outerShdw blurRad="38100" dist="38100" dir="2700000" algn="tl">
                    <a:srgbClr val="000000">
                      <a:alpha val="43137"/>
                    </a:srgbClr>
                  </a:outerShdw>
                </a:effectLst>
              </a:rPr>
              <a:t>“We can’t have the faith that Peter or Paul had, etc.” </a:t>
            </a:r>
            <a:br>
              <a:rPr lang="en-US" sz="3600" dirty="0">
                <a:effectLst>
                  <a:outerShdw blurRad="38100" dist="38100" dir="2700000" algn="tl">
                    <a:srgbClr val="000000">
                      <a:alpha val="43137"/>
                    </a:srgbClr>
                  </a:outerShdw>
                </a:effectLst>
              </a:rPr>
            </a:b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These are thoughts that don’t necessarily pop into our heads, but </a:t>
            </a:r>
            <a:r>
              <a:rPr lang="en-US" sz="3600" i="1" u="sng" dirty="0">
                <a:solidFill>
                  <a:schemeClr val="accent2">
                    <a:lumMod val="10000"/>
                    <a:lumOff val="90000"/>
                  </a:schemeClr>
                </a:solidFill>
                <a:effectLst>
                  <a:outerShdw blurRad="38100" dist="38100" dir="2700000" algn="tl">
                    <a:srgbClr val="000000">
                      <a:alpha val="43137"/>
                    </a:srgbClr>
                  </a:outerShdw>
                </a:effectLst>
              </a:rPr>
              <a:t>they are mindsets ingrained in us</a:t>
            </a:r>
            <a:r>
              <a:rPr lang="en-US" sz="3600" dirty="0">
                <a:effectLst>
                  <a:outerShdw blurRad="38100" dist="38100" dir="2700000" algn="tl">
                    <a:srgbClr val="000000">
                      <a:alpha val="43137"/>
                    </a:srgbClr>
                  </a:outerShdw>
                </a:effectLst>
              </a:rPr>
              <a:t>, undermining our ability to believe for the </a:t>
            </a:r>
            <a:r>
              <a:rPr lang="en-US" sz="3600" u="sng" dirty="0">
                <a:solidFill>
                  <a:schemeClr val="accent2">
                    <a:lumMod val="10000"/>
                    <a:lumOff val="90000"/>
                  </a:schemeClr>
                </a:solidFill>
                <a:effectLst>
                  <a:outerShdw blurRad="38100" dist="38100" dir="2700000" algn="tl">
                    <a:srgbClr val="000000">
                      <a:alpha val="43137"/>
                    </a:srgbClr>
                  </a:outerShdw>
                </a:effectLst>
              </a:rPr>
              <a:t>impossible to become possible</a:t>
            </a:r>
            <a:r>
              <a:rPr lang="en-US" sz="3600" dirty="0">
                <a:effectLst>
                  <a:outerShdw blurRad="38100" dist="38100" dir="2700000" algn="tl">
                    <a:srgbClr val="000000">
                      <a:alpha val="43137"/>
                    </a:srgbClr>
                  </a:outerShdw>
                </a:effectLst>
              </a:rPr>
              <a:t>. </a:t>
            </a:r>
            <a:br>
              <a:rPr lang="en-US" sz="3600" dirty="0">
                <a:effectLst>
                  <a:outerShdw blurRad="38100" dist="38100" dir="2700000" algn="tl">
                    <a:srgbClr val="000000">
                      <a:alpha val="43137"/>
                    </a:srgbClr>
                  </a:outerShdw>
                </a:effectLst>
              </a:rPr>
            </a:b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If you adopt these beliefs, they will keep you </a:t>
            </a:r>
            <a:r>
              <a:rPr lang="en-US" sz="3600" i="1" u="sng" dirty="0">
                <a:effectLst>
                  <a:outerShdw blurRad="38100" dist="38100" dir="2700000" algn="tl">
                    <a:srgbClr val="000000">
                      <a:alpha val="43137"/>
                    </a:srgbClr>
                  </a:outerShdw>
                </a:effectLst>
              </a:rPr>
              <a:t>living below</a:t>
            </a:r>
            <a:r>
              <a:rPr lang="en-US" sz="3600" i="1"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your </a:t>
            </a:r>
            <a:r>
              <a:rPr lang="en-US" sz="3600" i="1" u="sng" dirty="0">
                <a:effectLst>
                  <a:outerShdw blurRad="38100" dist="38100" dir="2700000" algn="tl">
                    <a:srgbClr val="000000">
                      <a:alpha val="43137"/>
                    </a:srgbClr>
                  </a:outerShdw>
                </a:effectLst>
              </a:rPr>
              <a:t>God-given privileges</a:t>
            </a:r>
            <a:r>
              <a:rPr lang="en-US" sz="3600" dirty="0">
                <a:effectLst>
                  <a:outerShdw blurRad="38100" dist="38100" dir="2700000" algn="tl">
                    <a:srgbClr val="000000">
                      <a:alpha val="43137"/>
                    </a:srgbClr>
                  </a:outerShdw>
                </a:effectLst>
              </a:rPr>
              <a:t>.</a:t>
            </a:r>
            <a:endParaRPr lang="en-US" dirty="0"/>
          </a:p>
        </p:txBody>
      </p:sp>
      <p:pic>
        <p:nvPicPr>
          <p:cNvPr id="7" name="Picture 6">
            <a:extLst>
              <a:ext uri="{FF2B5EF4-FFF2-40B4-BE49-F238E27FC236}">
                <a16:creationId xmlns:a16="http://schemas.microsoft.com/office/drawing/2014/main" id="{50A8D726-CDBF-F488-2CC4-B7FE99912E07}"/>
              </a:ext>
            </a:extLst>
          </p:cNvPr>
          <p:cNvPicPr>
            <a:picLocks noChangeAspect="1"/>
          </p:cNvPicPr>
          <p:nvPr/>
        </p:nvPicPr>
        <p:blipFill>
          <a:blip r:embed="rId2"/>
          <a:stretch>
            <a:fillRect/>
          </a:stretch>
        </p:blipFill>
        <p:spPr>
          <a:xfrm>
            <a:off x="7850909" y="1853828"/>
            <a:ext cx="3936135" cy="28115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5181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0" y="-424873"/>
            <a:ext cx="6474689" cy="4091709"/>
          </a:xfrm>
        </p:spPr>
        <p:txBody>
          <a:bodyPr>
            <a:normAutofit fontScale="90000"/>
          </a:bodyPr>
          <a:lstStyle/>
          <a:p>
            <a:br>
              <a:rPr lang="en-US" sz="2700" dirty="0"/>
            </a:br>
            <a:br>
              <a:rPr lang="en-US" sz="2700" dirty="0"/>
            </a:br>
            <a:br>
              <a:rPr lang="en-US" sz="3100" dirty="0"/>
            </a:br>
            <a:r>
              <a:rPr lang="en-US" sz="4000" dirty="0">
                <a:solidFill>
                  <a:schemeClr val="accent2">
                    <a:lumMod val="25000"/>
                    <a:lumOff val="75000"/>
                  </a:schemeClr>
                </a:solidFill>
                <a:effectLst>
                  <a:outerShdw blurRad="38100" dist="38100" dir="2700000" algn="tl">
                    <a:srgbClr val="000000">
                      <a:alpha val="43137"/>
                    </a:srgbClr>
                  </a:outerShdw>
                </a:effectLst>
              </a:rPr>
              <a:t>Let’s overcome this thinking today:</a:t>
            </a:r>
            <a:br>
              <a:rPr lang="en-US" sz="3600" dirty="0">
                <a:solidFill>
                  <a:schemeClr val="accent2">
                    <a:lumMod val="25000"/>
                    <a:lumOff val="75000"/>
                  </a:schemeClr>
                </a:solidFill>
                <a:effectLst>
                  <a:outerShdw blurRad="38100" dist="38100" dir="2700000" algn="tl">
                    <a:srgbClr val="000000">
                      <a:alpha val="43137"/>
                    </a:srgbClr>
                  </a:outerShdw>
                </a:effectLst>
              </a:rPr>
            </a:br>
            <a:br>
              <a:rPr lang="en-US" sz="3600" dirty="0">
                <a:solidFill>
                  <a:schemeClr val="accent2">
                    <a:lumMod val="25000"/>
                    <a:lumOff val="75000"/>
                  </a:schemeClr>
                </a:solidFill>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1</a:t>
            </a:r>
            <a:r>
              <a:rPr lang="en-US" sz="3600" dirty="0">
                <a:effectLst>
                  <a:outerShdw blurRad="38100" dist="38100" dir="2700000" algn="tl">
                    <a:srgbClr val="000000">
                      <a:alpha val="43137"/>
                    </a:srgbClr>
                  </a:outerShdw>
                </a:effectLst>
              </a:rPr>
              <a:t>. We HAVE, </a:t>
            </a:r>
            <a:r>
              <a:rPr lang="en-US" sz="3600" i="1" u="sng" dirty="0">
                <a:solidFill>
                  <a:schemeClr val="accent2">
                    <a:lumMod val="10000"/>
                    <a:lumOff val="90000"/>
                  </a:schemeClr>
                </a:solidFill>
                <a:effectLst>
                  <a:outerShdw blurRad="38100" dist="38100" dir="2700000" algn="tl">
                    <a:srgbClr val="000000">
                      <a:alpha val="43137"/>
                    </a:srgbClr>
                  </a:outerShdw>
                </a:effectLst>
              </a:rPr>
              <a:t>right now</a:t>
            </a:r>
            <a:r>
              <a:rPr lang="en-US" sz="3600" dirty="0">
                <a:effectLst>
                  <a:outerShdw blurRad="38100" dist="38100" dir="2700000" algn="tl">
                    <a:srgbClr val="000000">
                      <a:alpha val="43137"/>
                    </a:srgbClr>
                  </a:outerShdw>
                </a:effectLst>
              </a:rPr>
              <a:t>, the </a:t>
            </a:r>
            <a:r>
              <a:rPr lang="en-US" sz="3600" i="1" u="sng" dirty="0">
                <a:solidFill>
                  <a:schemeClr val="accent2">
                    <a:lumMod val="10000"/>
                    <a:lumOff val="90000"/>
                  </a:schemeClr>
                </a:solidFill>
                <a:effectLst>
                  <a:outerShdw blurRad="38100" dist="38100" dir="2700000" algn="tl">
                    <a:srgbClr val="000000">
                      <a:alpha val="43137"/>
                    </a:srgbClr>
                  </a:outerShdw>
                </a:effectLst>
              </a:rPr>
              <a:t>same faith</a:t>
            </a:r>
            <a:r>
              <a:rPr lang="en-US" sz="3600" i="1" dirty="0">
                <a:solidFill>
                  <a:schemeClr val="accent2">
                    <a:lumMod val="10000"/>
                    <a:lumOff val="90000"/>
                  </a:schemeClr>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that the early apostles had. </a:t>
            </a:r>
            <a:br>
              <a:rPr lang="en-US" sz="3600" dirty="0">
                <a:effectLst>
                  <a:outerShdw blurRad="38100" dist="38100" dir="2700000" algn="tl">
                    <a:srgbClr val="000000">
                      <a:alpha val="43137"/>
                    </a:srgbClr>
                  </a:outerShdw>
                </a:effectLst>
              </a:rPr>
            </a:b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IN </a:t>
            </a:r>
            <a:r>
              <a:rPr lang="en-US" sz="4400" dirty="0">
                <a:effectLst>
                  <a:outerShdw blurRad="38100" dist="38100" dir="2700000" algn="tl">
                    <a:srgbClr val="000000">
                      <a:alpha val="43137"/>
                    </a:srgbClr>
                  </a:outerShdw>
                </a:effectLst>
              </a:rPr>
              <a:t>2</a:t>
            </a:r>
            <a:r>
              <a:rPr lang="en-US" sz="3600" dirty="0">
                <a:effectLst>
                  <a:outerShdw blurRad="38100" dist="38100" dir="2700000" algn="tl">
                    <a:srgbClr val="000000">
                      <a:alpha val="43137"/>
                    </a:srgbClr>
                  </a:outerShdw>
                </a:effectLst>
              </a:rPr>
              <a:t> Peter 1:1 , Peter writes; “…to those who “</a:t>
            </a:r>
            <a:r>
              <a:rPr lang="en-US" sz="3600" u="sng" dirty="0">
                <a:solidFill>
                  <a:schemeClr val="accent2">
                    <a:lumMod val="10000"/>
                    <a:lumOff val="90000"/>
                  </a:schemeClr>
                </a:solidFill>
                <a:effectLst>
                  <a:outerShdw blurRad="38100" dist="38100" dir="2700000" algn="tl">
                    <a:srgbClr val="000000">
                      <a:alpha val="43137"/>
                    </a:srgbClr>
                  </a:outerShdw>
                </a:effectLst>
              </a:rPr>
              <a:t>have</a:t>
            </a:r>
            <a:r>
              <a:rPr lang="en-US" sz="3600" dirty="0">
                <a:effectLst>
                  <a:outerShdw blurRad="38100" dist="38100" dir="2700000" algn="tl">
                    <a:srgbClr val="000000">
                      <a:alpha val="43137"/>
                    </a:srgbClr>
                  </a:outerShdw>
                </a:effectLst>
              </a:rPr>
              <a:t>” received </a:t>
            </a:r>
            <a:r>
              <a:rPr lang="en-US" sz="3600" i="1" u="sng" dirty="0">
                <a:solidFill>
                  <a:schemeClr val="accent2">
                    <a:lumMod val="10000"/>
                    <a:lumOff val="90000"/>
                  </a:schemeClr>
                </a:solidFill>
                <a:effectLst>
                  <a:outerShdw blurRad="38100" dist="38100" dir="2700000" algn="tl">
                    <a:srgbClr val="000000">
                      <a:alpha val="43137"/>
                    </a:srgbClr>
                  </a:outerShdw>
                </a:effectLst>
              </a:rPr>
              <a:t>like precious faith with us</a:t>
            </a:r>
            <a:r>
              <a:rPr lang="en-US" sz="3600" i="1" dirty="0">
                <a:solidFill>
                  <a:schemeClr val="accent2">
                    <a:lumMod val="10000"/>
                    <a:lumOff val="90000"/>
                  </a:schemeClr>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by the righteousness of our God and our Savior Jesus Christ.”</a:t>
            </a:r>
            <a:endParaRPr lang="en-US" dirty="0"/>
          </a:p>
        </p:txBody>
      </p:sp>
      <p:pic>
        <p:nvPicPr>
          <p:cNvPr id="7" name="Picture 6">
            <a:extLst>
              <a:ext uri="{FF2B5EF4-FFF2-40B4-BE49-F238E27FC236}">
                <a16:creationId xmlns:a16="http://schemas.microsoft.com/office/drawing/2014/main" id="{EF7FCA77-70AD-34E5-BEA3-99940761F798}"/>
              </a:ext>
            </a:extLst>
          </p:cNvPr>
          <p:cNvPicPr>
            <a:picLocks noChangeAspect="1"/>
          </p:cNvPicPr>
          <p:nvPr/>
        </p:nvPicPr>
        <p:blipFill>
          <a:blip r:embed="rId2"/>
          <a:stretch>
            <a:fillRect/>
          </a:stretch>
        </p:blipFill>
        <p:spPr>
          <a:xfrm>
            <a:off x="7623771" y="1910917"/>
            <a:ext cx="4115647" cy="273877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3987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0" y="-1163782"/>
            <a:ext cx="6835195" cy="4592783"/>
          </a:xfrm>
        </p:spPr>
        <p:txBody>
          <a:bodyPr>
            <a:normAutofit fontScale="90000"/>
          </a:bodyPr>
          <a:lstStyle/>
          <a:p>
            <a:br>
              <a:rPr lang="en-US" sz="2700" dirty="0"/>
            </a:br>
            <a:br>
              <a:rPr lang="en-US" sz="2700" dirty="0"/>
            </a:br>
            <a:br>
              <a:rPr lang="en-US" sz="7300" dirty="0"/>
            </a:br>
            <a:r>
              <a:rPr lang="en-US" sz="3600" b="1" dirty="0">
                <a:solidFill>
                  <a:schemeClr val="accent2">
                    <a:lumMod val="25000"/>
                    <a:lumOff val="75000"/>
                  </a:schemeClr>
                </a:solidFill>
              </a:rPr>
              <a:t>2. Understand </a:t>
            </a:r>
            <a:r>
              <a:rPr lang="en-US" sz="3600" b="1" i="1" u="sng" dirty="0">
                <a:solidFill>
                  <a:schemeClr val="accent2">
                    <a:lumMod val="10000"/>
                    <a:lumOff val="90000"/>
                  </a:schemeClr>
                </a:solidFill>
              </a:rPr>
              <a:t>the source</a:t>
            </a:r>
            <a:r>
              <a:rPr lang="en-US" sz="3600" b="1" dirty="0">
                <a:solidFill>
                  <a:schemeClr val="accent2">
                    <a:lumMod val="25000"/>
                    <a:lumOff val="75000"/>
                  </a:schemeClr>
                </a:solidFill>
              </a:rPr>
              <a:t> of this faith and power in our lives: </a:t>
            </a:r>
            <a:br>
              <a:rPr lang="en-US" sz="3600" b="1" dirty="0">
                <a:solidFill>
                  <a:schemeClr val="accent2">
                    <a:lumMod val="25000"/>
                    <a:lumOff val="75000"/>
                  </a:schemeClr>
                </a:solidFill>
              </a:rPr>
            </a:br>
            <a:br>
              <a:rPr lang="en-US" sz="3600" b="1" dirty="0">
                <a:solidFill>
                  <a:schemeClr val="accent2">
                    <a:lumMod val="25000"/>
                    <a:lumOff val="75000"/>
                  </a:schemeClr>
                </a:solidFill>
              </a:rPr>
            </a:br>
            <a:r>
              <a:rPr lang="en-US" sz="3600" b="1" dirty="0"/>
              <a:t>“the righteousness of God.”</a:t>
            </a:r>
            <a:r>
              <a:rPr lang="en-US" sz="3600" dirty="0"/>
              <a:t> </a:t>
            </a:r>
            <a:br>
              <a:rPr lang="en-US" sz="3600" dirty="0"/>
            </a:br>
            <a:br>
              <a:rPr lang="en-US" sz="3600" dirty="0"/>
            </a:br>
            <a:r>
              <a:rPr lang="en-US" sz="3600" dirty="0"/>
              <a:t>This is a free gift (</a:t>
            </a:r>
            <a:r>
              <a:rPr lang="en-US" sz="3600" dirty="0">
                <a:solidFill>
                  <a:schemeClr val="accent2">
                    <a:lumMod val="10000"/>
                    <a:lumOff val="90000"/>
                  </a:schemeClr>
                </a:solidFill>
                <a:hlinkClick r:id="rId2">
                  <a:extLst>
                    <a:ext uri="{A12FA001-AC4F-418D-AE19-62706E023703}">
                      <ahyp:hlinkClr xmlns:ahyp="http://schemas.microsoft.com/office/drawing/2018/hyperlinkcolor" val="tx"/>
                    </a:ext>
                  </a:extLst>
                </a:hlinkClick>
              </a:rPr>
              <a:t>2 Corinthians 5:17</a:t>
            </a:r>
            <a:r>
              <a:rPr lang="en-US" sz="3600" dirty="0">
                <a:solidFill>
                  <a:schemeClr val="accent2">
                    <a:lumMod val="10000"/>
                    <a:lumOff val="90000"/>
                  </a:schemeClr>
                </a:solidFill>
              </a:rPr>
              <a:t>, </a:t>
            </a:r>
            <a:r>
              <a:rPr lang="en-US" sz="3600" dirty="0">
                <a:solidFill>
                  <a:schemeClr val="accent2">
                    <a:lumMod val="10000"/>
                    <a:lumOff val="90000"/>
                  </a:schemeClr>
                </a:solidFill>
                <a:hlinkClick r:id="rId3">
                  <a:extLst>
                    <a:ext uri="{A12FA001-AC4F-418D-AE19-62706E023703}">
                      <ahyp:hlinkClr xmlns:ahyp="http://schemas.microsoft.com/office/drawing/2018/hyperlinkcolor" val="tx"/>
                    </a:ext>
                  </a:extLst>
                </a:hlinkClick>
              </a:rPr>
              <a:t>21</a:t>
            </a:r>
            <a:r>
              <a:rPr lang="en-US" sz="3600" dirty="0"/>
              <a:t>).  </a:t>
            </a:r>
            <a:r>
              <a:rPr lang="en-US" sz="3600" dirty="0">
                <a:solidFill>
                  <a:srgbClr val="FF0000"/>
                </a:solidFill>
              </a:rPr>
              <a:t>--&gt;</a:t>
            </a:r>
            <a:br>
              <a:rPr lang="en-US" sz="3600" dirty="0"/>
            </a:br>
            <a:br>
              <a:rPr lang="en-US" sz="3600" dirty="0"/>
            </a:br>
            <a:r>
              <a:rPr lang="en-US" sz="3600" dirty="0"/>
              <a:t> It’s not because of the times we’re living in, it’s because </a:t>
            </a:r>
            <a:r>
              <a:rPr lang="en-US" sz="3600" i="1" u="sng" dirty="0">
                <a:solidFill>
                  <a:schemeClr val="accent2">
                    <a:lumMod val="10000"/>
                    <a:lumOff val="90000"/>
                  </a:schemeClr>
                </a:solidFill>
              </a:rPr>
              <a:t>we are the righteousness of God</a:t>
            </a:r>
            <a:r>
              <a:rPr lang="en-US" sz="3600" dirty="0"/>
              <a:t>.</a:t>
            </a:r>
            <a:endParaRPr lang="en-US" dirty="0"/>
          </a:p>
        </p:txBody>
      </p:sp>
      <p:pic>
        <p:nvPicPr>
          <p:cNvPr id="3" name="Picture 2">
            <a:extLst>
              <a:ext uri="{FF2B5EF4-FFF2-40B4-BE49-F238E27FC236}">
                <a16:creationId xmlns:a16="http://schemas.microsoft.com/office/drawing/2014/main" id="{27503EE9-B7E4-5A4A-15A5-4488BE61D8A0}"/>
              </a:ext>
            </a:extLst>
          </p:cNvPr>
          <p:cNvPicPr>
            <a:picLocks noChangeAspect="1"/>
          </p:cNvPicPr>
          <p:nvPr/>
        </p:nvPicPr>
        <p:blipFill>
          <a:blip r:embed="rId4"/>
          <a:stretch>
            <a:fillRect/>
          </a:stretch>
        </p:blipFill>
        <p:spPr>
          <a:xfrm>
            <a:off x="7527925" y="1911927"/>
            <a:ext cx="4193020" cy="269701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4FB81DDF-5E92-B5E3-6026-5CD25D6D059E}"/>
              </a:ext>
            </a:extLst>
          </p:cNvPr>
          <p:cNvPicPr>
            <a:picLocks noChangeAspect="1"/>
          </p:cNvPicPr>
          <p:nvPr/>
        </p:nvPicPr>
        <p:blipFill>
          <a:blip r:embed="rId5"/>
          <a:stretch>
            <a:fillRect/>
          </a:stretch>
        </p:blipFill>
        <p:spPr>
          <a:xfrm>
            <a:off x="7256704" y="1427017"/>
            <a:ext cx="4824460" cy="3666837"/>
          </a:xfrm>
          <a:prstGeom prst="rect">
            <a:avLst/>
          </a:prstGeom>
        </p:spPr>
      </p:pic>
      <p:sp>
        <p:nvSpPr>
          <p:cNvPr id="7" name="TextBox 6">
            <a:extLst>
              <a:ext uri="{FF2B5EF4-FFF2-40B4-BE49-F238E27FC236}">
                <a16:creationId xmlns:a16="http://schemas.microsoft.com/office/drawing/2014/main" id="{0DFD2D3E-421D-BDD9-A962-2DC285CBD314}"/>
              </a:ext>
            </a:extLst>
          </p:cNvPr>
          <p:cNvSpPr txBox="1"/>
          <p:nvPr/>
        </p:nvSpPr>
        <p:spPr>
          <a:xfrm>
            <a:off x="332511" y="5200073"/>
            <a:ext cx="11388434" cy="1384995"/>
          </a:xfrm>
          <a:prstGeom prst="rect">
            <a:avLst/>
          </a:prstGeom>
          <a:noFill/>
        </p:spPr>
        <p:txBody>
          <a:bodyPr wrap="square" rtlCol="0">
            <a:spAutoFit/>
          </a:bodyPr>
          <a:lstStyle/>
          <a:p>
            <a:r>
              <a:rPr lang="en-US" sz="2800" b="1" dirty="0">
                <a:solidFill>
                  <a:schemeClr val="bg1"/>
                </a:solidFill>
              </a:rPr>
              <a:t>2 Corinthians 5:21 - New International Version</a:t>
            </a:r>
          </a:p>
          <a:p>
            <a:r>
              <a:rPr lang="en-US" sz="2800" b="1" dirty="0">
                <a:solidFill>
                  <a:schemeClr val="bg1"/>
                </a:solidFill>
              </a:rPr>
              <a:t>21 God made him who had no sin to be sin for us, </a:t>
            </a:r>
            <a:r>
              <a:rPr lang="en-US" sz="2800" b="1" dirty="0">
                <a:solidFill>
                  <a:schemeClr val="accent2">
                    <a:lumMod val="10000"/>
                    <a:lumOff val="90000"/>
                  </a:schemeClr>
                </a:solidFill>
              </a:rPr>
              <a:t>so that in him we might become the righteousness of God.</a:t>
            </a:r>
          </a:p>
        </p:txBody>
      </p:sp>
    </p:spTree>
    <p:extLst>
      <p:ext uri="{BB962C8B-B14F-4D97-AF65-F5344CB8AC3E}">
        <p14:creationId xmlns:p14="http://schemas.microsoft.com/office/powerpoint/2010/main" val="1498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1" y="522514"/>
            <a:ext cx="6269180" cy="4455887"/>
          </a:xfrm>
        </p:spPr>
        <p:txBody>
          <a:bodyPr>
            <a:normAutofit/>
          </a:bodyPr>
          <a:lstStyle/>
          <a:p>
            <a:br>
              <a:rPr lang="en-US" sz="2700" dirty="0"/>
            </a:br>
            <a:br>
              <a:rPr lang="en-US" sz="2700" dirty="0"/>
            </a:br>
            <a:br>
              <a:rPr lang="en-US" sz="3100" dirty="0"/>
            </a:br>
            <a:r>
              <a:rPr lang="en-US" sz="3600" dirty="0">
                <a:solidFill>
                  <a:schemeClr val="accent2">
                    <a:lumMod val="25000"/>
                    <a:lumOff val="75000"/>
                  </a:schemeClr>
                </a:solidFill>
                <a:effectLst>
                  <a:outerShdw blurRad="38100" dist="38100" dir="2700000" algn="tl">
                    <a:srgbClr val="000000">
                      <a:alpha val="43137"/>
                    </a:srgbClr>
                  </a:outerShdw>
                </a:effectLst>
              </a:rPr>
              <a:t>3. There’s </a:t>
            </a:r>
            <a:r>
              <a:rPr lang="en-US" sz="3600" i="1" u="sng" dirty="0">
                <a:solidFill>
                  <a:schemeClr val="accent2">
                    <a:lumMod val="25000"/>
                    <a:lumOff val="75000"/>
                  </a:schemeClr>
                </a:solidFill>
                <a:effectLst>
                  <a:outerShdw blurRad="38100" dist="38100" dir="2700000" algn="tl">
                    <a:srgbClr val="000000">
                      <a:alpha val="43137"/>
                    </a:srgbClr>
                  </a:outerShdw>
                </a:effectLst>
              </a:rPr>
              <a:t>nothing</a:t>
            </a:r>
            <a:r>
              <a:rPr lang="en-US" sz="3600" dirty="0">
                <a:solidFill>
                  <a:schemeClr val="accent2">
                    <a:lumMod val="25000"/>
                    <a:lumOff val="75000"/>
                  </a:schemeClr>
                </a:solidFill>
                <a:effectLst>
                  <a:outerShdw blurRad="38100" dist="38100" dir="2700000" algn="tl">
                    <a:srgbClr val="000000">
                      <a:alpha val="43137"/>
                    </a:srgbClr>
                  </a:outerShdw>
                </a:effectLst>
              </a:rPr>
              <a:t> He’s holding back from you. </a:t>
            </a:r>
            <a:br>
              <a:rPr lang="en-US" sz="3600" dirty="0">
                <a:solidFill>
                  <a:schemeClr val="accent2">
                    <a:lumMod val="25000"/>
                    <a:lumOff val="75000"/>
                  </a:schemeClr>
                </a:solidFill>
                <a:effectLst>
                  <a:outerShdw blurRad="38100" dist="38100" dir="2700000" algn="tl">
                    <a:srgbClr val="000000">
                      <a:alpha val="43137"/>
                    </a:srgbClr>
                  </a:outerShdw>
                </a:effectLst>
              </a:rPr>
            </a:br>
            <a:br>
              <a:rPr lang="en-US" sz="3600" dirty="0">
                <a:solidFill>
                  <a:schemeClr val="accent2">
                    <a:lumMod val="25000"/>
                    <a:lumOff val="75000"/>
                  </a:schemeClr>
                </a:solidFill>
                <a:effectLst>
                  <a:outerShdw blurRad="38100" dist="38100" dir="2700000" algn="tl">
                    <a:srgbClr val="000000">
                      <a:alpha val="43137"/>
                    </a:srgbClr>
                  </a:outerShdw>
                </a:effectLst>
              </a:rPr>
            </a:br>
            <a:r>
              <a:rPr lang="en-US" sz="3600" u="sng" dirty="0">
                <a:effectLst>
                  <a:outerShdw blurRad="38100" dist="38100" dir="2700000" algn="tl">
                    <a:srgbClr val="000000">
                      <a:alpha val="43137"/>
                    </a:srgbClr>
                  </a:outerShdw>
                </a:effectLst>
              </a:rPr>
              <a:t>2 Peter 1:3 says</a:t>
            </a:r>
            <a:r>
              <a:rPr lang="en-US" sz="3600" dirty="0">
                <a:effectLst>
                  <a:outerShdw blurRad="38100" dist="38100" dir="2700000" algn="tl">
                    <a:srgbClr val="000000">
                      <a:alpha val="43137"/>
                    </a:srgbClr>
                  </a:outerShdw>
                </a:effectLst>
              </a:rPr>
              <a:t>, “His divine power </a:t>
            </a:r>
            <a:r>
              <a:rPr lang="en-US" sz="3600" i="1" u="sng" dirty="0">
                <a:effectLst>
                  <a:outerShdw blurRad="38100" dist="38100" dir="2700000" algn="tl">
                    <a:srgbClr val="000000">
                      <a:alpha val="43137"/>
                    </a:srgbClr>
                  </a:outerShdw>
                </a:effectLst>
              </a:rPr>
              <a:t>has granted</a:t>
            </a:r>
            <a:r>
              <a:rPr lang="en-US" sz="3600" dirty="0">
                <a:effectLst>
                  <a:outerShdw blurRad="38100" dist="38100" dir="2700000" algn="tl">
                    <a:srgbClr val="000000">
                      <a:alpha val="43137"/>
                    </a:srgbClr>
                  </a:outerShdw>
                </a:effectLst>
              </a:rPr>
              <a:t> </a:t>
            </a:r>
            <a:r>
              <a:rPr lang="en-US" sz="3600" dirty="0">
                <a:solidFill>
                  <a:schemeClr val="accent2">
                    <a:lumMod val="25000"/>
                    <a:lumOff val="75000"/>
                  </a:schemeClr>
                </a:solidFill>
                <a:effectLst>
                  <a:outerShdw blurRad="38100" dist="38100" dir="2700000" algn="tl">
                    <a:srgbClr val="000000">
                      <a:alpha val="43137"/>
                    </a:srgbClr>
                  </a:outerShdw>
                </a:effectLst>
              </a:rPr>
              <a:t>to us </a:t>
            </a:r>
            <a:r>
              <a:rPr lang="en-US" sz="3600" i="1" u="sng" dirty="0">
                <a:effectLst>
                  <a:outerShdw blurRad="38100" dist="38100" dir="2700000" algn="tl">
                    <a:srgbClr val="000000">
                      <a:alpha val="43137"/>
                    </a:srgbClr>
                  </a:outerShdw>
                </a:effectLst>
              </a:rPr>
              <a:t>everything</a:t>
            </a:r>
            <a:r>
              <a:rPr lang="en-US" sz="3600" dirty="0">
                <a:effectLst>
                  <a:outerShdw blurRad="38100" dist="38100" dir="2700000" algn="tl">
                    <a:srgbClr val="000000">
                      <a:alpha val="43137"/>
                    </a:srgbClr>
                  </a:outerShdw>
                </a:effectLst>
              </a:rPr>
              <a:t> pertaining to </a:t>
            </a:r>
            <a:r>
              <a:rPr lang="en-US" sz="3600" i="1" u="sng" dirty="0">
                <a:effectLst>
                  <a:outerShdw blurRad="38100" dist="38100" dir="2700000" algn="tl">
                    <a:srgbClr val="000000">
                      <a:alpha val="43137"/>
                    </a:srgbClr>
                  </a:outerShdw>
                </a:effectLst>
              </a:rPr>
              <a:t>life</a:t>
            </a:r>
            <a:r>
              <a:rPr lang="en-US" sz="3600" dirty="0">
                <a:effectLst>
                  <a:outerShdw blurRad="38100" dist="38100" dir="2700000" algn="tl">
                    <a:srgbClr val="000000">
                      <a:alpha val="43137"/>
                    </a:srgbClr>
                  </a:outerShdw>
                </a:effectLst>
              </a:rPr>
              <a:t> and </a:t>
            </a:r>
            <a:r>
              <a:rPr lang="en-US" sz="3600" i="1" u="sng" dirty="0">
                <a:effectLst>
                  <a:outerShdw blurRad="38100" dist="38100" dir="2700000" algn="tl">
                    <a:srgbClr val="000000">
                      <a:alpha val="43137"/>
                    </a:srgbClr>
                  </a:outerShdw>
                </a:effectLst>
              </a:rPr>
              <a:t>godliness</a:t>
            </a:r>
            <a:r>
              <a:rPr lang="en-US" sz="3600" dirty="0">
                <a:effectLst>
                  <a:outerShdw blurRad="38100" dist="38100" dir="2700000" algn="tl">
                    <a:srgbClr val="000000">
                      <a:alpha val="43137"/>
                    </a:srgbClr>
                  </a:outerShdw>
                </a:effectLst>
              </a:rPr>
              <a:t>.”</a:t>
            </a:r>
            <a:endParaRPr lang="en-US" dirty="0"/>
          </a:p>
        </p:txBody>
      </p:sp>
      <p:pic>
        <p:nvPicPr>
          <p:cNvPr id="9" name="Picture 8">
            <a:extLst>
              <a:ext uri="{FF2B5EF4-FFF2-40B4-BE49-F238E27FC236}">
                <a16:creationId xmlns:a16="http://schemas.microsoft.com/office/drawing/2014/main" id="{A48070CF-722A-1E1D-7649-687A452DC65A}"/>
              </a:ext>
            </a:extLst>
          </p:cNvPr>
          <p:cNvPicPr>
            <a:picLocks noChangeAspect="1"/>
          </p:cNvPicPr>
          <p:nvPr/>
        </p:nvPicPr>
        <p:blipFill>
          <a:blip r:embed="rId2"/>
          <a:stretch>
            <a:fillRect/>
          </a:stretch>
        </p:blipFill>
        <p:spPr>
          <a:xfrm>
            <a:off x="7271657" y="1760276"/>
            <a:ext cx="4490720" cy="299381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3161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191589" y="1672046"/>
            <a:ext cx="6862354" cy="3056708"/>
          </a:xfrm>
        </p:spPr>
        <p:txBody>
          <a:bodyPr>
            <a:normAutofit/>
          </a:bodyPr>
          <a:lstStyle/>
          <a:p>
            <a:r>
              <a:rPr lang="en-US" sz="3600" dirty="0">
                <a:solidFill>
                  <a:schemeClr val="accent2">
                    <a:lumMod val="25000"/>
                    <a:lumOff val="75000"/>
                  </a:schemeClr>
                </a:solidFill>
              </a:rPr>
              <a:t>4. The power and promises are already yours. </a:t>
            </a:r>
            <a:br>
              <a:rPr lang="en-US" sz="3600" dirty="0"/>
            </a:br>
            <a:br>
              <a:rPr lang="en-US" sz="3600" dirty="0"/>
            </a:br>
            <a:r>
              <a:rPr lang="en-US" sz="3600" dirty="0"/>
              <a:t>2 Peter 1:4 says, “He </a:t>
            </a:r>
            <a:r>
              <a:rPr lang="en-US" sz="3600" u="sng" dirty="0"/>
              <a:t>HAS</a:t>
            </a:r>
            <a:r>
              <a:rPr lang="en-US" sz="3600" dirty="0"/>
              <a:t> GRANTED </a:t>
            </a:r>
            <a:r>
              <a:rPr lang="en-US" sz="3600" i="1" u="sng" dirty="0">
                <a:solidFill>
                  <a:schemeClr val="accent2">
                    <a:lumMod val="25000"/>
                    <a:lumOff val="75000"/>
                  </a:schemeClr>
                </a:solidFill>
              </a:rPr>
              <a:t>TO US</a:t>
            </a:r>
            <a:r>
              <a:rPr lang="en-US" sz="3600" dirty="0"/>
              <a:t> His </a:t>
            </a:r>
            <a:r>
              <a:rPr lang="en-US" sz="3600" i="1" u="sng" dirty="0">
                <a:solidFill>
                  <a:schemeClr val="accent2">
                    <a:lumMod val="25000"/>
                    <a:lumOff val="75000"/>
                  </a:schemeClr>
                </a:solidFill>
              </a:rPr>
              <a:t>precious</a:t>
            </a:r>
            <a:r>
              <a:rPr lang="en-US" sz="3600" dirty="0"/>
              <a:t> and </a:t>
            </a:r>
            <a:r>
              <a:rPr lang="en-US" sz="3600" i="1" u="sng" dirty="0">
                <a:solidFill>
                  <a:schemeClr val="accent2">
                    <a:lumMod val="25000"/>
                    <a:lumOff val="75000"/>
                  </a:schemeClr>
                </a:solidFill>
              </a:rPr>
              <a:t>magnificent</a:t>
            </a:r>
            <a:r>
              <a:rPr lang="en-US" sz="3600" u="sng" dirty="0"/>
              <a:t> </a:t>
            </a:r>
            <a:r>
              <a:rPr lang="en-US" sz="3600" dirty="0"/>
              <a:t>promises…”</a:t>
            </a:r>
            <a:endParaRPr lang="en-US" sz="8800" dirty="0"/>
          </a:p>
        </p:txBody>
      </p:sp>
      <p:pic>
        <p:nvPicPr>
          <p:cNvPr id="7" name="Picture 6">
            <a:extLst>
              <a:ext uri="{FF2B5EF4-FFF2-40B4-BE49-F238E27FC236}">
                <a16:creationId xmlns:a16="http://schemas.microsoft.com/office/drawing/2014/main" id="{1AB41560-526F-1583-1E8C-EAF5F6E59947}"/>
              </a:ext>
            </a:extLst>
          </p:cNvPr>
          <p:cNvPicPr>
            <a:picLocks noChangeAspect="1"/>
          </p:cNvPicPr>
          <p:nvPr/>
        </p:nvPicPr>
        <p:blipFill>
          <a:blip r:embed="rId2"/>
          <a:stretch>
            <a:fillRect/>
          </a:stretch>
        </p:blipFill>
        <p:spPr>
          <a:xfrm>
            <a:off x="7271780" y="1672046"/>
            <a:ext cx="4728631" cy="31179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0457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1" y="-635726"/>
            <a:ext cx="6269180" cy="6783977"/>
          </a:xfrm>
        </p:spPr>
        <p:txBody>
          <a:bodyPr>
            <a:normAutofit/>
          </a:bodyPr>
          <a:lstStyle/>
          <a:p>
            <a:br>
              <a:rPr lang="en-US" sz="2700" dirty="0"/>
            </a:br>
            <a:br>
              <a:rPr lang="en-US" sz="2700" dirty="0"/>
            </a:br>
            <a:br>
              <a:rPr lang="en-US" sz="3100" dirty="0"/>
            </a:br>
            <a:r>
              <a:rPr lang="en-US" sz="3200" dirty="0">
                <a:solidFill>
                  <a:schemeClr val="accent2">
                    <a:lumMod val="25000"/>
                    <a:lumOff val="75000"/>
                  </a:schemeClr>
                </a:solidFill>
                <a:effectLst>
                  <a:outerShdw blurRad="38100" dist="38100" dir="2700000" algn="tl">
                    <a:srgbClr val="000000">
                      <a:alpha val="43137"/>
                    </a:srgbClr>
                  </a:outerShdw>
                </a:effectLst>
              </a:rPr>
              <a:t>5. You have the same Spirit that Jesus had when He was in this world—</a:t>
            </a:r>
            <a:br>
              <a:rPr lang="en-US" sz="3200" dirty="0">
                <a:solidFill>
                  <a:schemeClr val="accent2">
                    <a:lumMod val="25000"/>
                    <a:lumOff val="75000"/>
                  </a:schemeClr>
                </a:solidFill>
                <a:effectLst>
                  <a:outerShdw blurRad="38100" dist="38100" dir="2700000" algn="tl">
                    <a:srgbClr val="000000">
                      <a:alpha val="43137"/>
                    </a:srgbClr>
                  </a:outerShdw>
                </a:effectLst>
              </a:rPr>
            </a:br>
            <a:br>
              <a:rPr lang="en-US" sz="3200" dirty="0">
                <a:solidFill>
                  <a:schemeClr val="accent2">
                    <a:lumMod val="25000"/>
                    <a:lumOff val="75000"/>
                  </a:schemeClr>
                </a:solidFill>
                <a:effectLst>
                  <a:outerShdw blurRad="38100" dist="38100" dir="2700000" algn="tl">
                    <a:srgbClr val="000000">
                      <a:alpha val="43137"/>
                    </a:srgbClr>
                  </a:outerShdw>
                </a:effectLst>
              </a:rPr>
            </a:br>
            <a:r>
              <a:rPr lang="en-US" sz="3200" dirty="0">
                <a:solidFill>
                  <a:schemeClr val="accent2">
                    <a:lumMod val="25000"/>
                    <a:lumOff val="75000"/>
                  </a:schemeClr>
                </a:solidFill>
                <a:effectLst>
                  <a:outerShdw blurRad="38100" dist="38100" dir="2700000" algn="tl">
                    <a:srgbClr val="000000">
                      <a:alpha val="43137"/>
                    </a:srgbClr>
                  </a:outerShdw>
                </a:effectLst>
              </a:rPr>
              <a:t>Romans 8:11.</a:t>
            </a:r>
            <a:r>
              <a:rPr lang="en-US" sz="6000" baseline="30000" dirty="0"/>
              <a:t> </a:t>
            </a:r>
            <a:r>
              <a:rPr lang="en-US" sz="3200" baseline="30000" dirty="0"/>
              <a:t> </a:t>
            </a:r>
            <a:r>
              <a:rPr lang="en-US" sz="3200" dirty="0"/>
              <a:t>But </a:t>
            </a:r>
            <a:r>
              <a:rPr lang="en-US" sz="3200" i="1" u="sng" dirty="0">
                <a:solidFill>
                  <a:schemeClr val="accent2">
                    <a:lumMod val="25000"/>
                    <a:lumOff val="75000"/>
                  </a:schemeClr>
                </a:solidFill>
              </a:rPr>
              <a:t>if</a:t>
            </a:r>
            <a:r>
              <a:rPr lang="en-US" sz="3200" u="sng" dirty="0">
                <a:solidFill>
                  <a:schemeClr val="accent2">
                    <a:lumMod val="25000"/>
                    <a:lumOff val="75000"/>
                  </a:schemeClr>
                </a:solidFill>
              </a:rPr>
              <a:t> </a:t>
            </a:r>
            <a:r>
              <a:rPr lang="en-US" sz="3200" i="1" u="sng" dirty="0">
                <a:solidFill>
                  <a:schemeClr val="accent2">
                    <a:lumMod val="25000"/>
                    <a:lumOff val="75000"/>
                  </a:schemeClr>
                </a:solidFill>
              </a:rPr>
              <a:t>the Spirit of him </a:t>
            </a:r>
            <a:r>
              <a:rPr lang="en-US" sz="3200" dirty="0"/>
              <a:t>that raised up Jesus from the dead dwell in you, he that raised up Christ from the dead </a:t>
            </a:r>
            <a:r>
              <a:rPr lang="en-US" sz="3200" i="1" u="sng" dirty="0">
                <a:solidFill>
                  <a:schemeClr val="accent2">
                    <a:lumMod val="25000"/>
                    <a:lumOff val="75000"/>
                  </a:schemeClr>
                </a:solidFill>
              </a:rPr>
              <a:t>shall also quicken</a:t>
            </a:r>
            <a:r>
              <a:rPr lang="en-US" sz="3200" dirty="0"/>
              <a:t> your mortal bodies by his Spirit that </a:t>
            </a:r>
            <a:r>
              <a:rPr lang="en-US" sz="3200" i="1" u="sng" dirty="0">
                <a:solidFill>
                  <a:schemeClr val="accent2">
                    <a:lumMod val="25000"/>
                    <a:lumOff val="75000"/>
                  </a:schemeClr>
                </a:solidFill>
              </a:rPr>
              <a:t>dwelleth in you</a:t>
            </a:r>
            <a:r>
              <a:rPr lang="en-US" sz="3200" dirty="0"/>
              <a:t>.</a:t>
            </a:r>
            <a:endParaRPr lang="en-US" dirty="0"/>
          </a:p>
        </p:txBody>
      </p:sp>
      <p:pic>
        <p:nvPicPr>
          <p:cNvPr id="7" name="Picture 6">
            <a:extLst>
              <a:ext uri="{FF2B5EF4-FFF2-40B4-BE49-F238E27FC236}">
                <a16:creationId xmlns:a16="http://schemas.microsoft.com/office/drawing/2014/main" id="{FB7FF357-794F-19D0-5885-8BF778D4319D}"/>
              </a:ext>
            </a:extLst>
          </p:cNvPr>
          <p:cNvPicPr>
            <a:picLocks noChangeAspect="1"/>
          </p:cNvPicPr>
          <p:nvPr/>
        </p:nvPicPr>
        <p:blipFill>
          <a:blip r:embed="rId2"/>
          <a:stretch>
            <a:fillRect/>
          </a:stretch>
        </p:blipFill>
        <p:spPr>
          <a:xfrm>
            <a:off x="6931546" y="1726475"/>
            <a:ext cx="4854280" cy="3045823"/>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62492F8D-8C4F-F975-94A7-AC2DD99C6C43}"/>
              </a:ext>
            </a:extLst>
          </p:cNvPr>
          <p:cNvSpPr txBox="1"/>
          <p:nvPr/>
        </p:nvSpPr>
        <p:spPr>
          <a:xfrm>
            <a:off x="252549" y="5310030"/>
            <a:ext cx="10371908" cy="1477328"/>
          </a:xfrm>
          <a:prstGeom prst="rect">
            <a:avLst/>
          </a:prstGeom>
          <a:noFill/>
        </p:spPr>
        <p:txBody>
          <a:bodyPr wrap="square" rtlCol="0">
            <a:spAutoFit/>
          </a:bodyPr>
          <a:lstStyle/>
          <a:p>
            <a:r>
              <a:rPr lang="en-US" sz="3600" b="1" u="sng" dirty="0">
                <a:solidFill>
                  <a:schemeClr val="bg1"/>
                </a:solidFill>
              </a:rPr>
              <a:t>QUICKEN</a:t>
            </a:r>
            <a:r>
              <a:rPr lang="en-US" sz="3600" b="1" dirty="0">
                <a:solidFill>
                  <a:schemeClr val="bg1"/>
                </a:solidFill>
              </a:rPr>
              <a:t> </a:t>
            </a:r>
            <a:r>
              <a:rPr lang="en-US" sz="3600" b="1" dirty="0">
                <a:solidFill>
                  <a:schemeClr val="bg1"/>
                </a:solidFill>
                <a:effectLst/>
              </a:rPr>
              <a:t>1. Primarily, to make alive; to vivify; to revive or resuscitate, as from death or an inanimate state.</a:t>
            </a:r>
          </a:p>
          <a:p>
            <a:endParaRPr lang="en-US" dirty="0"/>
          </a:p>
        </p:txBody>
      </p:sp>
    </p:spTree>
    <p:extLst>
      <p:ext uri="{BB962C8B-B14F-4D97-AF65-F5344CB8AC3E}">
        <p14:creationId xmlns:p14="http://schemas.microsoft.com/office/powerpoint/2010/main" val="15245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332511" y="775855"/>
            <a:ext cx="6269180" cy="2890981"/>
          </a:xfrm>
        </p:spPr>
        <p:txBody>
          <a:bodyPr>
            <a:normAutofit fontScale="90000"/>
          </a:bodyPr>
          <a:lstStyle/>
          <a:p>
            <a:r>
              <a:rPr lang="en-US" sz="4000" dirty="0">
                <a:solidFill>
                  <a:schemeClr val="accent2">
                    <a:lumMod val="25000"/>
                    <a:lumOff val="75000"/>
                  </a:schemeClr>
                </a:solidFill>
              </a:rPr>
              <a:t>6. Expect to walk in this power. </a:t>
            </a:r>
            <a:br>
              <a:rPr lang="en-US" sz="2700" dirty="0"/>
            </a:br>
            <a:br>
              <a:rPr lang="en-US" sz="2700" dirty="0"/>
            </a:br>
            <a:r>
              <a:rPr lang="en-US" sz="4000" dirty="0"/>
              <a:t>In John 14:12 Jesus said, “The works that I do, shall you do also, and greater works shall you do…” </a:t>
            </a:r>
            <a:br>
              <a:rPr lang="en-US" sz="4000" dirty="0"/>
            </a:br>
            <a:br>
              <a:rPr lang="en-US" sz="4000" dirty="0"/>
            </a:br>
            <a:r>
              <a:rPr lang="en-US" sz="4000" dirty="0"/>
              <a:t>He also said in Mark 16, “</a:t>
            </a:r>
            <a:r>
              <a:rPr lang="en-US" sz="4000" u="sng" dirty="0"/>
              <a:t>these signs</a:t>
            </a:r>
            <a:r>
              <a:rPr lang="en-US" sz="4000" dirty="0"/>
              <a:t> shall follow THOSE WHO BELIEVE…” </a:t>
            </a:r>
            <a:r>
              <a:rPr lang="en-US" sz="4000" i="1" u="sng" dirty="0"/>
              <a:t>BELIEVE TODAY</a:t>
            </a:r>
            <a:r>
              <a:rPr lang="en-US" sz="4000" dirty="0"/>
              <a:t>!</a:t>
            </a:r>
            <a:endParaRPr lang="en-US" dirty="0"/>
          </a:p>
        </p:txBody>
      </p:sp>
      <p:pic>
        <p:nvPicPr>
          <p:cNvPr id="7" name="Picture 6">
            <a:extLst>
              <a:ext uri="{FF2B5EF4-FFF2-40B4-BE49-F238E27FC236}">
                <a16:creationId xmlns:a16="http://schemas.microsoft.com/office/drawing/2014/main" id="{59079C3E-621B-6412-5773-2BCC0FB293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5395" y="1849891"/>
            <a:ext cx="5144094" cy="2809875"/>
          </a:xfrm>
          <a:prstGeom prst="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521AACC1-2365-4995-EE71-A7353105C18E}"/>
              </a:ext>
            </a:extLst>
          </p:cNvPr>
          <p:cNvSpPr txBox="1"/>
          <p:nvPr/>
        </p:nvSpPr>
        <p:spPr>
          <a:xfrm>
            <a:off x="6715395" y="4659766"/>
            <a:ext cx="5144094" cy="230832"/>
          </a:xfrm>
          <a:prstGeom prst="rect">
            <a:avLst/>
          </a:prstGeom>
          <a:noFill/>
        </p:spPr>
        <p:txBody>
          <a:bodyPr wrap="square" rtlCol="0">
            <a:spAutoFit/>
          </a:bodyPr>
          <a:lstStyle/>
          <a:p>
            <a:r>
              <a:rPr lang="en-US" sz="900">
                <a:hlinkClick r:id="rId3" tooltip="https://vancechristie.com/tag/fellowship/"/>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978670616"/>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1380</TotalTime>
  <Words>677</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Constantia</vt:lpstr>
      <vt:lpstr>Corbel</vt:lpstr>
      <vt:lpstr>Helvetica Light</vt:lpstr>
      <vt:lpstr>Raleway</vt:lpstr>
      <vt:lpstr>Office Theme</vt:lpstr>
      <vt:lpstr>Today’s Rewire:  Can we experience  miracles today? </vt:lpstr>
      <vt:lpstr>   Today we are rewiring the thought:  “The power and miracles in the Bible are great, but we can’t expect to experience those today!”</vt:lpstr>
      <vt:lpstr>   Many people also think: “We can’t have the faith that Peter or Paul had, etc.”   These are thoughts that don’t necessarily pop into our heads, but they are mindsets ingrained in us, undermining our ability to believe for the impossible to become possible.   If you adopt these beliefs, they will keep you living below your God-given privileges.</vt:lpstr>
      <vt:lpstr>   Let’s overcome this thinking today:  1. We HAVE, right now, the same faith that the early apostles had.   IN 2 Peter 1:1 , Peter writes; “…to those who “have” received like precious faith with us by the righteousness of our God and our Savior Jesus Christ.”</vt:lpstr>
      <vt:lpstr>   2. Understand the source of this faith and power in our lives:   “the righteousness of God.”   This is a free gift (2 Corinthians 5:17, 21).  --&gt;   It’s not because of the times we’re living in, it’s because we are the righteousness of God.</vt:lpstr>
      <vt:lpstr>   3. There’s nothing He’s holding back from you.   2 Peter 1:3 says, “His divine power has granted to us everything pertaining to life and godliness.”</vt:lpstr>
      <vt:lpstr>4. The power and promises are already yours.   2 Peter 1:4 says, “He HAS GRANTED TO US His precious and magnificent promises…”</vt:lpstr>
      <vt:lpstr>   5. You have the same Spirit that Jesus had when He was in this world—  Romans 8:11.  But if the Spirit of him that raised up Jesus from the dead dwell in you, he that raised up Christ from the dead shall also quicken your mortal bodies by his Spirit that dwelleth in you.</vt:lpstr>
      <vt:lpstr>6. Expect to walk in this power.   In John 14:12 Jesus said, “The works that I do, shall you do also, and greater works shall you do…”   He also said in Mark 16, “these signs shall follow THOSE WHO BELIEVE…” BELIEVE TODAY!</vt:lpstr>
      <vt:lpstr>THINK IT &amp;  SAY IT</vt:lpstr>
      <vt:lpstr>THINK IT &amp;  SAY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Rewire:  Can we experience  miracles today?</dc:title>
  <dc:creator>Ronald Powell</dc:creator>
  <cp:lastModifiedBy>Ronald Powell</cp:lastModifiedBy>
  <cp:revision>2</cp:revision>
  <dcterms:created xsi:type="dcterms:W3CDTF">2022-11-15T18:27:34Z</dcterms:created>
  <dcterms:modified xsi:type="dcterms:W3CDTF">2022-11-16T17:27:53Z</dcterms:modified>
</cp:coreProperties>
</file>