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8" r:id="rId4"/>
  </p:sldMasterIdLst>
  <p:notesMasterIdLst>
    <p:notesMasterId r:id="rId17"/>
  </p:notes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6357" autoAdjust="0"/>
  </p:normalViewPr>
  <p:slideViewPr>
    <p:cSldViewPr snapToGrid="0">
      <p:cViewPr varScale="1">
        <p:scale>
          <a:sx n="104" d="100"/>
          <a:sy n="104" d="100"/>
        </p:scale>
        <p:origin x="432" y="102"/>
      </p:cViewPr>
      <p:guideLst/>
    </p:cSldViewPr>
  </p:slideViewPr>
  <p:outlineViewPr>
    <p:cViewPr>
      <p:scale>
        <a:sx n="33" d="100"/>
        <a:sy n="33" d="100"/>
      </p:scale>
      <p:origin x="0" y="-4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07771-3FAA-4D43-A059-9A7D838C2880}" type="datetimeFigureOut">
              <a:rPr lang="en-US" smtClean="0"/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68C18-1BF1-F447-95ED-60EAAE354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37A75DA-C6FF-4420-94B9-E3338D1F9A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43615" y="1367500"/>
            <a:ext cx="2397795" cy="2397795"/>
          </a:xfrm>
          <a:prstGeom prst="ellipse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</p:spTree>
    <p:extLst>
      <p:ext uri="{BB962C8B-B14F-4D97-AF65-F5344CB8AC3E}">
        <p14:creationId xmlns:p14="http://schemas.microsoft.com/office/powerpoint/2010/main" val="182742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C751F3-ABD6-4995-8494-4932D12ACE1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326063" y="559678"/>
            <a:ext cx="6103937" cy="519183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4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66EC8C-C8BE-4149-A684-18CFF4574C1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7488" y="559678"/>
            <a:ext cx="6132512" cy="519183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8749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7"/>
            <a:ext cx="3833906" cy="527492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889D34E-DF9E-41B7-A5EC-B9D63999B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0" y="559678"/>
            <a:ext cx="6172200" cy="56172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17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E73E-FB98-2A42-974A-9CD83D46C100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54302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115EF-7A83-9842-815E-554E5DEB63CD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77019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97A0-4000-B744-87D8-18F42A934248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4344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74EA9-4639-9B48-9E98-70455404EF00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90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E2565D1-06D8-4141-9B5F-95C29313C16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04FBD4F5-432F-4C2D-A734-6CC48615FF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DDD7-72ED-FC4E-8075-0107060235C5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837580B-9009-4524-B820-7ACB27BC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cxnSp>
        <p:nvCxnSpPr>
          <p:cNvPr id="12" name="Straight Connector 11" title="Horizontal Rule Line">
            <a:extLst>
              <a:ext uri="{FF2B5EF4-FFF2-40B4-BE49-F238E27FC236}">
                <a16:creationId xmlns:a16="http://schemas.microsoft.com/office/drawing/2014/main" id="{54F1A406-73A8-450C-B21C-AA9616F476C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95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 / Icon Bullet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3D9D9-8B30-6A45-929D-0A0366E2E953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CF91DE7-F23F-444D-B56E-B059EC98D9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DD8B7AFB-040F-4222-BF21-649EEB9B7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36C44B50-DCD8-4661-AE20-1744F5052F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6">
            <a:extLst>
              <a:ext uri="{FF2B5EF4-FFF2-40B4-BE49-F238E27FC236}">
                <a16:creationId xmlns:a16="http://schemas.microsoft.com/office/drawing/2014/main" id="{C0107EA4-5D36-4C90-97D0-F9F14116BD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CB22D40E-097C-4007-9190-A3749806532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D385A57E-D5E6-4E0A-BE4C-C1B40196AB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Picture Placeholder 22">
            <a:extLst>
              <a:ext uri="{FF2B5EF4-FFF2-40B4-BE49-F238E27FC236}">
                <a16:creationId xmlns:a16="http://schemas.microsoft.com/office/drawing/2014/main" id="{3D1BBD84-BA1A-4F7F-BD78-6D42162E33D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4">
            <a:extLst>
              <a:ext uri="{FF2B5EF4-FFF2-40B4-BE49-F238E27FC236}">
                <a16:creationId xmlns:a16="http://schemas.microsoft.com/office/drawing/2014/main" id="{75DDD589-ADD5-491E-B180-F1FCDF9ED6A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BFFFDD99-5C1A-4C7C-8FA2-BEA3DB4BA88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30">
            <a:extLst>
              <a:ext uri="{FF2B5EF4-FFF2-40B4-BE49-F238E27FC236}">
                <a16:creationId xmlns:a16="http://schemas.microsoft.com/office/drawing/2014/main" id="{23C5456C-A352-4CF6-8671-B2572BAD518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2">
            <a:extLst>
              <a:ext uri="{FF2B5EF4-FFF2-40B4-BE49-F238E27FC236}">
                <a16:creationId xmlns:a16="http://schemas.microsoft.com/office/drawing/2014/main" id="{C7C33AAD-B12F-4AA1-80BD-D7D3D1304B9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4">
            <a:extLst>
              <a:ext uri="{FF2B5EF4-FFF2-40B4-BE49-F238E27FC236}">
                <a16:creationId xmlns:a16="http://schemas.microsoft.com/office/drawing/2014/main" id="{E2951AF1-2CE3-48B5-9CF3-7488DCDF329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418798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Bullets in a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62550" y="2019300"/>
            <a:ext cx="1944000" cy="2700000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99000">
                <a:schemeClr val="accent1">
                  <a:lumMod val="20000"/>
                  <a:lumOff val="80000"/>
                </a:schemeClr>
              </a:gs>
              <a:gs pos="100000">
                <a:schemeClr val="accent1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19B67-2563-3544-8019-B2D766585AE6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7748B7-E5B4-4481-8BBD-FA336F544D6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806" y="2019300"/>
            <a:ext cx="1943100" cy="2700000"/>
          </a:xfr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99000">
                <a:schemeClr val="accent3">
                  <a:lumMod val="20000"/>
                  <a:lumOff val="80000"/>
                </a:schemeClr>
              </a:gs>
              <a:gs pos="100000">
                <a:schemeClr val="accent3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7DBBB1B-8761-455D-AD09-0A48C1ED27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163" y="2019300"/>
            <a:ext cx="1943100" cy="2700000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9900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5400000" scaled="1"/>
          </a:gradFill>
        </p:spPr>
        <p:txBody>
          <a:bodyPr lIns="0" tIns="1332000" rIns="0" bIns="0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Event Description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1A7388-8628-470F-82E9-729C86AAFD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20550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AE5D4FA-2556-4640-8793-063247AA27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53356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379251E-EDF2-4AC5-AB5B-C1FD66A9D6F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85713" y="2324100"/>
            <a:ext cx="828000" cy="82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lIns="0" tIns="0" rIns="0" bIns="0" anchor="ctr"/>
          <a:lstStyle>
            <a:lvl1pPr marL="0" indent="0" algn="ctr">
              <a:buNone/>
              <a:defRPr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31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71D0754-1959-7F4F-A198-3F4710E170D8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91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Image / Icon Bullet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 title="Page Number Shape">
            <a:extLst>
              <a:ext uri="{FF2B5EF4-FFF2-40B4-BE49-F238E27FC236}">
                <a16:creationId xmlns:a16="http://schemas.microsoft.com/office/drawing/2014/main" id="{4C028BF1-8F7F-4E8E-9D47-05D46323E336}"/>
              </a:ext>
            </a:extLst>
          </p:cNvPr>
          <p:cNvSpPr/>
          <p:nvPr userDrawn="1"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221622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F1C92E-34EF-7443-98EE-55EB64C2F5FD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2895600"/>
            <a:ext cx="3842550" cy="2855913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7203A2-76F7-4D98-BFEB-C48DDC3E5C6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333FF03C-99D8-472E-A74F-87D3B5A56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82C482D-2EED-4942-A5D4-D8A794C248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D4C5CB-E26D-42D3-B242-792D37C5074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332000" rIns="0" bIns="0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F1F9D8C-5E2A-414E-9E1D-AB7DF4824D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1AC612-4E8C-42E2-88EB-DB98E2791D0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332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AA95DF8-549D-4CA3-8E1A-D2DEB8CF4608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48550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A78BAAC-8764-4AFE-9AC1-DF47930B46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1581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88491EA9-E431-4D48-BD30-3BA8FACC97F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914613" y="729000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30F713C-752D-4C1A-89AB-638A7DAF60A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648550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DF00299-5001-4927-B344-D4AE0D5F039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81581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4CBE51A8-3BCA-490E-93CB-B70BBCCD967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914613" y="3598323"/>
            <a:ext cx="972000" cy="972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23252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Medium Photos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6C1126B-4E27-49D1-926A-A5CDC562C77C}"/>
              </a:ext>
            </a:extLst>
          </p:cNvPr>
          <p:cNvSpPr/>
          <p:nvPr userDrawn="1"/>
        </p:nvSpPr>
        <p:spPr>
          <a:xfrm>
            <a:off x="0" y="0"/>
            <a:ext cx="48961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831932"/>
            <a:ext cx="3833906" cy="1562638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noProof="0"/>
              <a:t>Click to edit your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DA4A-63D4-BC43-9B38-53D06F7CC9C4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A1A72B-59FA-4D91-8267-669EAAD445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2000" y="4573117"/>
            <a:ext cx="3842550" cy="1178396"/>
          </a:xfrm>
        </p:spPr>
        <p:txBody>
          <a:bodyPr/>
          <a:lstStyle>
            <a:lvl1pPr marL="0" indent="0" algn="r">
              <a:buNone/>
              <a:defRPr/>
            </a:lvl1pPr>
            <a:lvl2pPr marL="402336" indent="0" algn="r">
              <a:buNone/>
              <a:defRPr/>
            </a:lvl2pPr>
            <a:lvl3pPr marL="859536" indent="0" algn="r">
              <a:buNone/>
              <a:defRPr/>
            </a:lvl3pPr>
            <a:lvl4pPr marL="1316736" indent="0" algn="r">
              <a:buNone/>
              <a:defRPr/>
            </a:lvl4pPr>
            <a:lvl5pPr marL="1773936" indent="0" algn="r">
              <a:buNone/>
              <a:defRPr/>
            </a:lvl5pPr>
          </a:lstStyle>
          <a:p>
            <a:pPr lvl="0"/>
            <a:r>
              <a:rPr lang="en-US" noProof="0"/>
              <a:t>Place your subtitle here</a:t>
            </a:r>
          </a:p>
        </p:txBody>
      </p:sp>
      <p:cxnSp>
        <p:nvCxnSpPr>
          <p:cNvPr id="21" name="Straight Connector 20" title="Horizontal Rule Line">
            <a:extLst>
              <a:ext uri="{FF2B5EF4-FFF2-40B4-BE49-F238E27FC236}">
                <a16:creationId xmlns:a16="http://schemas.microsoft.com/office/drawing/2014/main" id="{D75086F1-E157-4A98-93DB-478F34A1158E}"/>
              </a:ext>
            </a:extLst>
          </p:cNvPr>
          <p:cNvCxnSpPr/>
          <p:nvPr userDrawn="1"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4EDDE9BC-8D20-403B-A5FE-C277A3515DE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24736" y="482857"/>
            <a:ext cx="2179814" cy="217981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noProof="0"/>
              <a:t>Insert Portrait Photo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F5E186-AFA1-42AA-AE51-CF3AC059F0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62550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C860CCD0-F268-4994-9434-F0E0132A4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95581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8D5E220-4F6C-4A47-9F47-4CA88EA230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28613" y="559678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1DFEF73A-C0FC-4A4C-8342-991CEFF532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62550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/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60572FB-0574-4BE3-9637-7CA7B5ACA8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95356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155E2FBC-2458-49C4-B75C-CAEAC6D9F1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28163" y="3429000"/>
            <a:ext cx="1944000" cy="2700000"/>
          </a:xfrm>
          <a:solidFill>
            <a:schemeClr val="bg1"/>
          </a:solidFill>
        </p:spPr>
        <p:txBody>
          <a:bodyPr lIns="0" tIns="1944000" rIns="0" bIns="72000" anchor="ctr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/>
              <a:t>Item Description</a:t>
            </a:r>
          </a:p>
        </p:txBody>
      </p:sp>
      <p:sp>
        <p:nvSpPr>
          <p:cNvPr id="27" name="Picture Placeholder 22">
            <a:extLst>
              <a:ext uri="{FF2B5EF4-FFF2-40B4-BE49-F238E27FC236}">
                <a16:creationId xmlns:a16="http://schemas.microsoft.com/office/drawing/2014/main" id="{844B1DAB-161E-44A0-9E15-DA816B46A48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34550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8" name="Picture Placeholder 24">
            <a:extLst>
              <a:ext uri="{FF2B5EF4-FFF2-40B4-BE49-F238E27FC236}">
                <a16:creationId xmlns:a16="http://schemas.microsoft.com/office/drawing/2014/main" id="{8811849A-335B-47C0-980E-357EE8C4BCC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67581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E1254A81-6A51-429E-91AC-6B4CADA71DC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500613" y="647388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0" name="Picture Placeholder 30">
            <a:extLst>
              <a:ext uri="{FF2B5EF4-FFF2-40B4-BE49-F238E27FC236}">
                <a16:creationId xmlns:a16="http://schemas.microsoft.com/office/drawing/2014/main" id="{64053090-461C-448F-9705-7FEE78A4133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234550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1" name="Picture Placeholder 32">
            <a:extLst>
              <a:ext uri="{FF2B5EF4-FFF2-40B4-BE49-F238E27FC236}">
                <a16:creationId xmlns:a16="http://schemas.microsoft.com/office/drawing/2014/main" id="{7AD2F7CB-CFE4-4C72-864A-D00C1CEAA23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67581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  <p:sp>
        <p:nvSpPr>
          <p:cNvPr id="32" name="Picture Placeholder 34">
            <a:extLst>
              <a:ext uri="{FF2B5EF4-FFF2-40B4-BE49-F238E27FC236}">
                <a16:creationId xmlns:a16="http://schemas.microsoft.com/office/drawing/2014/main" id="{CCA07CA3-C8D4-41EA-A0FB-74E1A47703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500163" y="3516711"/>
            <a:ext cx="1800000" cy="180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Insert Icon / Picture</a:t>
            </a:r>
          </a:p>
        </p:txBody>
      </p:sp>
    </p:spTree>
    <p:extLst>
      <p:ext uri="{BB962C8B-B14F-4D97-AF65-F5344CB8AC3E}">
        <p14:creationId xmlns:p14="http://schemas.microsoft.com/office/powerpoint/2010/main" val="110807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-1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47656" y="1264197"/>
            <a:ext cx="5670487" cy="4268965"/>
          </a:xfrm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6000" cap="none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666" y="4151085"/>
            <a:ext cx="4633806" cy="1591181"/>
          </a:xfr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3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cxnSp>
        <p:nvCxnSpPr>
          <p:cNvPr id="9" name="Straight Connector 8" title="Verticle Rule Line"/>
          <p:cNvCxnSpPr>
            <a:cxnSpLocks/>
          </p:cNvCxnSpPr>
          <p:nvPr/>
        </p:nvCxnSpPr>
        <p:spPr>
          <a:xfrm>
            <a:off x="5524563" y="1115733"/>
            <a:ext cx="0" cy="4626534"/>
          </a:xfrm>
          <a:prstGeom prst="line">
            <a:avLst/>
          </a:prstGeom>
          <a:ln w="635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5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29964A5-3468-3F49-AD7A-0CF5EB762F89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53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A90851AE-F437-A04B-ADE2-D5E346F2089C}" type="datetime1">
              <a:rPr lang="en-US" noProof="0" smtClean="0"/>
              <a:t>11/10/2022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13D2E340-0663-474B-992C-9192B5C45E57}" type="slidenum">
              <a:rPr lang="en-US" noProof="0" smtClean="0"/>
              <a:t>‹#›</a:t>
            </a:fld>
            <a:endParaRPr lang="en-US" noProof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09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95" r:id="rId3"/>
    <p:sldLayoutId id="2147484490" r:id="rId4"/>
    <p:sldLayoutId id="2147484491" r:id="rId5"/>
    <p:sldLayoutId id="2147484492" r:id="rId6"/>
    <p:sldLayoutId id="2147484493" r:id="rId7"/>
    <p:sldLayoutId id="2147484496" r:id="rId8"/>
    <p:sldLayoutId id="2147484481" r:id="rId9"/>
    <p:sldLayoutId id="2147484498" r:id="rId10"/>
    <p:sldLayoutId id="2147484499" r:id="rId11"/>
    <p:sldLayoutId id="2147484500" r:id="rId12"/>
    <p:sldLayoutId id="2147484482" r:id="rId13"/>
    <p:sldLayoutId id="2147484483" r:id="rId14"/>
    <p:sldLayoutId id="2147484484" r:id="rId15"/>
    <p:sldLayoutId id="2147484485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kjv1900/John%2015.7" TargetMode="External"/><Relationship Id="rId2" Type="http://schemas.openxmlformats.org/officeDocument/2006/relationships/hyperlink" Target="https://biblia.com/bible/kjv1900/1%20John%205.14-15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biblia.com/bible/kjv1900/2%20Cor%201.20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kjv1900/Mark%2011.24" TargetMode="External"/><Relationship Id="rId2" Type="http://schemas.openxmlformats.org/officeDocument/2006/relationships/hyperlink" Target="https://biblia.com/bible/kjv1900/2%20Cor%205.7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a.com/bible/kjv1900/Matt%207.7" TargetMode="External"/><Relationship Id="rId2" Type="http://schemas.openxmlformats.org/officeDocument/2006/relationships/hyperlink" Target="https://biblia.com/bible/kjv1900/Luke%2018.1-8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374-8EAE-4873-9BB6-F6C630302D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Today we’re rewiring the thought that says: “God is not answering my prayers.”</a:t>
            </a:r>
          </a:p>
        </p:txBody>
      </p:sp>
      <p:pic>
        <p:nvPicPr>
          <p:cNvPr id="53" name="Picture Placeholder 52">
            <a:extLst>
              <a:ext uri="{FF2B5EF4-FFF2-40B4-BE49-F238E27FC236}">
                <a16:creationId xmlns:a16="http://schemas.microsoft.com/office/drawing/2014/main" id="{3A9FE351-A4C6-4292-8E5E-15D6D36A50E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773857" y="1659863"/>
            <a:ext cx="4367554" cy="3277897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46A209-9095-FED5-9FF9-45C0AF39C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6" y="2910841"/>
            <a:ext cx="6078584" cy="362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6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26" y="559678"/>
            <a:ext cx="3992880" cy="120816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CC00"/>
                </a:solidFill>
                <a:effectLst/>
              </a:rPr>
              <a:t>THINK IT &amp; SAY IT:</a:t>
            </a:r>
            <a:endParaRPr lang="en-US" sz="333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1889760"/>
            <a:ext cx="3992880" cy="4556760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God DOES answer my prayers.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No matter what I see or feel, I walk by faith, and not by sight.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b="1" dirty="0"/>
              <a:t>Condemnation for my mistakes or shortcomings will not rob me of confidence.</a:t>
            </a:r>
            <a:endParaRPr lang="en-US" sz="35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85089-1F2B-729C-E70F-9B84DFBF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8920" y="0"/>
            <a:ext cx="387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8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230146" cy="117348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CC00"/>
                </a:solidFill>
                <a:effectLst/>
              </a:rPr>
              <a:t>THINK IT &amp; SAY IT:</a:t>
            </a:r>
            <a:endParaRPr lang="en-US" sz="333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5760" y="1752600"/>
            <a:ext cx="4511040" cy="4693920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/>
              <a:t>God is bigger than my mistakes.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/>
              <a:t>His Word abides in me, and therefore I can ask and receive.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/>
              <a:t>I won’t be discouraged or give up; because I will reap if I do not faint.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1" dirty="0"/>
              <a:t>My answer is coming! In Jesus’ Name!</a:t>
            </a:r>
            <a:endParaRPr lang="en-US" sz="36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85089-1F2B-729C-E70F-9B84DFBF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98920" y="0"/>
            <a:ext cx="3870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4230146" cy="1173480"/>
          </a:xfrm>
        </p:spPr>
        <p:txBody>
          <a:bodyPr>
            <a:noAutofit/>
          </a:bodyPr>
          <a:lstStyle/>
          <a:p>
            <a:pPr algn="ctr"/>
            <a:r>
              <a:rPr lang="en-US" sz="3600" b="1" u="sng" dirty="0">
                <a:solidFill>
                  <a:srgbClr val="FFCC00"/>
                </a:solidFill>
                <a:effectLst/>
              </a:rPr>
              <a:t>Let Us Pray</a:t>
            </a:r>
            <a:endParaRPr lang="en-US" sz="333400" b="1" u="sng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85089-1F2B-729C-E70F-9B84DFBF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10200" y="640080"/>
            <a:ext cx="6373811" cy="5501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119A8E-2599-9762-710C-1C4E579B8A94}"/>
              </a:ext>
            </a:extLst>
          </p:cNvPr>
          <p:cNvSpPr txBox="1"/>
          <p:nvPr/>
        </p:nvSpPr>
        <p:spPr>
          <a:xfrm>
            <a:off x="259080" y="5806440"/>
            <a:ext cx="454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https://www.crosswindsinternational.org/</a:t>
            </a:r>
          </a:p>
        </p:txBody>
      </p:sp>
    </p:spTree>
    <p:extLst>
      <p:ext uri="{BB962C8B-B14F-4D97-AF65-F5344CB8AC3E}">
        <p14:creationId xmlns:p14="http://schemas.microsoft.com/office/powerpoint/2010/main" val="220401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066291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What Does Unanswered Prayer Mean?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/>
              <a:t>This mentality prevents us from receiving all that God has for us.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4996D-D236-84FB-807D-E617A1732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727" y="19348"/>
            <a:ext cx="6416639" cy="62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6" y="559678"/>
            <a:ext cx="3842550" cy="286932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/>
              <a:t>Rewiring the thought that says: “God is not answering my prayers.”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3672840"/>
            <a:ext cx="3842550" cy="2299877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Let’s overcome this thought today by renewing our minds to what God REALLY says about this: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BB74E5-C015-BC23-8CBC-712F99128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174" y="0"/>
            <a:ext cx="6689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2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09327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CC00"/>
                </a:solidFill>
                <a:effectLst/>
              </a:rPr>
              <a:t>1. Pray the Word of God. God’s Word was God’s idea!</a:t>
            </a:r>
            <a:endParaRPr lang="en-US" sz="66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9666" y="1783080"/>
            <a:ext cx="4206240" cy="451524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So He intends for it to come to pass</a:t>
            </a:r>
            <a:r>
              <a:rPr lang="en-US" sz="2400" b="1" dirty="0">
                <a:solidFill>
                  <a:srgbClr val="FFFF00"/>
                </a:solidFill>
              </a:rPr>
              <a:t>. </a:t>
            </a:r>
            <a:r>
              <a:rPr lang="en-US" sz="2400" b="1" u="sng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 John 5:14-15</a:t>
            </a:r>
            <a:r>
              <a:rPr lang="en-US" sz="2400" b="1" u="sng" dirty="0"/>
              <a:t> </a:t>
            </a:r>
            <a:r>
              <a:rPr lang="en-US" sz="2400" b="1" dirty="0"/>
              <a:t>says, “If we ask </a:t>
            </a:r>
            <a:r>
              <a:rPr lang="en-US" sz="2400" b="1" u="sng" dirty="0"/>
              <a:t>anything according to His will</a:t>
            </a:r>
            <a:r>
              <a:rPr lang="en-US" sz="2400" b="1" dirty="0"/>
              <a:t> (His Word) we know He hears us…and we know we have whatever we’ve asked.”</a:t>
            </a:r>
          </a:p>
          <a:p>
            <a:pPr algn="l"/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John 15:7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/>
              <a:t>says, “If you abide in Me and Words abide in you…</a:t>
            </a:r>
            <a:r>
              <a:rPr lang="en-US" sz="2400" b="1" u="sng" dirty="0"/>
              <a:t>ask whatever you wish and it SHALL be done for you</a:t>
            </a:r>
            <a:r>
              <a:rPr lang="en-US" sz="2400" b="1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47A84-1ACD-0E12-0830-F7A42CB01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797" y="0"/>
            <a:ext cx="4710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63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093276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FFCC00"/>
                </a:solidFill>
                <a:effectLst/>
              </a:rPr>
              <a:t>2. God always says “Yes” to His Word—His promises.</a:t>
            </a:r>
            <a:endParaRPr lang="en-US" sz="23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028092"/>
            <a:ext cx="3992880" cy="44031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400" b="1" dirty="0">
                <a:solidFill>
                  <a:srgbClr val="FFFF0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 Corinthians 1:20</a:t>
            </a:r>
            <a:r>
              <a:rPr lang="en-US" sz="2400" b="1" dirty="0">
                <a:solidFill>
                  <a:srgbClr val="FFFF00"/>
                </a:solidFill>
                <a:effectLst/>
              </a:rPr>
              <a:t> </a:t>
            </a:r>
            <a:r>
              <a:rPr lang="en-US" sz="2800" b="1" dirty="0">
                <a:effectLst/>
              </a:rPr>
              <a:t>says, “All the promises of God are yes, in Him, and with us is the ‘Amen’.</a:t>
            </a:r>
          </a:p>
          <a:p>
            <a:pPr algn="l"/>
            <a:r>
              <a:rPr lang="en-US" sz="2800" b="1" dirty="0">
                <a:effectLst/>
              </a:rPr>
              <a:t>” There is </a:t>
            </a:r>
            <a:r>
              <a:rPr lang="en-US" sz="2800" b="1" u="sng" dirty="0">
                <a:effectLst/>
              </a:rPr>
              <a:t>no</a:t>
            </a:r>
            <a:r>
              <a:rPr lang="en-US" sz="2800" b="1" dirty="0">
                <a:effectLst/>
              </a:rPr>
              <a:t> assurance that prayer will be answered, if it’s </a:t>
            </a:r>
            <a:r>
              <a:rPr lang="en-US" sz="2800" b="1" u="sng" dirty="0">
                <a:effectLst/>
              </a:rPr>
              <a:t>not</a:t>
            </a:r>
            <a:r>
              <a:rPr lang="en-US" sz="2800" b="1" dirty="0">
                <a:effectLst/>
              </a:rPr>
              <a:t> something God has already promised in His Word.</a:t>
            </a:r>
            <a:endParaRPr lang="en-US" sz="2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8547D1-A405-B41B-1754-344770A5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389" y="365760"/>
            <a:ext cx="5946648" cy="58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35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09327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CC00"/>
                </a:solidFill>
                <a:effectLst/>
              </a:rPr>
              <a:t>3. Walk by faith</a:t>
            </a:r>
            <a:r>
              <a:rPr lang="en-US" sz="3200" dirty="0">
                <a:solidFill>
                  <a:srgbClr val="FFCC00"/>
                </a:solidFill>
                <a:effectLst/>
              </a:rPr>
              <a:t>.</a:t>
            </a:r>
            <a:endParaRPr lang="en-US" sz="148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028092"/>
            <a:ext cx="3992880" cy="4418428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(2 Corinthians 5:7</a:t>
            </a:r>
            <a:r>
              <a:rPr lang="en-US" sz="2800" b="1" dirty="0">
                <a:solidFill>
                  <a:srgbClr val="FFFF00"/>
                </a:solidFill>
              </a:rPr>
              <a:t>)</a:t>
            </a:r>
            <a:r>
              <a:rPr lang="en-US" sz="2800" b="1" dirty="0"/>
              <a:t> Regardless of how you feel, </a:t>
            </a:r>
            <a:r>
              <a:rPr lang="en-US" sz="2800" b="1" u="sng" dirty="0"/>
              <a:t>faith says</a:t>
            </a:r>
            <a:r>
              <a:rPr lang="en-US" sz="2800" b="1" dirty="0"/>
              <a:t>: God has heard me, and He answers</a:t>
            </a:r>
            <a:r>
              <a:rPr lang="en-US" sz="2800" b="1" dirty="0">
                <a:solidFill>
                  <a:srgbClr val="FFFF00"/>
                </a:solidFill>
              </a:rPr>
              <a:t>. </a:t>
            </a:r>
          </a:p>
          <a:p>
            <a:pPr algn="l"/>
            <a:r>
              <a:rPr lang="en-US" sz="2800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 11:24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/>
              <a:t>says, “Believe you HAVE received…and it shall be granted to you.”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76355-4EC9-3E71-EE27-8C52F55130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972" y="350520"/>
            <a:ext cx="6797039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8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98540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CC00"/>
                </a:solidFill>
                <a:effectLst/>
              </a:rPr>
              <a:t>4. Don’t throw in the towel when you don’t see it working.</a:t>
            </a:r>
            <a:endParaRPr lang="en-US" sz="1481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804160"/>
            <a:ext cx="3992880" cy="364236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FFFF00"/>
                </a:solidFill>
              </a:rPr>
              <a:t>Hebrews 6:12 </a:t>
            </a:r>
            <a:r>
              <a:rPr lang="en-US" sz="2800" b="1" dirty="0"/>
              <a:t>says, “…through </a:t>
            </a:r>
            <a:r>
              <a:rPr lang="en-US" sz="2800" b="1" u="sng" dirty="0"/>
              <a:t>faith AND patience</a:t>
            </a:r>
            <a:r>
              <a:rPr lang="en-US" sz="2800" b="1" dirty="0"/>
              <a:t>, we </a:t>
            </a:r>
            <a:r>
              <a:rPr lang="en-US" sz="2800" b="1" u="sng" dirty="0"/>
              <a:t>inherit the promises of God</a:t>
            </a:r>
            <a:r>
              <a:rPr lang="en-US" sz="2800" b="1" dirty="0"/>
              <a:t>.”</a:t>
            </a:r>
            <a:endParaRPr lang="en-US" sz="32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FE248E-600A-AEB1-D4EB-6E0DEEBEC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40" y="0"/>
            <a:ext cx="6065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6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634882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FFCC00"/>
                </a:solidFill>
                <a:effectLst/>
              </a:rPr>
              <a:t>5. Apply the secret of Persistence.</a:t>
            </a:r>
            <a:endParaRPr lang="en-US" sz="400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362200"/>
            <a:ext cx="3992880" cy="4084320"/>
          </a:xfrm>
        </p:spPr>
        <p:txBody>
          <a:bodyPr>
            <a:normAutofit fontScale="92500"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(</a:t>
            </a:r>
            <a:r>
              <a:rPr lang="en-US" sz="3200" b="1" dirty="0">
                <a:solidFill>
                  <a:srgbClr val="FFFF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Luke 18:1-8</a:t>
            </a:r>
            <a:r>
              <a:rPr lang="en-US" sz="3200" b="1" dirty="0">
                <a:solidFill>
                  <a:srgbClr val="FFFF00"/>
                </a:solidFill>
              </a:rPr>
              <a:t>) </a:t>
            </a:r>
          </a:p>
          <a:p>
            <a:pPr algn="l"/>
            <a:r>
              <a:rPr lang="en-US" sz="3200" b="1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Matthew 7:7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/>
              <a:t>(Amplified) says, “</a:t>
            </a:r>
            <a:r>
              <a:rPr lang="en-US" sz="3200" b="1" u="sng" dirty="0"/>
              <a:t>Keep on asking</a:t>
            </a:r>
            <a:r>
              <a:rPr lang="en-US" sz="3200" b="1" dirty="0"/>
              <a:t> and it shall be given…</a:t>
            </a:r>
            <a:r>
              <a:rPr lang="en-US" sz="3200" b="1" u="sng" dirty="0"/>
              <a:t>keep on knocking</a:t>
            </a:r>
            <a:r>
              <a:rPr lang="en-US" sz="3200" b="1" dirty="0"/>
              <a:t> and the door shall be opened.”</a:t>
            </a:r>
            <a:endParaRPr lang="en-US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85089-1F2B-729C-E70F-9B84DFBF1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217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94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97F4D-F280-472F-9307-25B3E6BD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026" y="559678"/>
            <a:ext cx="3992880" cy="1634882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FFCC00"/>
                </a:solidFill>
                <a:effectLst/>
              </a:rPr>
              <a:t>6. Don’t let condemnation rob you of your confidence.</a:t>
            </a:r>
            <a:endParaRPr lang="en-US" sz="3334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91695-E7DA-48AF-9EEB-86DA1F9BF7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62000" y="2362200"/>
            <a:ext cx="3992880" cy="408432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1 John 3:20-22 </a:t>
            </a:r>
            <a:r>
              <a:rPr lang="en-US" sz="3200" b="1" dirty="0"/>
              <a:t>says, “…If our heart does not condemn us (THERE IS NO CONDEMNATION FOR THOSE WHO ARE IN CHRIST JESUS), then we have confidence toward God; and whatever we ask we receive…”</a:t>
            </a:r>
            <a:endParaRPr lang="en-US" sz="4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761CE6-695A-0941-954E-A6BD7E163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2E340-0663-474B-992C-9192B5C45E57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085089-1F2B-729C-E70F-9B84DFBF16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867400" y="0"/>
            <a:ext cx="5455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9328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45175639_Biography_presentation_cr - v2" id="{A01E65BC-612A-475B-B592-779A440066C3}" vid="{453437E2-1A5B-4416-AE85-AE3C10623C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B4AFBF-E012-4607-B95C-D9E661912AC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60E032F-2E55-4A86-BB2D-1A317C6429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7EC923-6023-4411-8330-A0042153E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Biography presentation</Template>
  <TotalTime>158</TotalTime>
  <Words>503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Schoolbook</vt:lpstr>
      <vt:lpstr>Corbel</vt:lpstr>
      <vt:lpstr>Headlines</vt:lpstr>
      <vt:lpstr>Today we’re rewiring the thought that says: “God is not answering my prayers.”</vt:lpstr>
      <vt:lpstr>What Does Unanswered Prayer Mean?</vt:lpstr>
      <vt:lpstr>Rewiring the thought that says: “God is not answering my prayers.”</vt:lpstr>
      <vt:lpstr>1. Pray the Word of God. God’s Word was God’s idea!</vt:lpstr>
      <vt:lpstr>2. God always says “Yes” to His Word—His promises.</vt:lpstr>
      <vt:lpstr>3. Walk by faith.</vt:lpstr>
      <vt:lpstr>4. Don’t throw in the towel when you don’t see it working.</vt:lpstr>
      <vt:lpstr>5. Apply the secret of Persistence.</vt:lpstr>
      <vt:lpstr>6. Don’t let condemnation rob you of your confidence.</vt:lpstr>
      <vt:lpstr>THINK IT &amp; SAY IT:</vt:lpstr>
      <vt:lpstr>THINK IT &amp; SAY IT:</vt:lpstr>
      <vt:lpstr>Let Us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we’re rewiring the thought that says: “God is not answering my prayers.”</dc:title>
  <dc:creator>Ronald Powell</dc:creator>
  <cp:lastModifiedBy>Ronald Powell</cp:lastModifiedBy>
  <cp:revision>1</cp:revision>
  <dcterms:created xsi:type="dcterms:W3CDTF">2022-11-10T19:49:31Z</dcterms:created>
  <dcterms:modified xsi:type="dcterms:W3CDTF">2022-11-10T22:34:03Z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