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8" r:id="rId3"/>
    <p:sldId id="257" r:id="rId4"/>
    <p:sldId id="256" r:id="rId5"/>
    <p:sldId id="259" r:id="rId6"/>
    <p:sldId id="260" r:id="rId7"/>
    <p:sldId id="261" r:id="rId8"/>
    <p:sldId id="264" r:id="rId9"/>
    <p:sldId id="266" r:id="rId10"/>
    <p:sldId id="267" r:id="rId11"/>
    <p:sldId id="262" r:id="rId12"/>
    <p:sldId id="265"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9A3"/>
    <a:srgbClr val="3C0F3D"/>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73" d="100"/>
          <a:sy n="73" d="100"/>
        </p:scale>
        <p:origin x="61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7699C-C04B-B9B9-9476-D0FFB1F9E0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745E332-D94F-65E0-F382-49A65B9265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7EEBFD-8573-EB31-CE91-DDE5583A632A}"/>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5" name="Footer Placeholder 4">
            <a:extLst>
              <a:ext uri="{FF2B5EF4-FFF2-40B4-BE49-F238E27FC236}">
                <a16:creationId xmlns:a16="http://schemas.microsoft.com/office/drawing/2014/main" id="{1409F78F-9167-1094-ED22-435C9A3E10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5632EA-F476-6BEA-F642-E10A6C62A8CD}"/>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2246348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56A09-BA45-8982-B2E4-BFD4FEBD5F5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0CBDE83-E461-421A-F47F-8E3A51C8C4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F85C9-FC19-50FD-851D-1DFB9C5DDBE3}"/>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5" name="Footer Placeholder 4">
            <a:extLst>
              <a:ext uri="{FF2B5EF4-FFF2-40B4-BE49-F238E27FC236}">
                <a16:creationId xmlns:a16="http://schemas.microsoft.com/office/drawing/2014/main" id="{0295C9F2-93DA-C64F-39F0-1360466C46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50C14-7857-613A-1BB6-977F81BD04CA}"/>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1343944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0CBC62-D214-1125-FE11-4B8CB9D74E7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6AF999-C1D6-351F-9387-5B4FC074F6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1B1C0F-EE3B-5B97-087D-BEE3A7838008}"/>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5" name="Footer Placeholder 4">
            <a:extLst>
              <a:ext uri="{FF2B5EF4-FFF2-40B4-BE49-F238E27FC236}">
                <a16:creationId xmlns:a16="http://schemas.microsoft.com/office/drawing/2014/main" id="{4D4AA89F-5DA1-D4CB-AB7B-2B9AD0EF95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04FDC-A317-67B7-6C0E-0E2F52A7B0DE}"/>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1922822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E4054-585F-F1C1-61A2-C2B38433C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D63FE9-A74C-66CA-AC08-BC8BD804FF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273747-2048-EC83-CB45-BEDBD60E3496}"/>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5" name="Footer Placeholder 4">
            <a:extLst>
              <a:ext uri="{FF2B5EF4-FFF2-40B4-BE49-F238E27FC236}">
                <a16:creationId xmlns:a16="http://schemas.microsoft.com/office/drawing/2014/main" id="{579C9040-F281-20A5-0B80-8BDB01BA09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67AA56-D825-7948-8AE2-B4C5CC256B4D}"/>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2974361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4D1DA-316E-748D-555C-5CA0D65A97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FACA1D6-859A-20F3-BFDB-3D4C2AFEF6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BE05A4-37FB-193E-C705-18A1CE8B794B}"/>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5" name="Footer Placeholder 4">
            <a:extLst>
              <a:ext uri="{FF2B5EF4-FFF2-40B4-BE49-F238E27FC236}">
                <a16:creationId xmlns:a16="http://schemas.microsoft.com/office/drawing/2014/main" id="{43B50A1A-E855-E5F5-DD8D-76F2CE81E0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2EE649-24EB-F622-13D9-3A6F175A8FE7}"/>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1623121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74166-F028-45D8-F094-DB534D3F13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27A19A-7E7E-02A4-6BB9-DDEEB40AA1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87449D-F977-98AA-08BE-DC866900CB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7CCEA1-BBFB-225F-4E18-EAB2DD64D63D}"/>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6" name="Footer Placeholder 5">
            <a:extLst>
              <a:ext uri="{FF2B5EF4-FFF2-40B4-BE49-F238E27FC236}">
                <a16:creationId xmlns:a16="http://schemas.microsoft.com/office/drawing/2014/main" id="{9F92E087-925B-2A19-79EA-20F0FC511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A61AE9-7EEE-F73D-69ED-DFDAB10E4142}"/>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3414171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F62CB-08C8-4875-6B4A-779007F3F8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108784-0F78-B39D-D577-8030BEAD8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78781D-57AE-D197-7D8D-C4922721878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856207-86EE-DD82-AF0F-C430AED4A9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5E944F-7822-94E7-5558-F156A416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D90659A-86C7-D873-7010-92E93F9BADCF}"/>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8" name="Footer Placeholder 7">
            <a:extLst>
              <a:ext uri="{FF2B5EF4-FFF2-40B4-BE49-F238E27FC236}">
                <a16:creationId xmlns:a16="http://schemas.microsoft.com/office/drawing/2014/main" id="{3EEB7BE8-F8B2-64EB-8CE8-345F2A2FB1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BB14616-EE43-DE25-6820-582FD466CD8D}"/>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571656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59B82-D9E1-D873-512D-52E3D731A9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C053D9-2B2D-672E-D589-FA924BF18BC8}"/>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4" name="Footer Placeholder 3">
            <a:extLst>
              <a:ext uri="{FF2B5EF4-FFF2-40B4-BE49-F238E27FC236}">
                <a16:creationId xmlns:a16="http://schemas.microsoft.com/office/drawing/2014/main" id="{1F76FD12-457F-5FCE-6527-45F4831A269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8FAC8E4-D9D2-ADC3-4C2E-186847952E56}"/>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286160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9D185B-C1F0-AA82-CD00-100923558449}"/>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3" name="Footer Placeholder 2">
            <a:extLst>
              <a:ext uri="{FF2B5EF4-FFF2-40B4-BE49-F238E27FC236}">
                <a16:creationId xmlns:a16="http://schemas.microsoft.com/office/drawing/2014/main" id="{93DCBBB1-84E1-CF2B-7396-8270EAA95B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DB894F-5B51-D5DA-798C-F3430D900B30}"/>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282837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698C4-B322-BBEF-D8CD-1B03836D88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A9FE3B-B785-CFAE-9156-E690DC957B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92A42D-A836-DCC2-55B5-F21C773B18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950873-61CD-0037-8333-4BB9E57C87E6}"/>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6" name="Footer Placeholder 5">
            <a:extLst>
              <a:ext uri="{FF2B5EF4-FFF2-40B4-BE49-F238E27FC236}">
                <a16:creationId xmlns:a16="http://schemas.microsoft.com/office/drawing/2014/main" id="{A081490D-49F8-1354-96AD-B47843B10C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866860-BAAE-83B6-D8ED-03B36CE4ED27}"/>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4111992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83C6E-EE32-07AC-20E6-1FE031B9E4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78F88E-C903-6BDC-FDFA-A1AEA78250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34B9ED-39B1-FF2D-B290-B84D6570CB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177249-F818-24A5-ABBA-CA19D28827D9}"/>
              </a:ext>
            </a:extLst>
          </p:cNvPr>
          <p:cNvSpPr>
            <a:spLocks noGrp="1"/>
          </p:cNvSpPr>
          <p:nvPr>
            <p:ph type="dt" sz="half" idx="10"/>
          </p:nvPr>
        </p:nvSpPr>
        <p:spPr/>
        <p:txBody>
          <a:bodyPr/>
          <a:lstStyle/>
          <a:p>
            <a:fld id="{A3630025-CAFA-4D42-9774-425A87E89295}" type="datetimeFigureOut">
              <a:rPr lang="en-US" smtClean="0"/>
              <a:t>6/16/2023</a:t>
            </a:fld>
            <a:endParaRPr lang="en-US"/>
          </a:p>
        </p:txBody>
      </p:sp>
      <p:sp>
        <p:nvSpPr>
          <p:cNvPr id="6" name="Footer Placeholder 5">
            <a:extLst>
              <a:ext uri="{FF2B5EF4-FFF2-40B4-BE49-F238E27FC236}">
                <a16:creationId xmlns:a16="http://schemas.microsoft.com/office/drawing/2014/main" id="{3D26885E-919F-59B2-91A8-421FFFD7B7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0D6FDB-DB86-27DD-C885-6D900DDFAF2C}"/>
              </a:ext>
            </a:extLst>
          </p:cNvPr>
          <p:cNvSpPr>
            <a:spLocks noGrp="1"/>
          </p:cNvSpPr>
          <p:nvPr>
            <p:ph type="sldNum" sz="quarter" idx="12"/>
          </p:nvPr>
        </p:nvSpPr>
        <p:spPr/>
        <p:txBody>
          <a:bodyPr/>
          <a:lstStyle/>
          <a:p>
            <a:fld id="{0D71ED35-AC94-4048-9A6D-F99BC8D0A946}" type="slidenum">
              <a:rPr lang="en-US" smtClean="0"/>
              <a:t>‹#›</a:t>
            </a:fld>
            <a:endParaRPr lang="en-US"/>
          </a:p>
        </p:txBody>
      </p:sp>
    </p:spTree>
    <p:extLst>
      <p:ext uri="{BB962C8B-B14F-4D97-AF65-F5344CB8AC3E}">
        <p14:creationId xmlns:p14="http://schemas.microsoft.com/office/powerpoint/2010/main" val="1347372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0D8AD1-973D-16CB-4AA7-0C449BBEBD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55024D-7B26-03EE-8685-78CF2A56AD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DF391E-276D-A830-D9AA-EDA6EC2808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630025-CAFA-4D42-9774-425A87E89295}" type="datetimeFigureOut">
              <a:rPr lang="en-US" smtClean="0"/>
              <a:t>6/16/2023</a:t>
            </a:fld>
            <a:endParaRPr lang="en-US"/>
          </a:p>
        </p:txBody>
      </p:sp>
      <p:sp>
        <p:nvSpPr>
          <p:cNvPr id="5" name="Footer Placeholder 4">
            <a:extLst>
              <a:ext uri="{FF2B5EF4-FFF2-40B4-BE49-F238E27FC236}">
                <a16:creationId xmlns:a16="http://schemas.microsoft.com/office/drawing/2014/main" id="{1DF59D95-8654-5993-D4B6-11B24CD3A1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AFA7C3-0071-C360-E731-1339C08DC3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1ED35-AC94-4048-9A6D-F99BC8D0A946}" type="slidenum">
              <a:rPr lang="en-US" smtClean="0"/>
              <a:t>‹#›</a:t>
            </a:fld>
            <a:endParaRPr lang="en-US"/>
          </a:p>
        </p:txBody>
      </p:sp>
    </p:spTree>
    <p:extLst>
      <p:ext uri="{BB962C8B-B14F-4D97-AF65-F5344CB8AC3E}">
        <p14:creationId xmlns:p14="http://schemas.microsoft.com/office/powerpoint/2010/main" val="3723104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acebook.com/officialbenshapiro/videos/6652757534789654"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10AF02-E0AC-DCE7-8663-745C301B5B1F}"/>
              </a:ext>
            </a:extLst>
          </p:cNvPr>
          <p:cNvSpPr>
            <a:spLocks noGrp="1"/>
          </p:cNvSpPr>
          <p:nvPr>
            <p:ph idx="1"/>
          </p:nvPr>
        </p:nvSpPr>
        <p:spPr>
          <a:xfrm>
            <a:off x="838200" y="709684"/>
            <a:ext cx="10515600" cy="5467279"/>
          </a:xfrm>
        </p:spPr>
        <p:txBody>
          <a:bodyPr/>
          <a:lstStyle/>
          <a:p>
            <a:endParaRPr lang="en-US" dirty="0"/>
          </a:p>
        </p:txBody>
      </p:sp>
      <p:pic>
        <p:nvPicPr>
          <p:cNvPr id="2" name="Picture 1">
            <a:extLst>
              <a:ext uri="{FF2B5EF4-FFF2-40B4-BE49-F238E27FC236}">
                <a16:creationId xmlns:a16="http://schemas.microsoft.com/office/drawing/2014/main" id="{EFBDA4F0-485A-E397-182C-40B6B9538320}"/>
              </a:ext>
            </a:extLst>
          </p:cNvPr>
          <p:cNvPicPr>
            <a:picLocks noChangeAspect="1"/>
          </p:cNvPicPr>
          <p:nvPr/>
        </p:nvPicPr>
        <p:blipFill>
          <a:blip r:embed="rId2"/>
          <a:stretch>
            <a:fillRect/>
          </a:stretch>
        </p:blipFill>
        <p:spPr>
          <a:xfrm>
            <a:off x="837744" y="3139415"/>
            <a:ext cx="10516511" cy="579170"/>
          </a:xfrm>
          <a:prstGeom prst="rect">
            <a:avLst/>
          </a:prstGeom>
        </p:spPr>
      </p:pic>
      <p:pic>
        <p:nvPicPr>
          <p:cNvPr id="4" name="Picture 3">
            <a:extLst>
              <a:ext uri="{FF2B5EF4-FFF2-40B4-BE49-F238E27FC236}">
                <a16:creationId xmlns:a16="http://schemas.microsoft.com/office/drawing/2014/main" id="{4CC05F5E-E07F-E319-4656-97597857F76A}"/>
              </a:ext>
            </a:extLst>
          </p:cNvPr>
          <p:cNvPicPr>
            <a:picLocks noChangeAspect="1"/>
          </p:cNvPicPr>
          <p:nvPr/>
        </p:nvPicPr>
        <p:blipFill>
          <a:blip r:embed="rId2"/>
          <a:stretch>
            <a:fillRect/>
          </a:stretch>
        </p:blipFill>
        <p:spPr>
          <a:xfrm>
            <a:off x="990144" y="3291815"/>
            <a:ext cx="10516511" cy="579170"/>
          </a:xfrm>
          <a:prstGeom prst="rect">
            <a:avLst/>
          </a:prstGeom>
        </p:spPr>
      </p:pic>
      <p:pic>
        <p:nvPicPr>
          <p:cNvPr id="6" name="Picture 5">
            <a:hlinkClick r:id="rId3"/>
            <a:extLst>
              <a:ext uri="{FF2B5EF4-FFF2-40B4-BE49-F238E27FC236}">
                <a16:creationId xmlns:a16="http://schemas.microsoft.com/office/drawing/2014/main" id="{5502CD66-EF54-CB76-ED36-B4DA07694F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7744" y="709685"/>
            <a:ext cx="10287000" cy="5316082"/>
          </a:xfrm>
          <a:prstGeom prst="rect">
            <a:avLst/>
          </a:prstGeom>
        </p:spPr>
      </p:pic>
      <p:sp>
        <p:nvSpPr>
          <p:cNvPr id="7" name="TextBox 6">
            <a:extLst>
              <a:ext uri="{FF2B5EF4-FFF2-40B4-BE49-F238E27FC236}">
                <a16:creationId xmlns:a16="http://schemas.microsoft.com/office/drawing/2014/main" id="{1D32991A-88BB-14C5-BB6E-7A6B7929C841}"/>
              </a:ext>
            </a:extLst>
          </p:cNvPr>
          <p:cNvSpPr txBox="1"/>
          <p:nvPr/>
        </p:nvSpPr>
        <p:spPr>
          <a:xfrm>
            <a:off x="313510" y="6176963"/>
            <a:ext cx="11403874" cy="480131"/>
          </a:xfrm>
          <a:prstGeom prst="rect">
            <a:avLst/>
          </a:prstGeom>
          <a:noFill/>
        </p:spPr>
        <p:txBody>
          <a:bodyPr wrap="square" rtlCol="0">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https://www.facebook.com/officialbenshapiro/videos/6652757534789654</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9937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139F0-9D80-361F-D238-FDCDFF82D987}"/>
              </a:ext>
            </a:extLst>
          </p:cNvPr>
          <p:cNvSpPr>
            <a:spLocks noGrp="1"/>
          </p:cNvSpPr>
          <p:nvPr>
            <p:ph type="title"/>
          </p:nvPr>
        </p:nvSpPr>
        <p:spPr>
          <a:solidFill>
            <a:srgbClr val="C00000"/>
          </a:solidFill>
        </p:spPr>
        <p:txBody>
          <a:bodyPr/>
          <a:lstStyle/>
          <a:p>
            <a:r>
              <a:rPr lang="en-US" b="1" dirty="0">
                <a:solidFill>
                  <a:schemeClr val="bg1"/>
                </a:solidFill>
                <a:effectLst>
                  <a:outerShdw blurRad="38100" dist="38100" dir="2700000" algn="tl">
                    <a:srgbClr val="000000">
                      <a:alpha val="43137"/>
                    </a:srgbClr>
                  </a:outerShdw>
                </a:effectLst>
              </a:rPr>
              <a:t>The Power To make “PRIDE” Industries Think!</a:t>
            </a:r>
          </a:p>
        </p:txBody>
      </p:sp>
      <p:pic>
        <p:nvPicPr>
          <p:cNvPr id="5" name="Content Placeholder 4">
            <a:extLst>
              <a:ext uri="{FF2B5EF4-FFF2-40B4-BE49-F238E27FC236}">
                <a16:creationId xmlns:a16="http://schemas.microsoft.com/office/drawing/2014/main" id="{05EDDAD8-3E8F-75E4-8276-048C69DEB5F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322363"/>
            <a:ext cx="10515600" cy="4881489"/>
          </a:xfrm>
        </p:spPr>
      </p:pic>
    </p:spTree>
    <p:extLst>
      <p:ext uri="{BB962C8B-B14F-4D97-AF65-F5344CB8AC3E}">
        <p14:creationId xmlns:p14="http://schemas.microsoft.com/office/powerpoint/2010/main" val="2906031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1D26-25FC-93FB-963F-27F8DA9032AA}"/>
              </a:ext>
            </a:extLst>
          </p:cNvPr>
          <p:cNvSpPr>
            <a:spLocks noGrp="1"/>
          </p:cNvSpPr>
          <p:nvPr>
            <p:ph type="ctrTitle"/>
          </p:nvPr>
        </p:nvSpPr>
        <p:spPr>
          <a:xfrm>
            <a:off x="984737" y="647114"/>
            <a:ext cx="10410093" cy="5669280"/>
          </a:xfrm>
        </p:spPr>
        <p:txBody>
          <a:bodyPr>
            <a:noAutofit/>
          </a:bodyPr>
          <a:lstStyle/>
          <a:p>
            <a:pPr algn="l"/>
            <a:r>
              <a:rPr lang="en-US" sz="4000" b="1" dirty="0">
                <a:solidFill>
                  <a:schemeClr val="bg1"/>
                </a:solidFill>
              </a:rPr>
              <a:t>1 Timothy 6:3-5 King James Version Says:  </a:t>
            </a:r>
            <a:r>
              <a:rPr lang="en-US" sz="4000" b="1" dirty="0">
                <a:solidFill>
                  <a:schemeClr val="accent4">
                    <a:lumMod val="60000"/>
                    <a:lumOff val="40000"/>
                  </a:schemeClr>
                </a:solidFill>
              </a:rPr>
              <a:t>If any man teaches otherwise, and consent not to wholesome words, even the words of our Lord Jesus Christ, and to the doctrine which is according to godliness;  He is proud, knowing nothing, but doting about questions and strifes of words, whereof cometh envy, strife, railings, evil surmisings, Perverse disputings of men of corrupt minds, and destitute of the truth, supposing that gain is godliness: from such withdraw thyself. </a:t>
            </a:r>
          </a:p>
        </p:txBody>
      </p:sp>
    </p:spTree>
    <p:extLst>
      <p:ext uri="{BB962C8B-B14F-4D97-AF65-F5344CB8AC3E}">
        <p14:creationId xmlns:p14="http://schemas.microsoft.com/office/powerpoint/2010/main" val="2310018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1D26-25FC-93FB-963F-27F8DA9032AA}"/>
              </a:ext>
            </a:extLst>
          </p:cNvPr>
          <p:cNvSpPr>
            <a:spLocks noGrp="1"/>
          </p:cNvSpPr>
          <p:nvPr>
            <p:ph type="ctrTitle"/>
          </p:nvPr>
        </p:nvSpPr>
        <p:spPr>
          <a:xfrm>
            <a:off x="942535" y="1122362"/>
            <a:ext cx="10396025" cy="4800136"/>
          </a:xfrm>
        </p:spPr>
        <p:txBody>
          <a:bodyPr>
            <a:noAutofit/>
          </a:bodyPr>
          <a:lstStyle/>
          <a:p>
            <a:pPr algn="l"/>
            <a:r>
              <a:rPr lang="en-US" sz="4000" b="1" dirty="0">
                <a:solidFill>
                  <a:schemeClr val="accent4">
                    <a:lumMod val="60000"/>
                    <a:lumOff val="40000"/>
                  </a:schemeClr>
                </a:solidFill>
              </a:rPr>
              <a:t> </a:t>
            </a:r>
            <a:r>
              <a:rPr lang="en-US" sz="4000" b="1" dirty="0">
                <a:solidFill>
                  <a:schemeClr val="bg1"/>
                </a:solidFill>
              </a:rPr>
              <a:t>In conclusion, </a:t>
            </a:r>
            <a:r>
              <a:rPr lang="en-US" sz="4000" b="1" dirty="0">
                <a:solidFill>
                  <a:schemeClr val="accent4">
                    <a:lumMod val="60000"/>
                    <a:lumOff val="40000"/>
                  </a:schemeClr>
                </a:solidFill>
              </a:rPr>
              <a:t>separation from the world is a vital aspect of the Christian life. </a:t>
            </a:r>
            <a:br>
              <a:rPr lang="en-US" sz="4000" b="1" dirty="0">
                <a:solidFill>
                  <a:schemeClr val="accent4">
                    <a:lumMod val="60000"/>
                    <a:lumOff val="40000"/>
                  </a:schemeClr>
                </a:solidFill>
              </a:rPr>
            </a:br>
            <a:br>
              <a:rPr lang="en-US" sz="4000" b="1" dirty="0">
                <a:solidFill>
                  <a:schemeClr val="accent4">
                    <a:lumMod val="60000"/>
                    <a:lumOff val="40000"/>
                  </a:schemeClr>
                </a:solidFill>
              </a:rPr>
            </a:br>
            <a:r>
              <a:rPr lang="en-US" sz="4000" b="1" dirty="0">
                <a:solidFill>
                  <a:schemeClr val="bg1"/>
                </a:solidFill>
              </a:rPr>
              <a:t>By choosing to follow God’s will instead of the ways of the world, we can experience true freedom and fulfillment in life. </a:t>
            </a:r>
            <a:br>
              <a:rPr lang="en-US" sz="4000" b="1" dirty="0">
                <a:solidFill>
                  <a:schemeClr val="bg1"/>
                </a:solidFill>
              </a:rPr>
            </a:br>
            <a:br>
              <a:rPr lang="en-US" sz="4000" b="1" dirty="0">
                <a:solidFill>
                  <a:schemeClr val="bg1"/>
                </a:solidFill>
              </a:rPr>
            </a:br>
            <a:r>
              <a:rPr lang="en-US" sz="4000" b="1" dirty="0">
                <a:solidFill>
                  <a:schemeClr val="accent4">
                    <a:lumMod val="60000"/>
                    <a:lumOff val="40000"/>
                  </a:schemeClr>
                </a:solidFill>
              </a:rPr>
              <a:t>Let us strive to be transformed by the renewing of our minds, and to live in a way that honors God and blesses those around us. </a:t>
            </a:r>
          </a:p>
        </p:txBody>
      </p:sp>
    </p:spTree>
    <p:extLst>
      <p:ext uri="{BB962C8B-B14F-4D97-AF65-F5344CB8AC3E}">
        <p14:creationId xmlns:p14="http://schemas.microsoft.com/office/powerpoint/2010/main" val="1065760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1D26-25FC-93FB-963F-27F8DA9032AA}"/>
              </a:ext>
            </a:extLst>
          </p:cNvPr>
          <p:cNvSpPr>
            <a:spLocks noGrp="1"/>
          </p:cNvSpPr>
          <p:nvPr>
            <p:ph type="ctrTitle"/>
          </p:nvPr>
        </p:nvSpPr>
        <p:spPr>
          <a:xfrm>
            <a:off x="1524000" y="1122362"/>
            <a:ext cx="9144000" cy="4265564"/>
          </a:xfrm>
        </p:spPr>
        <p:txBody>
          <a:bodyPr>
            <a:noAutofit/>
          </a:bodyPr>
          <a:lstStyle/>
          <a:p>
            <a:pPr algn="l"/>
            <a:r>
              <a:rPr lang="en-US" sz="4000" b="1" u="sng" dirty="0">
                <a:solidFill>
                  <a:schemeClr val="accent4">
                    <a:lumMod val="60000"/>
                    <a:lumOff val="40000"/>
                  </a:schemeClr>
                </a:solidFill>
              </a:rPr>
              <a:t>LET US ALL PRAY</a:t>
            </a:r>
          </a:p>
        </p:txBody>
      </p:sp>
      <p:sp>
        <p:nvSpPr>
          <p:cNvPr id="3" name="TextBox 2">
            <a:extLst>
              <a:ext uri="{FF2B5EF4-FFF2-40B4-BE49-F238E27FC236}">
                <a16:creationId xmlns:a16="http://schemas.microsoft.com/office/drawing/2014/main" id="{EBEE8634-6A44-D53B-0BDD-4303FF3A0FE1}"/>
              </a:ext>
            </a:extLst>
          </p:cNvPr>
          <p:cNvSpPr txBox="1"/>
          <p:nvPr/>
        </p:nvSpPr>
        <p:spPr>
          <a:xfrm>
            <a:off x="1524000" y="2813538"/>
            <a:ext cx="9462868" cy="1077218"/>
          </a:xfrm>
          <a:prstGeom prst="rect">
            <a:avLst/>
          </a:prstGeom>
          <a:noFill/>
        </p:spPr>
        <p:txBody>
          <a:bodyPr wrap="square" rtlCol="0">
            <a:spAutoFit/>
          </a:bodyPr>
          <a:lstStyle/>
          <a:p>
            <a:r>
              <a:rPr lang="en-US" sz="3200" b="1" dirty="0">
                <a:solidFill>
                  <a:schemeClr val="bg1"/>
                </a:solidFill>
                <a:effectLst>
                  <a:outerShdw blurRad="38100" dist="38100" dir="2700000" algn="tl">
                    <a:srgbClr val="000000">
                      <a:alpha val="43137"/>
                    </a:srgbClr>
                  </a:outerShdw>
                </a:effectLst>
              </a:rPr>
              <a:t>Visit Our Web Library</a:t>
            </a:r>
          </a:p>
          <a:p>
            <a:r>
              <a:rPr lang="en-US" sz="3200" b="1" dirty="0">
                <a:solidFill>
                  <a:schemeClr val="bg1"/>
                </a:solidFill>
                <a:effectLst>
                  <a:outerShdw blurRad="38100" dist="38100" dir="2700000" algn="tl">
                    <a:srgbClr val="000000">
                      <a:alpha val="43137"/>
                    </a:srgbClr>
                  </a:outerShdw>
                </a:effectLst>
              </a:rPr>
              <a:t>https://www.crosswindsinternational.org/sermons/</a:t>
            </a:r>
          </a:p>
        </p:txBody>
      </p:sp>
    </p:spTree>
    <p:extLst>
      <p:ext uri="{BB962C8B-B14F-4D97-AF65-F5344CB8AC3E}">
        <p14:creationId xmlns:p14="http://schemas.microsoft.com/office/powerpoint/2010/main" val="165716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AE54F-BA53-5930-4FBE-70B43509A1A8}"/>
              </a:ext>
            </a:extLst>
          </p:cNvPr>
          <p:cNvSpPr>
            <a:spLocks noGrp="1"/>
          </p:cNvSpPr>
          <p:nvPr>
            <p:ph type="title"/>
          </p:nvPr>
        </p:nvSpPr>
        <p:spPr>
          <a:xfrm>
            <a:off x="838200" y="365125"/>
            <a:ext cx="10515600" cy="1325563"/>
          </a:xfrm>
        </p:spPr>
        <p:txBody>
          <a:bodyPr/>
          <a:lstStyle/>
          <a:p>
            <a:r>
              <a:rPr lang="en-US" dirty="0"/>
              <a:t>Separate Yourself </a:t>
            </a:r>
          </a:p>
        </p:txBody>
      </p:sp>
      <p:pic>
        <p:nvPicPr>
          <p:cNvPr id="9" name="Content Placeholder 8">
            <a:extLst>
              <a:ext uri="{FF2B5EF4-FFF2-40B4-BE49-F238E27FC236}">
                <a16:creationId xmlns:a16="http://schemas.microsoft.com/office/drawing/2014/main" id="{BAF25134-8803-DE70-F310-5A6489798DE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169112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2ADC4-C825-F391-940D-BE231DF8E919}"/>
              </a:ext>
            </a:extLst>
          </p:cNvPr>
          <p:cNvSpPr>
            <a:spLocks noGrp="1"/>
          </p:cNvSpPr>
          <p:nvPr>
            <p:ph type="title"/>
          </p:nvPr>
        </p:nvSpPr>
        <p:spPr/>
        <p:txBody>
          <a:bodyPr/>
          <a:lstStyle/>
          <a:p>
            <a:pPr algn="ctr"/>
            <a:r>
              <a:rPr lang="en-US" b="1" dirty="0">
                <a:solidFill>
                  <a:schemeClr val="bg1"/>
                </a:solidFill>
              </a:rPr>
              <a:t>The apostle Paul wrote in Romans 12:2, </a:t>
            </a:r>
          </a:p>
        </p:txBody>
      </p:sp>
      <p:sp>
        <p:nvSpPr>
          <p:cNvPr id="3" name="Content Placeholder 2">
            <a:extLst>
              <a:ext uri="{FF2B5EF4-FFF2-40B4-BE49-F238E27FC236}">
                <a16:creationId xmlns:a16="http://schemas.microsoft.com/office/drawing/2014/main" id="{AEAAC062-B085-F535-3B43-58BF876750AF}"/>
              </a:ext>
            </a:extLst>
          </p:cNvPr>
          <p:cNvSpPr>
            <a:spLocks noGrp="1"/>
          </p:cNvSpPr>
          <p:nvPr>
            <p:ph idx="1"/>
          </p:nvPr>
        </p:nvSpPr>
        <p:spPr>
          <a:solidFill>
            <a:srgbClr val="3C0F3D"/>
          </a:solidFill>
        </p:spPr>
        <p:txBody>
          <a:bodyPr>
            <a:normAutofit/>
          </a:bodyPr>
          <a:lstStyle/>
          <a:p>
            <a:r>
              <a:rPr lang="en-US" sz="3200" b="1" dirty="0">
                <a:solidFill>
                  <a:srgbClr val="FFE9A3"/>
                </a:solidFill>
              </a:rPr>
              <a:t>The apostle Paul wrote in Romans 12:2, “Do not conform to the pattern of this world but be transformed by the renewing of your mind. Then you will be able to test and approve what God’s will is—his good, pleasing and perfect will.” </a:t>
            </a:r>
          </a:p>
          <a:p>
            <a:endParaRPr lang="en-US" sz="3200" b="1" dirty="0">
              <a:solidFill>
                <a:srgbClr val="FFE9A3"/>
              </a:solidFill>
            </a:endParaRPr>
          </a:p>
          <a:p>
            <a:r>
              <a:rPr lang="en-US" sz="3200" b="1" dirty="0">
                <a:solidFill>
                  <a:srgbClr val="FFE9A3"/>
                </a:solidFill>
              </a:rPr>
              <a:t>This verse urges us to avoid conforming to the ways of the world, and instead to be transformed through the power of the Holy Spirit. </a:t>
            </a:r>
          </a:p>
        </p:txBody>
      </p:sp>
    </p:spTree>
    <p:extLst>
      <p:ext uri="{BB962C8B-B14F-4D97-AF65-F5344CB8AC3E}">
        <p14:creationId xmlns:p14="http://schemas.microsoft.com/office/powerpoint/2010/main" val="28447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1D26-25FC-93FB-963F-27F8DA9032AA}"/>
              </a:ext>
            </a:extLst>
          </p:cNvPr>
          <p:cNvSpPr>
            <a:spLocks noGrp="1"/>
          </p:cNvSpPr>
          <p:nvPr>
            <p:ph type="ctrTitle"/>
          </p:nvPr>
        </p:nvSpPr>
        <p:spPr>
          <a:xfrm>
            <a:off x="1524000" y="1122362"/>
            <a:ext cx="9144000" cy="4800136"/>
          </a:xfrm>
        </p:spPr>
        <p:txBody>
          <a:bodyPr>
            <a:noAutofit/>
          </a:bodyPr>
          <a:lstStyle/>
          <a:p>
            <a:pPr algn="l"/>
            <a:r>
              <a:rPr lang="en-US" sz="4000" b="1" dirty="0">
                <a:solidFill>
                  <a:schemeClr val="bg1"/>
                </a:solidFill>
              </a:rPr>
              <a:t>Separation from the world</a:t>
            </a:r>
            <a:r>
              <a:rPr lang="en-US" sz="4000" b="1" dirty="0">
                <a:solidFill>
                  <a:srgbClr val="FFE9A3"/>
                </a:solidFill>
              </a:rPr>
              <a:t> is a concept that is often mentioned in the Bible, particularly in the New Testament. </a:t>
            </a:r>
            <a:br>
              <a:rPr lang="en-US" sz="4000" b="1" dirty="0">
                <a:solidFill>
                  <a:srgbClr val="FFE9A3"/>
                </a:solidFill>
              </a:rPr>
            </a:br>
            <a:br>
              <a:rPr lang="en-US" sz="4000" b="1" dirty="0">
                <a:solidFill>
                  <a:srgbClr val="FFE9A3"/>
                </a:solidFill>
              </a:rPr>
            </a:br>
            <a:r>
              <a:rPr lang="en-US" sz="4000" b="1" dirty="0">
                <a:solidFill>
                  <a:srgbClr val="FFE9A3"/>
                </a:solidFill>
              </a:rPr>
              <a:t>It refers to the idea that Christians should distance themselves from the values, beliefs, and behaviors of the secular world, and instead focus on following the teachings of Jesus Christ. </a:t>
            </a:r>
          </a:p>
        </p:txBody>
      </p:sp>
    </p:spTree>
    <p:extLst>
      <p:ext uri="{BB962C8B-B14F-4D97-AF65-F5344CB8AC3E}">
        <p14:creationId xmlns:p14="http://schemas.microsoft.com/office/powerpoint/2010/main" val="277906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1D26-25FC-93FB-963F-27F8DA9032AA}"/>
              </a:ext>
            </a:extLst>
          </p:cNvPr>
          <p:cNvSpPr>
            <a:spLocks noGrp="1"/>
          </p:cNvSpPr>
          <p:nvPr>
            <p:ph type="ctrTitle"/>
          </p:nvPr>
        </p:nvSpPr>
        <p:spPr>
          <a:xfrm>
            <a:off x="1524000" y="1122362"/>
            <a:ext cx="9144000" cy="4800136"/>
          </a:xfrm>
        </p:spPr>
        <p:txBody>
          <a:bodyPr>
            <a:noAutofit/>
          </a:bodyPr>
          <a:lstStyle/>
          <a:p>
            <a:pPr algn="l"/>
            <a:r>
              <a:rPr lang="en-US" sz="4000" b="1" dirty="0">
                <a:solidFill>
                  <a:schemeClr val="bg1"/>
                </a:solidFill>
              </a:rPr>
              <a:t>Paul wrote in 2 Corinthians 6:17, </a:t>
            </a:r>
            <a:r>
              <a:rPr lang="en-US" sz="4000" b="1" dirty="0">
                <a:solidFill>
                  <a:srgbClr val="FFE9A3"/>
                </a:solidFill>
              </a:rPr>
              <a:t>Therefore </a:t>
            </a:r>
            <a:r>
              <a:rPr lang="en-US" sz="4000" b="1" u="sng" dirty="0">
                <a:solidFill>
                  <a:srgbClr val="FFE9A3"/>
                </a:solidFill>
              </a:rPr>
              <a:t>go out from their midst, and be separate </a:t>
            </a:r>
            <a:r>
              <a:rPr lang="en-US" sz="4000" b="1" dirty="0">
                <a:solidFill>
                  <a:srgbClr val="FFE9A3"/>
                </a:solidFill>
              </a:rPr>
              <a:t>from them </a:t>
            </a:r>
            <a:r>
              <a:rPr lang="en-US" sz="4000" b="1" u="sng" dirty="0">
                <a:solidFill>
                  <a:srgbClr val="FFE9A3"/>
                </a:solidFill>
              </a:rPr>
              <a:t>says the Lord</a:t>
            </a:r>
            <a:r>
              <a:rPr lang="en-US" sz="4000" b="1" dirty="0">
                <a:solidFill>
                  <a:srgbClr val="FFE9A3"/>
                </a:solidFill>
              </a:rPr>
              <a:t>, and </a:t>
            </a:r>
            <a:r>
              <a:rPr lang="en-US" sz="4000" b="1" u="sng" dirty="0">
                <a:solidFill>
                  <a:srgbClr val="FFE9A3"/>
                </a:solidFill>
              </a:rPr>
              <a:t>touch no unclean thing</a:t>
            </a:r>
            <a:r>
              <a:rPr lang="en-US" sz="4000" b="1" dirty="0">
                <a:solidFill>
                  <a:srgbClr val="FFE9A3"/>
                </a:solidFill>
              </a:rPr>
              <a:t>; </a:t>
            </a:r>
            <a:r>
              <a:rPr lang="en-US" sz="4000" b="1" u="sng" dirty="0">
                <a:solidFill>
                  <a:srgbClr val="FFE9A3"/>
                </a:solidFill>
              </a:rPr>
              <a:t>then I will welcome you</a:t>
            </a:r>
            <a:r>
              <a:rPr lang="en-US" sz="4000" b="1" dirty="0">
                <a:solidFill>
                  <a:srgbClr val="FFE9A3"/>
                </a:solidFill>
              </a:rPr>
              <a:t>. </a:t>
            </a:r>
            <a:br>
              <a:rPr lang="en-US" sz="4000" b="1" dirty="0">
                <a:solidFill>
                  <a:schemeClr val="accent4">
                    <a:lumMod val="60000"/>
                    <a:lumOff val="40000"/>
                  </a:schemeClr>
                </a:solidFill>
              </a:rPr>
            </a:br>
            <a:br>
              <a:rPr lang="en-US" sz="4000" b="1" dirty="0">
                <a:solidFill>
                  <a:schemeClr val="accent4">
                    <a:lumMod val="60000"/>
                    <a:lumOff val="40000"/>
                  </a:schemeClr>
                </a:solidFill>
              </a:rPr>
            </a:br>
            <a:r>
              <a:rPr lang="en-US" sz="4000" b="1" dirty="0">
                <a:solidFill>
                  <a:schemeClr val="bg1"/>
                </a:solidFill>
              </a:rPr>
              <a:t> Romans 16:17,</a:t>
            </a:r>
            <a:r>
              <a:rPr lang="en-US" sz="4000" b="1" dirty="0">
                <a:solidFill>
                  <a:srgbClr val="FFE9A3"/>
                </a:solidFill>
              </a:rPr>
              <a:t> </a:t>
            </a:r>
            <a:r>
              <a:rPr lang="en-US" sz="4000" b="1" u="sng" dirty="0">
                <a:solidFill>
                  <a:srgbClr val="FFE9A3"/>
                </a:solidFill>
              </a:rPr>
              <a:t>I appeal to you</a:t>
            </a:r>
            <a:r>
              <a:rPr lang="en-US" sz="4000" b="1" dirty="0">
                <a:solidFill>
                  <a:srgbClr val="FFE9A3"/>
                </a:solidFill>
              </a:rPr>
              <a:t>, </a:t>
            </a:r>
            <a:r>
              <a:rPr lang="en-US" sz="4000" b="1" u="sng" dirty="0">
                <a:solidFill>
                  <a:srgbClr val="FFE9A3"/>
                </a:solidFill>
              </a:rPr>
              <a:t>brothers</a:t>
            </a:r>
            <a:r>
              <a:rPr lang="en-US" sz="4000" b="1" dirty="0">
                <a:solidFill>
                  <a:srgbClr val="FFE9A3"/>
                </a:solidFill>
              </a:rPr>
              <a:t>, to watch out for those who </a:t>
            </a:r>
            <a:r>
              <a:rPr lang="en-US" sz="4000" b="1" u="sng" dirty="0">
                <a:solidFill>
                  <a:srgbClr val="FFE9A3"/>
                </a:solidFill>
              </a:rPr>
              <a:t>cause divisions</a:t>
            </a:r>
            <a:r>
              <a:rPr lang="en-US" sz="4000" b="1" dirty="0">
                <a:solidFill>
                  <a:srgbClr val="FFE9A3"/>
                </a:solidFill>
              </a:rPr>
              <a:t> and </a:t>
            </a:r>
            <a:r>
              <a:rPr lang="en-US" sz="4000" b="1" u="sng" dirty="0">
                <a:solidFill>
                  <a:srgbClr val="FFE9A3"/>
                </a:solidFill>
              </a:rPr>
              <a:t>create obstacles</a:t>
            </a:r>
            <a:r>
              <a:rPr lang="en-US" sz="4000" b="1" dirty="0">
                <a:solidFill>
                  <a:srgbClr val="FFE9A3"/>
                </a:solidFill>
              </a:rPr>
              <a:t> contrary to the doctrine that you have been taught; avoid them. </a:t>
            </a:r>
          </a:p>
        </p:txBody>
      </p:sp>
    </p:spTree>
    <p:extLst>
      <p:ext uri="{BB962C8B-B14F-4D97-AF65-F5344CB8AC3E}">
        <p14:creationId xmlns:p14="http://schemas.microsoft.com/office/powerpoint/2010/main" val="362127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1D26-25FC-93FB-963F-27F8DA9032AA}"/>
              </a:ext>
            </a:extLst>
          </p:cNvPr>
          <p:cNvSpPr>
            <a:spLocks noGrp="1"/>
          </p:cNvSpPr>
          <p:nvPr>
            <p:ph type="ctrTitle"/>
          </p:nvPr>
        </p:nvSpPr>
        <p:spPr>
          <a:xfrm>
            <a:off x="883920" y="545123"/>
            <a:ext cx="10424159" cy="5767754"/>
          </a:xfrm>
        </p:spPr>
        <p:txBody>
          <a:bodyPr>
            <a:noAutofit/>
          </a:bodyPr>
          <a:lstStyle/>
          <a:p>
            <a:pPr algn="l"/>
            <a:r>
              <a:rPr lang="en-US" sz="3200" b="1" dirty="0">
                <a:solidFill>
                  <a:schemeClr val="bg1"/>
                </a:solidFill>
                <a:effectLst>
                  <a:outerShdw blurRad="38100" dist="38100" dir="2700000" algn="tl">
                    <a:srgbClr val="000000">
                      <a:alpha val="43137"/>
                    </a:srgbClr>
                  </a:outerShdw>
                </a:effectLst>
              </a:rPr>
              <a:t>2 John 10-11 English Standard Version, </a:t>
            </a:r>
            <a:br>
              <a:rPr lang="en-US" sz="3200" b="1" dirty="0">
                <a:solidFill>
                  <a:schemeClr val="accent4">
                    <a:lumMod val="60000"/>
                    <a:lumOff val="40000"/>
                  </a:schemeClr>
                </a:solidFill>
                <a:effectLst>
                  <a:outerShdw blurRad="38100" dist="38100" dir="2700000" algn="tl">
                    <a:srgbClr val="000000">
                      <a:alpha val="43137"/>
                    </a:srgbClr>
                  </a:outerShdw>
                </a:effectLst>
              </a:rPr>
            </a:br>
            <a:r>
              <a:rPr lang="en-US" sz="3200" b="1" dirty="0">
                <a:solidFill>
                  <a:srgbClr val="FFE9A3"/>
                </a:solidFill>
                <a:effectLst>
                  <a:outerShdw blurRad="38100" dist="38100" dir="2700000" algn="tl">
                    <a:srgbClr val="000000">
                      <a:alpha val="43137"/>
                    </a:srgbClr>
                  </a:outerShdw>
                </a:effectLst>
              </a:rPr>
              <a:t>If anyone comes to you and does not bring this teaching, do not receive him into your house or give him any greeting, </a:t>
            </a:r>
            <a:r>
              <a:rPr lang="en-US" sz="3200" b="1" u="sng" dirty="0">
                <a:solidFill>
                  <a:schemeClr val="bg1"/>
                </a:solidFill>
                <a:effectLst>
                  <a:outerShdw blurRad="38100" dist="38100" dir="2700000" algn="tl">
                    <a:srgbClr val="000000">
                      <a:alpha val="43137"/>
                    </a:srgbClr>
                  </a:outerShdw>
                </a:effectLst>
              </a:rPr>
              <a:t>for whoever greets him takes part in his wicked works. </a:t>
            </a:r>
            <a:br>
              <a:rPr lang="en-US" sz="3200" b="1" dirty="0">
                <a:solidFill>
                  <a:schemeClr val="accent4">
                    <a:lumMod val="60000"/>
                    <a:lumOff val="40000"/>
                  </a:schemeClr>
                </a:solidFill>
                <a:effectLst>
                  <a:outerShdw blurRad="38100" dist="38100" dir="2700000" algn="tl">
                    <a:srgbClr val="000000">
                      <a:alpha val="43137"/>
                    </a:srgbClr>
                  </a:outerShdw>
                </a:effectLst>
              </a:rPr>
            </a:br>
            <a:br>
              <a:rPr lang="en-US" sz="3200" b="1" dirty="0">
                <a:solidFill>
                  <a:schemeClr val="accent4">
                    <a:lumMod val="60000"/>
                    <a:lumOff val="40000"/>
                  </a:schemeClr>
                </a:solidFill>
                <a:effectLst>
                  <a:outerShdw blurRad="38100" dist="38100" dir="2700000" algn="tl">
                    <a:srgbClr val="000000">
                      <a:alpha val="43137"/>
                    </a:srgbClr>
                  </a:outerShdw>
                </a:effectLst>
              </a:rPr>
            </a:br>
            <a:r>
              <a:rPr lang="en-US" sz="3200" b="1" dirty="0">
                <a:solidFill>
                  <a:schemeClr val="bg1"/>
                </a:solidFill>
                <a:effectLst>
                  <a:outerShdw blurRad="38100" dist="38100" dir="2700000" algn="tl">
                    <a:srgbClr val="000000">
                      <a:alpha val="43137"/>
                    </a:srgbClr>
                  </a:outerShdw>
                </a:effectLst>
              </a:rPr>
              <a:t> In 1 John 2:15-17, we read, </a:t>
            </a:r>
            <a:r>
              <a:rPr lang="en-US" sz="3200" b="1" dirty="0">
                <a:solidFill>
                  <a:srgbClr val="FFE9A3"/>
                </a:solidFill>
                <a:effectLst>
                  <a:outerShdw blurRad="38100" dist="38100" dir="2700000" algn="tl">
                    <a:srgbClr val="000000">
                      <a:alpha val="43137"/>
                    </a:srgbClr>
                  </a:outerShdw>
                </a:effectLst>
              </a:rPr>
              <a:t>“</a:t>
            </a:r>
            <a:r>
              <a:rPr lang="en-US" sz="3200" b="1" u="sng" dirty="0">
                <a:solidFill>
                  <a:srgbClr val="FFE9A3"/>
                </a:solidFill>
                <a:effectLst>
                  <a:outerShdw blurRad="38100" dist="38100" dir="2700000" algn="tl">
                    <a:srgbClr val="000000">
                      <a:alpha val="43137"/>
                    </a:srgbClr>
                  </a:outerShdw>
                </a:effectLst>
              </a:rPr>
              <a:t>Do not love the world or anything in the world. If anyone loves the world, love for the Father is not in them.</a:t>
            </a:r>
            <a:r>
              <a:rPr lang="en-US" sz="3200" b="1" dirty="0">
                <a:solidFill>
                  <a:srgbClr val="FFE9A3"/>
                </a:solidFill>
                <a:effectLst>
                  <a:outerShdw blurRad="38100" dist="38100" dir="2700000" algn="tl">
                    <a:srgbClr val="000000">
                      <a:alpha val="43137"/>
                    </a:srgbClr>
                  </a:outerShdw>
                </a:effectLst>
              </a:rPr>
              <a:t> For everything in the world—the lust of the flesh, the lust of the eyes, and the pride of life—comes not from the Father but from the world. The world and its desires pass away, but whoever does the will of God lives forever.” </a:t>
            </a:r>
            <a:r>
              <a:rPr lang="en-US" sz="3200" b="1" dirty="0">
                <a:solidFill>
                  <a:schemeClr val="bg1"/>
                </a:solidFill>
                <a:effectLst>
                  <a:outerShdw blurRad="38100" dist="38100" dir="2700000" algn="tl">
                    <a:srgbClr val="000000">
                      <a:alpha val="43137"/>
                    </a:srgbClr>
                  </a:outerShdw>
                </a:effectLst>
              </a:rPr>
              <a:t>This passage emphasizes that our allegiance should be to God, not to the things of the world. </a:t>
            </a:r>
          </a:p>
        </p:txBody>
      </p:sp>
    </p:spTree>
    <p:extLst>
      <p:ext uri="{BB962C8B-B14F-4D97-AF65-F5344CB8AC3E}">
        <p14:creationId xmlns:p14="http://schemas.microsoft.com/office/powerpoint/2010/main" val="3313994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1D26-25FC-93FB-963F-27F8DA9032AA}"/>
              </a:ext>
            </a:extLst>
          </p:cNvPr>
          <p:cNvSpPr>
            <a:spLocks noGrp="1"/>
          </p:cNvSpPr>
          <p:nvPr>
            <p:ph type="ctrTitle"/>
          </p:nvPr>
        </p:nvSpPr>
        <p:spPr>
          <a:xfrm>
            <a:off x="1524000" y="1122362"/>
            <a:ext cx="9144000" cy="4800136"/>
          </a:xfrm>
        </p:spPr>
        <p:txBody>
          <a:bodyPr>
            <a:noAutofit/>
          </a:bodyPr>
          <a:lstStyle/>
          <a:p>
            <a:pPr algn="l"/>
            <a:r>
              <a:rPr lang="en-US" sz="4000" b="1" dirty="0">
                <a:solidFill>
                  <a:schemeClr val="bg1"/>
                </a:solidFill>
              </a:rPr>
              <a:t>Furthermore, James 4:4 states, </a:t>
            </a:r>
            <a:r>
              <a:rPr lang="en-US" sz="4000" b="1" dirty="0">
                <a:solidFill>
                  <a:schemeClr val="accent4">
                    <a:lumMod val="60000"/>
                    <a:lumOff val="40000"/>
                  </a:schemeClr>
                </a:solidFill>
              </a:rPr>
              <a:t>“You adulterous people, don’t you know that friendship with the world means </a:t>
            </a:r>
            <a:r>
              <a:rPr lang="en-US" sz="4000" b="1" dirty="0">
                <a:solidFill>
                  <a:schemeClr val="bg1"/>
                </a:solidFill>
              </a:rPr>
              <a:t>enmity against God</a:t>
            </a:r>
            <a:r>
              <a:rPr lang="en-US" sz="4000" b="1" dirty="0">
                <a:solidFill>
                  <a:schemeClr val="accent4">
                    <a:lumMod val="60000"/>
                    <a:lumOff val="40000"/>
                  </a:schemeClr>
                </a:solidFill>
              </a:rPr>
              <a:t>? Therefore, </a:t>
            </a:r>
            <a:r>
              <a:rPr lang="en-US" sz="4000" b="1" u="sng" dirty="0">
                <a:solidFill>
                  <a:schemeClr val="accent4">
                    <a:lumMod val="60000"/>
                    <a:lumOff val="40000"/>
                  </a:schemeClr>
                </a:solidFill>
              </a:rPr>
              <a:t>anyone who chooses to be a friend of the world </a:t>
            </a:r>
            <a:r>
              <a:rPr lang="en-US" sz="4000" b="1" u="sng" dirty="0">
                <a:solidFill>
                  <a:srgbClr val="FFE9A3"/>
                </a:solidFill>
              </a:rPr>
              <a:t>becomes an enemy of God.”</a:t>
            </a:r>
            <a:r>
              <a:rPr lang="en-US" sz="4000" b="1" dirty="0">
                <a:solidFill>
                  <a:schemeClr val="accent4">
                    <a:lumMod val="60000"/>
                    <a:lumOff val="40000"/>
                  </a:schemeClr>
                </a:solidFill>
              </a:rPr>
              <a:t> </a:t>
            </a:r>
            <a:br>
              <a:rPr lang="en-US" sz="4000" b="1" dirty="0">
                <a:solidFill>
                  <a:schemeClr val="accent4">
                    <a:lumMod val="60000"/>
                    <a:lumOff val="40000"/>
                  </a:schemeClr>
                </a:solidFill>
              </a:rPr>
            </a:br>
            <a:r>
              <a:rPr lang="en-US" sz="4000" b="1" dirty="0">
                <a:solidFill>
                  <a:schemeClr val="bg1"/>
                </a:solidFill>
              </a:rPr>
              <a:t>This verse makes it clear that we cannot serve both God and the world; we must choose one or the other</a:t>
            </a:r>
            <a:r>
              <a:rPr lang="en-US" sz="4000" b="1" dirty="0">
                <a:solidFill>
                  <a:schemeClr val="accent4">
                    <a:lumMod val="60000"/>
                    <a:lumOff val="40000"/>
                  </a:schemeClr>
                </a:solidFill>
              </a:rPr>
              <a:t>. </a:t>
            </a:r>
          </a:p>
        </p:txBody>
      </p:sp>
    </p:spTree>
    <p:extLst>
      <p:ext uri="{BB962C8B-B14F-4D97-AF65-F5344CB8AC3E}">
        <p14:creationId xmlns:p14="http://schemas.microsoft.com/office/powerpoint/2010/main" val="1916026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1D26-25FC-93FB-963F-27F8DA9032AA}"/>
              </a:ext>
            </a:extLst>
          </p:cNvPr>
          <p:cNvSpPr>
            <a:spLocks noGrp="1"/>
          </p:cNvSpPr>
          <p:nvPr>
            <p:ph type="ctrTitle"/>
          </p:nvPr>
        </p:nvSpPr>
        <p:spPr>
          <a:xfrm>
            <a:off x="1524000" y="478301"/>
            <a:ext cx="9144000" cy="6077243"/>
          </a:xfrm>
        </p:spPr>
        <p:txBody>
          <a:bodyPr>
            <a:noAutofit/>
          </a:bodyPr>
          <a:lstStyle/>
          <a:p>
            <a:pPr algn="l"/>
            <a:r>
              <a:rPr lang="en-US" sz="4000" b="1" u="sng" dirty="0">
                <a:solidFill>
                  <a:schemeClr val="bg1"/>
                </a:solidFill>
              </a:rPr>
              <a:t>It is important to note, however, </a:t>
            </a:r>
            <a:r>
              <a:rPr lang="en-US" sz="4000" b="1" dirty="0">
                <a:solidFill>
                  <a:schemeClr val="accent4">
                    <a:lumMod val="60000"/>
                    <a:lumOff val="40000"/>
                  </a:schemeClr>
                </a:solidFill>
              </a:rPr>
              <a:t>that separation from the world does not mean we should isolate ourselves from non-believers or refuse to engage with the culture at large. Rather, we are called to be “</a:t>
            </a:r>
            <a:r>
              <a:rPr lang="en-US" sz="4000" b="1" u="sng" dirty="0">
                <a:solidFill>
                  <a:schemeClr val="accent4">
                    <a:lumMod val="60000"/>
                    <a:lumOff val="40000"/>
                  </a:schemeClr>
                </a:solidFill>
              </a:rPr>
              <a:t>in the world, but not of the world</a:t>
            </a:r>
            <a:r>
              <a:rPr lang="en-US" sz="4000" b="1" dirty="0">
                <a:solidFill>
                  <a:schemeClr val="accent4">
                    <a:lumMod val="60000"/>
                    <a:lumOff val="40000"/>
                  </a:schemeClr>
                </a:solidFill>
              </a:rPr>
              <a:t>” </a:t>
            </a:r>
            <a:r>
              <a:rPr lang="en-US" sz="4000" b="1" dirty="0">
                <a:solidFill>
                  <a:schemeClr val="bg1"/>
                </a:solidFill>
              </a:rPr>
              <a:t>(John 17:14-16).</a:t>
            </a:r>
            <a:r>
              <a:rPr lang="en-US" sz="4000" b="1" dirty="0">
                <a:solidFill>
                  <a:schemeClr val="accent4">
                    <a:lumMod val="60000"/>
                    <a:lumOff val="40000"/>
                  </a:schemeClr>
                </a:solidFill>
              </a:rPr>
              <a:t> </a:t>
            </a:r>
            <a:br>
              <a:rPr lang="en-US" sz="4000" b="1" dirty="0">
                <a:solidFill>
                  <a:schemeClr val="accent4">
                    <a:lumMod val="60000"/>
                    <a:lumOff val="40000"/>
                  </a:schemeClr>
                </a:solidFill>
              </a:rPr>
            </a:br>
            <a:r>
              <a:rPr lang="en-US" sz="4000" b="1" dirty="0">
                <a:solidFill>
                  <a:schemeClr val="bg1"/>
                </a:solidFill>
              </a:rPr>
              <a:t>This means we should strive to be a positive influence on those around us, while still maintaining our commitment to God’s standards and values. </a:t>
            </a:r>
          </a:p>
        </p:txBody>
      </p:sp>
    </p:spTree>
    <p:extLst>
      <p:ext uri="{BB962C8B-B14F-4D97-AF65-F5344CB8AC3E}">
        <p14:creationId xmlns:p14="http://schemas.microsoft.com/office/powerpoint/2010/main" val="732565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C0F3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1D26-25FC-93FB-963F-27F8DA9032AA}"/>
              </a:ext>
            </a:extLst>
          </p:cNvPr>
          <p:cNvSpPr>
            <a:spLocks noGrp="1"/>
          </p:cNvSpPr>
          <p:nvPr>
            <p:ph type="ctrTitle"/>
          </p:nvPr>
        </p:nvSpPr>
        <p:spPr>
          <a:xfrm>
            <a:off x="1524000" y="633046"/>
            <a:ext cx="9144000" cy="6020972"/>
          </a:xfrm>
        </p:spPr>
        <p:txBody>
          <a:bodyPr>
            <a:noAutofit/>
          </a:bodyPr>
          <a:lstStyle/>
          <a:p>
            <a:pPr algn="l"/>
            <a:r>
              <a:rPr lang="en-US" sz="4000" b="1" dirty="0">
                <a:solidFill>
                  <a:schemeClr val="accent4">
                    <a:lumMod val="60000"/>
                    <a:lumOff val="40000"/>
                  </a:schemeClr>
                </a:solidFill>
              </a:rPr>
              <a:t>Believers need to quit bowing down to industries, activism, and politics that are not representative of the Sane Godly interest. </a:t>
            </a:r>
            <a:br>
              <a:rPr lang="en-US" sz="4000" b="1" dirty="0">
                <a:solidFill>
                  <a:schemeClr val="accent4">
                    <a:lumMod val="60000"/>
                    <a:lumOff val="40000"/>
                  </a:schemeClr>
                </a:solidFill>
              </a:rPr>
            </a:br>
            <a:br>
              <a:rPr lang="en-US" sz="4000" b="1" dirty="0">
                <a:solidFill>
                  <a:schemeClr val="accent4">
                    <a:lumMod val="60000"/>
                    <a:lumOff val="40000"/>
                  </a:schemeClr>
                </a:solidFill>
              </a:rPr>
            </a:br>
            <a:r>
              <a:rPr lang="en-US" sz="4000" b="1" dirty="0">
                <a:solidFill>
                  <a:schemeClr val="accent4">
                    <a:lumMod val="60000"/>
                    <a:lumOff val="40000"/>
                  </a:schemeClr>
                </a:solidFill>
              </a:rPr>
              <a:t>It is time to get fed up and come out from among them. Love not the World! </a:t>
            </a:r>
            <a:r>
              <a:rPr lang="en-US" sz="4000" b="1" dirty="0">
                <a:solidFill>
                  <a:schemeClr val="bg1"/>
                </a:solidFill>
              </a:rPr>
              <a:t>Quit shopping in stores that represent this present insanity. </a:t>
            </a:r>
            <a:r>
              <a:rPr lang="en-US" sz="4000" b="1" dirty="0">
                <a:solidFill>
                  <a:schemeClr val="accent4">
                    <a:lumMod val="60000"/>
                    <a:lumOff val="40000"/>
                  </a:schemeClr>
                </a:solidFill>
              </a:rPr>
              <a:t>When you do you send them a message that will make a mark </a:t>
            </a:r>
            <a:r>
              <a:rPr lang="en-US" sz="4000" b="1" dirty="0">
                <a:solidFill>
                  <a:schemeClr val="bg1"/>
                </a:solidFill>
              </a:rPr>
              <a:t>$</a:t>
            </a:r>
            <a:r>
              <a:rPr lang="en-US" sz="4000" b="1" dirty="0">
                <a:solidFill>
                  <a:schemeClr val="accent4">
                    <a:lumMod val="60000"/>
                    <a:lumOff val="40000"/>
                  </a:schemeClr>
                </a:solidFill>
              </a:rPr>
              <a:t> on the people trying to lead our country into Hell. </a:t>
            </a:r>
          </a:p>
        </p:txBody>
      </p:sp>
    </p:spTree>
    <p:extLst>
      <p:ext uri="{BB962C8B-B14F-4D97-AF65-F5344CB8AC3E}">
        <p14:creationId xmlns:p14="http://schemas.microsoft.com/office/powerpoint/2010/main" val="40248339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TotalTime>
  <Words>801</Words>
  <Application>Microsoft Office PowerPoint</Application>
  <PresentationFormat>Widescreen</PresentationFormat>
  <Paragraphs>18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Separate Yourself </vt:lpstr>
      <vt:lpstr>The apostle Paul wrote in Romans 12:2, </vt:lpstr>
      <vt:lpstr>Separation from the world is a concept that is often mentioned in the Bible, particularly in the New Testament.   It refers to the idea that Christians should distance themselves from the values, beliefs, and behaviors of the secular world, and instead focus on following the teachings of Jesus Christ. </vt:lpstr>
      <vt:lpstr>Paul wrote in 2 Corinthians 6:17, Therefore go out from their midst, and be separate from them says the Lord, and touch no unclean thing; then I will welcome you.    Romans 16:17, I appeal to you, brothers, to watch out for those who cause divisions and create obstacles contrary to the doctrine that you have been taught; avoid them. </vt:lpstr>
      <vt:lpstr>2 John 10-11 English Standard Version,  If anyone comes to you and does not bring this teaching, do not receive him into your house or give him any greeting, for whoever greets him takes part in his wicked works.    In 1 John 2:15-17, we read, “Do not love the world or anything in the world. If anyone loves the world, love for the Father is not in them. For everything in the world—the lust of the flesh, the lust of the eyes, and the pride of life—comes not from the Father but from the world. The world and its desires pass away, but whoever does the will of God lives forever.” This passage emphasizes that our allegiance should be to God, not to the things of the world. </vt:lpstr>
      <vt:lpstr>Furthermore, James 4:4 states, “You adulterous people, don’t you know that friendship with the world means enmity against God? Therefore, anyone who chooses to be a friend of the world becomes an enemy of God.”  This verse makes it clear that we cannot serve both God and the world; we must choose one or the other. </vt:lpstr>
      <vt:lpstr>It is important to note, however, that separation from the world does not mean we should isolate ourselves from non-believers or refuse to engage with the culture at large. Rather, we are called to be “in the world, but not of the world” (John 17:14-16).  This means we should strive to be a positive influence on those around us, while still maintaining our commitment to God’s standards and values. </vt:lpstr>
      <vt:lpstr>Believers need to quit bowing down to industries, activism, and politics that are not representative of the Sane Godly interest.   It is time to get fed up and come out from among them. Love not the World! Quit shopping in stores that represent this present insanity. When you do you send them a message that will make a mark $ on the people trying to lead our country into Hell. </vt:lpstr>
      <vt:lpstr>The Power To make “PRIDE” Industries Think!</vt:lpstr>
      <vt:lpstr>1 Timothy 6:3-5 King James Version Says:  If any man teaches otherwise, and consent not to wholesome words, even the words of our Lord Jesus Christ, and to the doctrine which is according to godliness;  He is proud, knowing nothing, but doting about questions and strifes of words, whereof cometh envy, strife, railings, evil surmisings, Perverse disputings of men of corrupt minds, and destitute of the truth, supposing that gain is godliness: from such withdraw thyself. </vt:lpstr>
      <vt:lpstr> In conclusion, separation from the world is a vital aspect of the Christian life.   By choosing to follow God’s will instead of the ways of the world, we can experience true freedom and fulfillment in life.   Let us strive to be transformed by the renewing of our minds, and to live in a way that honors God and blesses those around us. </vt:lpstr>
      <vt:lpstr>LET US ALL PRAY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Separate Yourself</dc:title>
  <dc:creator>Ronald Powell</dc:creator>
  <cp:lastModifiedBy>Ronald Powell</cp:lastModifiedBy>
  <cp:revision>3</cp:revision>
  <dcterms:created xsi:type="dcterms:W3CDTF">2023-06-16T13:46:02Z</dcterms:created>
  <dcterms:modified xsi:type="dcterms:W3CDTF">2023-06-16T21:41:58Z</dcterms:modified>
</cp:coreProperties>
</file>