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75" r:id="rId3"/>
    <p:sldId id="278" r:id="rId4"/>
    <p:sldId id="277" r:id="rId5"/>
    <p:sldId id="276" r:id="rId6"/>
    <p:sldId id="280" r:id="rId7"/>
    <p:sldId id="273" r:id="rId8"/>
    <p:sldId id="279" r:id="rId9"/>
    <p:sldId id="272" r:id="rId10"/>
    <p:sldId id="274" r:id="rId11"/>
    <p:sldId id="269" r:id="rId12"/>
    <p:sldId id="271" r:id="rId13"/>
    <p:sldId id="267" r:id="rId14"/>
    <p:sldId id="270" r:id="rId15"/>
    <p:sldId id="268" r:id="rId16"/>
    <p:sldId id="26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0E6182-B122-4D7E-B773-E2682730D9DB}" v="14" dt="2023-07-05T19:57:03.541"/>
    <p1510:client id="{1E88A797-85DC-4927-A184-3D856F6B6EC5}" v="71" dt="2023-07-05T19:52:24.061"/>
    <p1510:client id="{2EE60B04-4D01-4409-981B-2A48AE27838F}" v="10" dt="2023-07-05T20:28:02.924"/>
    <p1510:client id="{2F8292B4-9E5C-4839-8116-E6D6BCEB16EC}" v="134" dt="2023-07-05T18:16:50.176"/>
    <p1510:client id="{47494D74-FF32-4D7D-AC63-8894B2DE0D6F}" v="104" dt="2023-07-05T19:05:13.101"/>
    <p1510:client id="{482F8A7A-F88E-4DCC-96B1-157C946FF537}" v="92" dt="2023-07-05T20:57:33.432"/>
    <p1510:client id="{52E736F6-07E2-42B0-8102-C4FF51DCCF2A}" v="46" dt="2023-07-05T20:42:09.005"/>
    <p1510:client id="{5B7074A8-6F68-4C60-A182-B8E0931C59F9}" v="29" dt="2023-07-05T20:10:27.025"/>
    <p1510:client id="{628898AD-D0ED-4173-9625-B347378EA8A2}" v="7" dt="2023-07-05T19:37:08.343"/>
    <p1510:client id="{741186BF-FAC5-4628-8AC0-44751BB125AE}" v="28" dt="2023-07-05T20:48:30.634"/>
    <p1510:client id="{7F2A1C0E-FD13-4F4A-82CC-0A9E17453E9A}" v="1" dt="2023-07-05T20:28:41.813"/>
    <p1510:client id="{9969A5EC-011C-4FB7-9B32-30D157C31055}" v="41" dt="2023-07-05T20:20:58.240"/>
    <p1510:client id="{ABAF81D9-74BC-43D5-8829-6995C29A7B03}" v="14" dt="2023-07-05T19:13:32.640"/>
    <p1510:client id="{E7E95299-6C83-4CB8-9720-07F336283399}" v="2" dt="2023-07-05T20:49:28.017"/>
    <p1510:client id="{E8C77A8E-BD83-420A-AF0D-79768E84A1A2}" v="17" dt="2023-07-05T20:25:12.8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4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AB3A824-1A51-4B26-AD58-A6D8E14F6C04}" type="datetimeFigureOut">
              <a:rPr lang="en-US" dirty="0"/>
              <a:t>7/5/2023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a:solidFill>
                  <a:schemeClr val="accent6"/>
                </a:solidFill>
                <a:latin typeface="Wingdings 3" panose="05040102010807070707" pitchFamily="18" charset="2"/>
              </a:rPr>
              <a:t>z</a:t>
            </a:r>
            <a:endParaRPr lang="en-US" sz="240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45745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57E33E-8B18-4087-B112-809917729534}" type="datetimeFigureOut">
              <a:rPr lang="en-US" dirty="0"/>
              <a:t>7/5/2023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2687461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FFE419-2371-464F-8239-3959401C3561}" type="datetimeFigureOut">
              <a:rPr lang="en-US" dirty="0"/>
              <a:t>7/5/2023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3352625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D162C4-EDD9-4389-A98B-B87ECEA2A816}" type="datetimeFigureOut">
              <a:rPr lang="en-US" dirty="0"/>
              <a:t>7/5/2023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565031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7/5/2023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304187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954B2F-12DE-47F5-8894-472B206D2E1E}" type="datetimeFigureOut">
              <a:rPr lang="en-US" dirty="0"/>
              <a:t>7/5/2023</a:t>
            </a:fld>
            <a:endParaRPr lang="en-US"/>
          </a:p>
        </p:txBody>
      </p:sp>
      <p:sp>
        <p:nvSpPr>
          <p:cNvPr id="6" name="Footer Placeholder 5"/>
          <p:cNvSpPr>
            <a:spLocks noGrp="1"/>
          </p:cNvSpPr>
          <p:nvPr>
            <p:ph type="ftr" sz="quarter" idx="11"/>
          </p:nvPr>
        </p:nvSpPr>
        <p:spPr/>
        <p:txBody>
          <a:bodyPr/>
          <a:lstStyle/>
          <a:p>
            <a:r>
              <a:rPr lang="en-US"/>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55574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30E46F-7819-4ACF-B48B-48222C2ACC88}" type="datetimeFigureOut">
              <a:rPr lang="en-US" dirty="0"/>
              <a:t>7/5/2023</a:t>
            </a:fld>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371337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AF3416-4057-4DAA-829D-4CA07428D088}" type="datetimeFigureOut">
              <a:rPr lang="en-US" dirty="0"/>
              <a:t>7/5/2023</a:t>
            </a:fld>
            <a:endParaRPr lang="en-US"/>
          </a:p>
        </p:txBody>
      </p:sp>
      <p:sp>
        <p:nvSpPr>
          <p:cNvPr id="4" name="Footer Placeholder 3"/>
          <p:cNvSpPr>
            <a:spLocks noGrp="1"/>
          </p:cNvSpPr>
          <p:nvPr>
            <p:ph type="ftr" sz="quarter" idx="11"/>
          </p:nvPr>
        </p:nvSpPr>
        <p:spPr/>
        <p:txBody>
          <a:bodyPr/>
          <a:lstStyle/>
          <a:p>
            <a:r>
              <a:rPr lang="en-US"/>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90073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7/5/2023</a:t>
            </a:fld>
            <a:endParaRPr lang="en-US"/>
          </a:p>
        </p:txBody>
      </p:sp>
      <p:sp>
        <p:nvSpPr>
          <p:cNvPr id="3" name="Footer Placeholder 2"/>
          <p:cNvSpPr>
            <a:spLocks noGrp="1"/>
          </p:cNvSpPr>
          <p:nvPr>
            <p:ph type="ftr" sz="quarter" idx="11"/>
          </p:nvPr>
        </p:nvSpPr>
        <p:spPr/>
        <p:txBody>
          <a:bodyPr/>
          <a:lstStyle/>
          <a:p>
            <a:r>
              <a:rPr lang="en-US"/>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3947236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7/5/2023</a:t>
            </a:fld>
            <a:endParaRPr lang="en-US"/>
          </a:p>
        </p:txBody>
      </p:sp>
      <p:sp>
        <p:nvSpPr>
          <p:cNvPr id="6" name="Footer Placeholder 5"/>
          <p:cNvSpPr>
            <a:spLocks noGrp="1"/>
          </p:cNvSpPr>
          <p:nvPr>
            <p:ph type="ftr" sz="quarter" idx="11"/>
          </p:nvPr>
        </p:nvSpPr>
        <p:spPr/>
        <p:txBody>
          <a:bodyPr/>
          <a:lstStyle/>
          <a:p>
            <a:r>
              <a:rPr lang="en-US"/>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205670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7/5/2023</a:t>
            </a:fld>
            <a:endParaRPr lang="en-US"/>
          </a:p>
        </p:txBody>
      </p:sp>
      <p:sp>
        <p:nvSpPr>
          <p:cNvPr id="6" name="Footer Placeholder 5"/>
          <p:cNvSpPr>
            <a:spLocks noGrp="1"/>
          </p:cNvSpPr>
          <p:nvPr>
            <p:ph type="ftr" sz="quarter" idx="11"/>
          </p:nvPr>
        </p:nvSpPr>
        <p:spPr/>
        <p:txBody>
          <a:bodyPr/>
          <a:lstStyle/>
          <a:p>
            <a:r>
              <a:rPr lang="en-US"/>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169322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Eigth level</a:t>
            </a:r>
          </a:p>
          <a:p>
            <a:pPr lvl="8"/>
            <a:r>
              <a:rPr lang="en-US"/>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7/5/2023</a:t>
            </a:fld>
            <a:endParaRPr lang="en-US"/>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06899273"/>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iblia.com/bible/kjv1900/Rom%2012.1-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037263" y="5281613"/>
            <a:ext cx="5540904" cy="1205970"/>
          </a:xfrm>
        </p:spPr>
        <p:txBody>
          <a:bodyPr>
            <a:normAutofit/>
          </a:bodyPr>
          <a:lstStyle/>
          <a:p>
            <a:pPr algn="l"/>
            <a:r>
              <a:rPr lang="en-US" sz="4400">
                <a:solidFill>
                  <a:schemeClr val="accent5">
                    <a:lumMod val="20000"/>
                    <a:lumOff val="80000"/>
                  </a:schemeClr>
                </a:solidFill>
              </a:rPr>
              <a:t>"Surrendered Living"</a:t>
            </a:r>
            <a:endParaRPr lang="en-US">
              <a:solidFill>
                <a:schemeClr val="accent5">
                  <a:lumMod val="20000"/>
                  <a:lumOff val="80000"/>
                </a:schemeClr>
              </a:solidFill>
              <a:cs typeface="Arial" panose="020B0604020202020204"/>
            </a:endParaRPr>
          </a:p>
        </p:txBody>
      </p:sp>
      <p:pic>
        <p:nvPicPr>
          <p:cNvPr id="5" name="Picture 5">
            <a:extLst>
              <a:ext uri="{FF2B5EF4-FFF2-40B4-BE49-F238E27FC236}">
                <a16:creationId xmlns:a16="http://schemas.microsoft.com/office/drawing/2014/main" id="{0EE63CBB-A9C2-5067-4696-0ED629A38113}"/>
              </a:ext>
            </a:extLst>
          </p:cNvPr>
          <p:cNvPicPr>
            <a:picLocks noChangeAspect="1"/>
          </p:cNvPicPr>
          <p:nvPr/>
        </p:nvPicPr>
        <p:blipFill rotWithShape="1">
          <a:blip r:embed="rId2"/>
          <a:srcRect l="7324" r="43043"/>
          <a:stretch/>
        </p:blipFill>
        <p:spPr>
          <a:xfrm flipH="1">
            <a:off x="231140" y="106014"/>
            <a:ext cx="6697886" cy="614165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p:txBody>
          <a:bodyPr/>
          <a:lstStyle/>
          <a:p>
            <a:pPr algn="ctr"/>
            <a:r>
              <a:rPr lang="en-US">
                <a:cs typeface="Arial"/>
              </a:rPr>
              <a:t>(2 Cor. 6:14-15)</a:t>
            </a:r>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558447" y="1415622"/>
            <a:ext cx="8011692" cy="5315639"/>
          </a:xfrm>
        </p:spPr>
        <p:txBody>
          <a:bodyPr vert="horz" lIns="91440" tIns="45720" rIns="91440" bIns="45720" rtlCol="0" anchor="ctr">
            <a:noAutofit/>
          </a:bodyPr>
          <a:lstStyle/>
          <a:p>
            <a:pPr marL="344170" indent="-344170"/>
            <a:endParaRPr lang="en-US" sz="2800">
              <a:cs typeface="Arial"/>
            </a:endParaRPr>
          </a:p>
          <a:p>
            <a:pPr marL="344170" indent="-344170"/>
            <a:r>
              <a:rPr lang="en-US" sz="2800">
                <a:cs typeface="Arial"/>
              </a:rPr>
              <a:t>New International Version</a:t>
            </a:r>
          </a:p>
          <a:p>
            <a:pPr marL="344170" indent="-344170"/>
            <a:r>
              <a:rPr lang="en-US" sz="2800">
                <a:solidFill>
                  <a:srgbClr val="FF0000"/>
                </a:solidFill>
                <a:cs typeface="Arial"/>
              </a:rPr>
              <a:t>Warning Against Idolatry</a:t>
            </a:r>
          </a:p>
          <a:p>
            <a:pPr marL="344170" indent="-344170"/>
            <a:r>
              <a:rPr lang="en-US" sz="2800">
                <a:cs typeface="Arial"/>
              </a:rPr>
              <a:t>14 </a:t>
            </a:r>
            <a:r>
              <a:rPr lang="en-US" sz="2800" u="sng">
                <a:cs typeface="Arial"/>
              </a:rPr>
              <a:t>Do not be yoked together with unbelievers</a:t>
            </a:r>
            <a:r>
              <a:rPr lang="en-US" sz="2800">
                <a:cs typeface="Arial"/>
              </a:rPr>
              <a:t>. For what do righteousness and wickedness have in common? Or what fellowship can light have with darkness? 15 What harmony is there between Christ and Belial? Or what does a believer have in common with an unbeliever?</a:t>
            </a:r>
          </a:p>
          <a:p>
            <a:pPr marL="344170" indent="-344170"/>
            <a:endParaRPr lang="en-US" sz="2800">
              <a:cs typeface="Arial"/>
            </a:endParaRPr>
          </a:p>
        </p:txBody>
      </p:sp>
    </p:spTree>
    <p:extLst>
      <p:ext uri="{BB962C8B-B14F-4D97-AF65-F5344CB8AC3E}">
        <p14:creationId xmlns:p14="http://schemas.microsoft.com/office/powerpoint/2010/main" val="1328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p:txBody>
          <a:bodyPr/>
          <a:lstStyle/>
          <a:p>
            <a:pPr algn="ctr"/>
            <a:r>
              <a:rPr lang="en-US">
                <a:cs typeface="Arial"/>
              </a:rPr>
              <a:t>1 Cor. 15:33</a:t>
            </a:r>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773599" y="806022"/>
            <a:ext cx="7796540" cy="5243922"/>
          </a:xfrm>
        </p:spPr>
        <p:txBody>
          <a:bodyPr/>
          <a:lstStyle/>
          <a:p>
            <a:pPr marL="344170" indent="-344170"/>
            <a:r>
              <a:rPr lang="en-US" sz="2800">
                <a:cs typeface="Arial"/>
              </a:rPr>
              <a:t>New International Version</a:t>
            </a:r>
          </a:p>
          <a:p>
            <a:pPr marL="344170" indent="-344170"/>
            <a:r>
              <a:rPr lang="en-US" sz="2800">
                <a:cs typeface="Arial"/>
              </a:rPr>
              <a:t>33 </a:t>
            </a:r>
            <a:r>
              <a:rPr lang="en-US" sz="2800">
                <a:solidFill>
                  <a:srgbClr val="FF0000"/>
                </a:solidFill>
                <a:cs typeface="Arial"/>
              </a:rPr>
              <a:t>Do not be misled</a:t>
            </a:r>
            <a:r>
              <a:rPr lang="en-US" sz="2800">
                <a:cs typeface="Arial"/>
              </a:rPr>
              <a:t>: “Bad company corrupts good character.”</a:t>
            </a:r>
            <a:endParaRPr lang="en-US" sz="2800"/>
          </a:p>
        </p:txBody>
      </p:sp>
    </p:spTree>
    <p:extLst>
      <p:ext uri="{BB962C8B-B14F-4D97-AF65-F5344CB8AC3E}">
        <p14:creationId xmlns:p14="http://schemas.microsoft.com/office/powerpoint/2010/main" val="568960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a:off x="2611808" y="709445"/>
            <a:ext cx="7958331" cy="1175840"/>
          </a:xfrm>
        </p:spPr>
        <p:txBody>
          <a:bodyPr>
            <a:normAutofit fontScale="90000"/>
          </a:bodyPr>
          <a:lstStyle/>
          <a:p>
            <a:pPr algn="l"/>
            <a:r>
              <a:rPr lang="en-US">
                <a:cs typeface="Arial"/>
              </a:rPr>
              <a:t>Paul warns believers, “Do not be conformed to this world” (Rom. 12:2).</a:t>
            </a:r>
            <a:br>
              <a:rPr lang="en-US">
                <a:cs typeface="Arial"/>
              </a:rPr>
            </a:br>
            <a:endParaRPr lang="en-US">
              <a:cs typeface="Arial"/>
            </a:endParaRPr>
          </a:p>
          <a:p>
            <a:pPr algn="l"/>
            <a:r>
              <a:rPr lang="en-US">
                <a:cs typeface="Arial"/>
              </a:rPr>
              <a:t>The media frequently portrays the idea that if we become rich, attractive, influential, or famous, we will be happy and content. </a:t>
            </a:r>
            <a:br>
              <a:rPr lang="en-US"/>
            </a:br>
            <a:br>
              <a:rPr lang="en-US"/>
            </a:br>
            <a:r>
              <a:rPr lang="en-US">
                <a:cs typeface="Arial"/>
              </a:rPr>
              <a:t>But none of things guarantee joy. Don’t let our culture shape your value system and determine your priorities.</a:t>
            </a:r>
          </a:p>
          <a:p>
            <a:pPr algn="l"/>
            <a:endParaRPr lang="en-US">
              <a:cs typeface="Arial"/>
            </a:endParaRPr>
          </a:p>
          <a:p>
            <a:pPr algn="l"/>
            <a:r>
              <a:rPr lang="en-US">
                <a:cs typeface="Arial"/>
              </a:rPr>
              <a:t>Rather than to fit in with the world,</a:t>
            </a:r>
          </a:p>
          <a:p>
            <a:pPr algn="l"/>
            <a:r>
              <a:rPr lang="en-US">
                <a:cs typeface="Arial"/>
              </a:rPr>
              <a:t>Paul warns believers; “Do not be conformed to this world”. </a:t>
            </a:r>
          </a:p>
        </p:txBody>
      </p:sp>
    </p:spTree>
    <p:extLst>
      <p:ext uri="{BB962C8B-B14F-4D97-AF65-F5344CB8AC3E}">
        <p14:creationId xmlns:p14="http://schemas.microsoft.com/office/powerpoint/2010/main" val="1669418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p:txBody>
          <a:bodyPr>
            <a:normAutofit fontScale="90000"/>
          </a:bodyPr>
          <a:lstStyle/>
          <a:p>
            <a:r>
              <a:rPr lang="en-US">
                <a:cs typeface="Arial"/>
              </a:rPr>
              <a:t>To resist conforming to the world’s image, you must “</a:t>
            </a:r>
            <a:r>
              <a:rPr lang="en-US">
                <a:solidFill>
                  <a:srgbClr val="FF0000"/>
                </a:solidFill>
                <a:cs typeface="Arial"/>
              </a:rPr>
              <a:t>be transformed by the renewing of your mind</a:t>
            </a:r>
            <a:r>
              <a:rPr lang="en-US">
                <a:cs typeface="Arial"/>
              </a:rPr>
              <a:t>” (Rom. 12:2). But how?</a:t>
            </a:r>
            <a:endParaRPr lang="en-US"/>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746705" y="3029269"/>
            <a:ext cx="8074445" cy="3782675"/>
          </a:xfrm>
        </p:spPr>
        <p:txBody>
          <a:bodyPr vert="horz" lIns="91440" tIns="45720" rIns="91440" bIns="45720" rtlCol="0" anchor="ctr">
            <a:noAutofit/>
          </a:bodyPr>
          <a:lstStyle/>
          <a:p>
            <a:pPr marL="344170" indent="-344170"/>
            <a:r>
              <a:rPr lang="en-US" sz="3200" u="sng">
                <a:cs typeface="Arial"/>
              </a:rPr>
              <a:t>Fill your mind with Scripture</a:t>
            </a:r>
            <a:r>
              <a:rPr lang="en-US" sz="3200">
                <a:cs typeface="Arial"/>
              </a:rPr>
              <a:t>. It is through the Bible that we learn God’s perspective.</a:t>
            </a:r>
          </a:p>
          <a:p>
            <a:pPr marL="344170" indent="-344170"/>
            <a:r>
              <a:rPr lang="en-US" sz="3200" u="sng">
                <a:cs typeface="Arial"/>
              </a:rPr>
              <a:t>Focus on positive, righteous, and holy things </a:t>
            </a:r>
            <a:r>
              <a:rPr lang="en-US" sz="3200">
                <a:cs typeface="Arial"/>
              </a:rPr>
              <a:t>(Col. 3:3; Phil. 4:8). This should include choosing friends and entertainment wisely.</a:t>
            </a:r>
            <a:endParaRPr lang="en-US" sz="3200"/>
          </a:p>
          <a:p>
            <a:pPr marL="344170" indent="-344170"/>
            <a:endParaRPr lang="en-US">
              <a:cs typeface="Arial"/>
            </a:endParaRPr>
          </a:p>
        </p:txBody>
      </p:sp>
    </p:spTree>
    <p:extLst>
      <p:ext uri="{BB962C8B-B14F-4D97-AF65-F5344CB8AC3E}">
        <p14:creationId xmlns:p14="http://schemas.microsoft.com/office/powerpoint/2010/main" val="476323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a:off x="2611808" y="404645"/>
            <a:ext cx="7958331" cy="880005"/>
          </a:xfrm>
        </p:spPr>
        <p:txBody>
          <a:bodyPr>
            <a:normAutofit/>
          </a:bodyPr>
          <a:lstStyle/>
          <a:p>
            <a:r>
              <a:rPr lang="en-US">
                <a:cs typeface="Arial"/>
              </a:rPr>
              <a:t>HOW?</a:t>
            </a:r>
            <a:endParaRPr lang="en-US"/>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773599" y="1487340"/>
            <a:ext cx="7796540" cy="4831545"/>
          </a:xfrm>
        </p:spPr>
        <p:txBody>
          <a:bodyPr vert="horz" lIns="91440" tIns="45720" rIns="91440" bIns="45720" rtlCol="0" anchor="ctr">
            <a:noAutofit/>
          </a:bodyPr>
          <a:lstStyle/>
          <a:p>
            <a:pPr marL="344170" indent="-344170"/>
            <a:r>
              <a:rPr lang="en-US" sz="2800" u="sng">
                <a:cs typeface="Arial"/>
              </a:rPr>
              <a:t>Apply biblical truth to your heart. </a:t>
            </a:r>
            <a:r>
              <a:rPr lang="en-US" sz="2800">
                <a:cs typeface="Arial"/>
              </a:rPr>
              <a:t>As you go about your day, ask God to show you how to put into practice the principles of His Word.</a:t>
            </a:r>
          </a:p>
          <a:p>
            <a:pPr marL="344170" indent="-344170"/>
            <a:r>
              <a:rPr lang="en-US" sz="2800" u="sng">
                <a:cs typeface="Arial"/>
              </a:rPr>
              <a:t>Practice the presence of the Lord</a:t>
            </a:r>
            <a:r>
              <a:rPr lang="en-US" sz="2800">
                <a:cs typeface="Arial"/>
              </a:rPr>
              <a:t>. God is always with you. Ask Him to make you more sensitive to His presence. </a:t>
            </a:r>
          </a:p>
          <a:p>
            <a:pPr marL="344170" indent="-344170"/>
            <a:r>
              <a:rPr lang="en-US" sz="2800">
                <a:cs typeface="Arial"/>
              </a:rPr>
              <a:t>As you allow the Holy Spirit to live through you, He will help you withstand temptation and become more Christlike.</a:t>
            </a:r>
          </a:p>
          <a:p>
            <a:pPr marL="344170" indent="-344170"/>
            <a:endParaRPr lang="en-US">
              <a:cs typeface="Arial"/>
            </a:endParaRPr>
          </a:p>
        </p:txBody>
      </p:sp>
    </p:spTree>
    <p:extLst>
      <p:ext uri="{BB962C8B-B14F-4D97-AF65-F5344CB8AC3E}">
        <p14:creationId xmlns:p14="http://schemas.microsoft.com/office/powerpoint/2010/main" val="4232669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a:off x="2611808" y="404645"/>
            <a:ext cx="7958331" cy="1480640"/>
          </a:xfrm>
        </p:spPr>
        <p:txBody>
          <a:bodyPr/>
          <a:lstStyle/>
          <a:p>
            <a:pPr algn="ctr"/>
            <a:r>
              <a:rPr lang="en-US">
                <a:cs typeface="Arial"/>
              </a:rPr>
              <a:t>Conclusion:</a:t>
            </a:r>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773599" y="1227364"/>
            <a:ext cx="7796540" cy="4822580"/>
          </a:xfrm>
        </p:spPr>
        <p:txBody>
          <a:bodyPr>
            <a:noAutofit/>
          </a:bodyPr>
          <a:lstStyle/>
          <a:p>
            <a:pPr marL="344170" indent="-344170"/>
            <a:r>
              <a:rPr lang="en-US" sz="2800" u="sng" dirty="0">
                <a:cs typeface="Arial"/>
              </a:rPr>
              <a:t>The key to living a godly life is full surrender.</a:t>
            </a:r>
            <a:r>
              <a:rPr lang="en-US" sz="2800" dirty="0">
                <a:cs typeface="Arial"/>
              </a:rPr>
              <a:t> That means we must let God have complete control over our lives. </a:t>
            </a:r>
            <a:endParaRPr lang="en-US"/>
          </a:p>
          <a:p>
            <a:pPr marL="344170" indent="-344170"/>
            <a:r>
              <a:rPr lang="en-US" sz="2800" dirty="0">
                <a:cs typeface="Arial"/>
              </a:rPr>
              <a:t>The Lord is looking for faithful men and women who will stand up for truth in a world that is increasingly opposed to the gospel.</a:t>
            </a:r>
            <a:endParaRPr lang="en-US" dirty="0">
              <a:cs typeface="Arial"/>
            </a:endParaRPr>
          </a:p>
          <a:p>
            <a:pPr marL="344170" indent="-344170"/>
            <a:r>
              <a:rPr lang="en-US" sz="2800" dirty="0">
                <a:cs typeface="Arial"/>
              </a:rPr>
              <a:t> Rather than base your standards on popular opinion, allow Scripture to set your values. Answer the Lord’s call to a godly life, and you will never be the same.</a:t>
            </a:r>
            <a:endParaRPr lang="en-US">
              <a:cs typeface="Arial"/>
            </a:endParaRPr>
          </a:p>
        </p:txBody>
      </p:sp>
    </p:spTree>
    <p:extLst>
      <p:ext uri="{BB962C8B-B14F-4D97-AF65-F5344CB8AC3E}">
        <p14:creationId xmlns:p14="http://schemas.microsoft.com/office/powerpoint/2010/main" val="63229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7D3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p:txBody>
          <a:bodyPr/>
          <a:lstStyle/>
          <a:p>
            <a:pPr algn="ctr"/>
            <a:r>
              <a:rPr lang="en-US" dirty="0">
                <a:cs typeface="Arial"/>
              </a:rPr>
              <a:t>LET'S PRAY</a:t>
            </a:r>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p:txBody>
          <a:bodyPr/>
          <a:lstStyle/>
          <a:p>
            <a:pPr marL="344170" indent="-344170"/>
            <a:r>
              <a:rPr lang="en-US" dirty="0">
                <a:cs typeface="Arial"/>
              </a:rPr>
              <a:t>FOR MORE INFORMATION:</a:t>
            </a:r>
          </a:p>
          <a:p>
            <a:pPr marL="344170" indent="-344170"/>
            <a:r>
              <a:rPr lang="en-US" dirty="0">
                <a:cs typeface="Arial"/>
              </a:rPr>
              <a:t>WWW.CROSSWINDSINTERNATIONAL.ORG</a:t>
            </a:r>
            <a:endParaRPr lang="en-US" dirty="0"/>
          </a:p>
        </p:txBody>
      </p:sp>
      <p:pic>
        <p:nvPicPr>
          <p:cNvPr id="4" name="Picture 4" descr="A picture containing grass, outdoor, sky, field&#10;&#10;Description automatically generated">
            <a:extLst>
              <a:ext uri="{FF2B5EF4-FFF2-40B4-BE49-F238E27FC236}">
                <a16:creationId xmlns:a16="http://schemas.microsoft.com/office/drawing/2014/main" id="{10DC5ADF-C9D8-1898-0751-44CD90FC11C8}"/>
              </a:ext>
            </a:extLst>
          </p:cNvPr>
          <p:cNvPicPr>
            <a:picLocks noChangeAspect="1"/>
          </p:cNvPicPr>
          <p:nvPr/>
        </p:nvPicPr>
        <p:blipFill>
          <a:blip r:embed="rId2"/>
          <a:stretch>
            <a:fillRect/>
          </a:stretch>
        </p:blipFill>
        <p:spPr>
          <a:xfrm>
            <a:off x="5161280" y="1409401"/>
            <a:ext cx="2743200" cy="199365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5" name="Picture 5" descr="Graphical user interface, application&#10;&#10;Description automatically generated">
            <a:extLst>
              <a:ext uri="{FF2B5EF4-FFF2-40B4-BE49-F238E27FC236}">
                <a16:creationId xmlns:a16="http://schemas.microsoft.com/office/drawing/2014/main" id="{A4C7CE83-5474-E364-4A9C-B5B417ADB36B}"/>
              </a:ext>
            </a:extLst>
          </p:cNvPr>
          <p:cNvPicPr>
            <a:picLocks noChangeAspect="1"/>
          </p:cNvPicPr>
          <p:nvPr/>
        </p:nvPicPr>
        <p:blipFill>
          <a:blip r:embed="rId3"/>
          <a:stretch>
            <a:fillRect/>
          </a:stretch>
        </p:blipFill>
        <p:spPr>
          <a:xfrm>
            <a:off x="5794438" y="3531410"/>
            <a:ext cx="5465233" cy="3331633"/>
          </a:xfrm>
          <a:prstGeom prst="rect">
            <a:avLst/>
          </a:prstGeom>
        </p:spPr>
      </p:pic>
    </p:spTree>
    <p:extLst>
      <p:ext uri="{BB962C8B-B14F-4D97-AF65-F5344CB8AC3E}">
        <p14:creationId xmlns:p14="http://schemas.microsoft.com/office/powerpoint/2010/main" val="3045412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rot="16200000">
            <a:off x="-1422309" y="2834081"/>
            <a:ext cx="5053767" cy="1184805"/>
          </a:xfrm>
        </p:spPr>
        <p:txBody>
          <a:bodyPr/>
          <a:lstStyle/>
          <a:p>
            <a:r>
              <a:rPr lang="en-US">
                <a:latin typeface="Baguet Script"/>
                <a:cs typeface="Arial"/>
              </a:rPr>
              <a:t>Scripture: Romans 12:1-2</a:t>
            </a:r>
            <a:endParaRPr lang="en-US">
              <a:latin typeface="Baguet Script"/>
            </a:endParaRPr>
          </a:p>
          <a:p>
            <a:r>
              <a:rPr lang="en-US" sz="1900">
                <a:cs typeface="Arial"/>
              </a:rPr>
              <a:t>Amplified Bible, Classic Edition</a:t>
            </a:r>
            <a:endParaRPr lang="en-US"/>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1859198" y="1263223"/>
            <a:ext cx="9455010" cy="5629403"/>
          </a:xfrm>
        </p:spPr>
        <p:txBody>
          <a:bodyPr vert="horz" lIns="91440" tIns="45720" rIns="91440" bIns="45720" rtlCol="0" anchor="ctr">
            <a:noAutofit/>
          </a:bodyPr>
          <a:lstStyle/>
          <a:p>
            <a:pPr marL="344170" indent="-344170"/>
            <a:r>
              <a:rPr lang="en-US" sz="2400">
                <a:cs typeface="Arial"/>
              </a:rPr>
              <a:t>1 I appeal to you therefore, brethren, and beg of you in view of [all] the mercies of God, to make a decisive dedication of your bodies [presenting all your members and faculties] as a living sacrifice, holy (devoted, consecrated) and well pleasing to God, which is your reasonable (rational, intelligent) service and spiritual worship.</a:t>
            </a:r>
          </a:p>
          <a:p>
            <a:pPr marL="344170" indent="-344170"/>
            <a:r>
              <a:rPr lang="en-US" sz="2400">
                <a:cs typeface="Arial"/>
              </a:rPr>
              <a:t>2 Do not be </a:t>
            </a:r>
            <a:r>
              <a:rPr lang="en-US" sz="2400">
                <a:solidFill>
                  <a:srgbClr val="00B0F0"/>
                </a:solidFill>
                <a:cs typeface="Arial"/>
              </a:rPr>
              <a:t>conformed</a:t>
            </a:r>
            <a:r>
              <a:rPr lang="en-US" sz="2400">
                <a:cs typeface="Arial"/>
              </a:rPr>
              <a:t> to this world (this age), [fashioned after and adapted to its external, superficial customs], but be </a:t>
            </a:r>
            <a:r>
              <a:rPr lang="en-US" sz="2400">
                <a:solidFill>
                  <a:srgbClr val="FF0000"/>
                </a:solidFill>
                <a:cs typeface="Arial"/>
              </a:rPr>
              <a:t>transformed</a:t>
            </a:r>
            <a:r>
              <a:rPr lang="en-US" sz="2400">
                <a:cs typeface="Arial"/>
              </a:rPr>
              <a:t> (changed) </a:t>
            </a:r>
            <a:r>
              <a:rPr lang="en-US" sz="2400">
                <a:solidFill>
                  <a:schemeClr val="tx2">
                    <a:lumMod val="90000"/>
                  </a:schemeClr>
                </a:solidFill>
                <a:cs typeface="Arial"/>
              </a:rPr>
              <a:t>by the [entire]</a:t>
            </a:r>
            <a:r>
              <a:rPr lang="en-US" sz="2400">
                <a:cs typeface="Arial"/>
              </a:rPr>
              <a:t> </a:t>
            </a:r>
            <a:r>
              <a:rPr lang="en-US" sz="2400">
                <a:solidFill>
                  <a:srgbClr val="00B0F0"/>
                </a:solidFill>
                <a:cs typeface="Arial"/>
              </a:rPr>
              <a:t>renewal of your mind</a:t>
            </a:r>
            <a:r>
              <a:rPr lang="en-US" sz="2400">
                <a:cs typeface="Arial"/>
              </a:rPr>
              <a:t> [</a:t>
            </a:r>
            <a:r>
              <a:rPr lang="en-US" sz="2400">
                <a:solidFill>
                  <a:schemeClr val="tx2">
                    <a:lumMod val="90000"/>
                  </a:schemeClr>
                </a:solidFill>
                <a:cs typeface="Arial"/>
              </a:rPr>
              <a:t>by its</a:t>
            </a:r>
            <a:r>
              <a:rPr lang="en-US" sz="2400">
                <a:cs typeface="Arial"/>
              </a:rPr>
              <a:t> </a:t>
            </a:r>
            <a:r>
              <a:rPr lang="en-US" sz="2400">
                <a:solidFill>
                  <a:schemeClr val="tx2">
                    <a:lumMod val="90000"/>
                  </a:schemeClr>
                </a:solidFill>
                <a:cs typeface="Arial"/>
              </a:rPr>
              <a:t>new ideals</a:t>
            </a:r>
            <a:r>
              <a:rPr lang="en-US" sz="2400">
                <a:cs typeface="Arial"/>
              </a:rPr>
              <a:t> and </a:t>
            </a:r>
            <a:r>
              <a:rPr lang="en-US" sz="2400">
                <a:solidFill>
                  <a:schemeClr val="tx2">
                    <a:lumMod val="90000"/>
                  </a:schemeClr>
                </a:solidFill>
                <a:cs typeface="Arial"/>
              </a:rPr>
              <a:t>its new attitude</a:t>
            </a:r>
            <a:r>
              <a:rPr lang="en-US" sz="2400">
                <a:cs typeface="Arial"/>
              </a:rPr>
              <a:t>], so that you may prove [for yourselves] what is </a:t>
            </a:r>
            <a:r>
              <a:rPr lang="en-US" sz="2400">
                <a:solidFill>
                  <a:schemeClr val="tx2">
                    <a:lumMod val="90000"/>
                  </a:schemeClr>
                </a:solidFill>
                <a:cs typeface="Arial"/>
              </a:rPr>
              <a:t>the good</a:t>
            </a:r>
            <a:r>
              <a:rPr lang="en-US" sz="2400">
                <a:cs typeface="Arial"/>
              </a:rPr>
              <a:t> and </a:t>
            </a:r>
            <a:r>
              <a:rPr lang="en-US" sz="2400">
                <a:solidFill>
                  <a:schemeClr val="tx2">
                    <a:lumMod val="90000"/>
                  </a:schemeClr>
                </a:solidFill>
                <a:cs typeface="Arial"/>
              </a:rPr>
              <a:t>acceptable</a:t>
            </a:r>
            <a:r>
              <a:rPr lang="en-US" sz="2400">
                <a:cs typeface="Arial"/>
              </a:rPr>
              <a:t> and</a:t>
            </a:r>
            <a:r>
              <a:rPr lang="en-US" sz="2400">
                <a:solidFill>
                  <a:schemeClr val="tx2">
                    <a:lumMod val="90000"/>
                  </a:schemeClr>
                </a:solidFill>
                <a:cs typeface="Arial"/>
              </a:rPr>
              <a:t> perfect will of God,</a:t>
            </a:r>
            <a:r>
              <a:rPr lang="en-US" sz="2400">
                <a:cs typeface="Arial"/>
              </a:rPr>
              <a:t> even the thing which is good and acceptable and perfect [in His sight for you].</a:t>
            </a:r>
            <a:endParaRPr lang="en-US" sz="2400"/>
          </a:p>
          <a:p>
            <a:pPr marL="344170" indent="-344170"/>
            <a:endParaRPr lang="en-US">
              <a:cs typeface="Arial"/>
            </a:endParaRPr>
          </a:p>
        </p:txBody>
      </p:sp>
    </p:spTree>
    <p:extLst>
      <p:ext uri="{BB962C8B-B14F-4D97-AF65-F5344CB8AC3E}">
        <p14:creationId xmlns:p14="http://schemas.microsoft.com/office/powerpoint/2010/main" val="187610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rot="-5400000">
            <a:off x="-2251544" y="-173581"/>
            <a:ext cx="5618542" cy="700712"/>
          </a:xfrm>
        </p:spPr>
        <p:txBody>
          <a:bodyPr>
            <a:normAutofit/>
          </a:bodyPr>
          <a:lstStyle/>
          <a:p>
            <a:pPr algn="l"/>
            <a:r>
              <a:rPr lang="en-US">
                <a:latin typeface="Baguet Script"/>
                <a:cs typeface="Arial"/>
              </a:rPr>
              <a:t>Introduction:</a:t>
            </a:r>
            <a:endParaRPr lang="en-US">
              <a:latin typeface="Baguet Script"/>
            </a:endParaRPr>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773599" y="124706"/>
            <a:ext cx="8495787" cy="6427261"/>
          </a:xfrm>
        </p:spPr>
        <p:txBody>
          <a:bodyPr>
            <a:normAutofit lnSpcReduction="10000"/>
          </a:bodyPr>
          <a:lstStyle/>
          <a:p>
            <a:pPr marL="0" indent="0">
              <a:buNone/>
            </a:pPr>
            <a:r>
              <a:rPr lang="en-US" sz="3200">
                <a:solidFill>
                  <a:srgbClr val="FF0000"/>
                </a:solidFill>
                <a:latin typeface="Baguet Script"/>
                <a:ea typeface="+mn-lt"/>
                <a:cs typeface="+mn-lt"/>
              </a:rPr>
              <a:t>God desires</a:t>
            </a:r>
            <a:r>
              <a:rPr lang="en-US" sz="3200">
                <a:ea typeface="+mn-lt"/>
                <a:cs typeface="+mn-lt"/>
              </a:rPr>
              <a:t> that every believer lead a righteous life. But our culture places a tremendous amount of pressure on Christians to “fit in.” The doctrines of our faith are often mocked and ridiculed in the public arena. Individual believers sometimes make spiritual or moral compromises in an attempt to be accepted. How can we resist the secular influence of our time? In </a:t>
            </a:r>
            <a:r>
              <a:rPr lang="en-US" sz="3200" u="sng">
                <a:ea typeface="+mn-lt"/>
                <a:cs typeface="+mn-lt"/>
                <a:hlinkClick r:id="rId2"/>
              </a:rPr>
              <a:t>Romans 12:1-2</a:t>
            </a:r>
            <a:r>
              <a:rPr lang="en-US" sz="3200">
                <a:ea typeface="+mn-lt"/>
                <a:cs typeface="+mn-lt"/>
              </a:rPr>
              <a:t>, the apostle </a:t>
            </a:r>
            <a:r>
              <a:rPr lang="en-US" sz="3200" u="sng">
                <a:solidFill>
                  <a:srgbClr val="FF0000"/>
                </a:solidFill>
                <a:ea typeface="+mn-lt"/>
                <a:cs typeface="+mn-lt"/>
              </a:rPr>
              <a:t>Paul reveals how to pursue holiness and resist compromise.</a:t>
            </a:r>
            <a:endParaRPr lang="en-US" sz="3200" u="sng">
              <a:solidFill>
                <a:srgbClr val="FF0000"/>
              </a:solidFill>
              <a:cs typeface="Arial" panose="020B0604020202020204"/>
            </a:endParaRPr>
          </a:p>
        </p:txBody>
      </p:sp>
    </p:spTree>
    <p:extLst>
      <p:ext uri="{BB962C8B-B14F-4D97-AF65-F5344CB8AC3E}">
        <p14:creationId xmlns:p14="http://schemas.microsoft.com/office/powerpoint/2010/main" val="544536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rot="16200000">
            <a:off x="-498944" y="-1890321"/>
            <a:ext cx="8370707" cy="6886358"/>
          </a:xfrm>
        </p:spPr>
        <p:txBody>
          <a:bodyPr/>
          <a:lstStyle/>
          <a:p>
            <a:pPr algn="l"/>
            <a:r>
              <a:rPr lang="en-US">
                <a:latin typeface="Baguet Script"/>
                <a:cs typeface="Arial"/>
              </a:rPr>
              <a:t>1-God calls us to godly living.</a:t>
            </a:r>
            <a:endParaRPr lang="en-US">
              <a:latin typeface="Baguet Script"/>
            </a:endParaRPr>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522588" y="877740"/>
            <a:ext cx="8047551" cy="5817662"/>
          </a:xfrm>
        </p:spPr>
        <p:txBody>
          <a:bodyPr>
            <a:normAutofit/>
          </a:bodyPr>
          <a:lstStyle/>
          <a:p>
            <a:pPr marL="344170" indent="-344170"/>
            <a:r>
              <a:rPr lang="en-US" sz="2800">
                <a:cs typeface="Arial"/>
              </a:rPr>
              <a:t>God’s call to surrender our lives to Him as living sacrifices is reasonable, </a:t>
            </a:r>
            <a:r>
              <a:rPr lang="en-US" sz="2800">
                <a:solidFill>
                  <a:srgbClr val="FF0000"/>
                </a:solidFill>
                <a:cs typeface="Arial"/>
              </a:rPr>
              <a:t>because He redeemed us from spiritual darkness,</a:t>
            </a:r>
            <a:r>
              <a:rPr lang="en-US" sz="2800">
                <a:cs typeface="Arial"/>
              </a:rPr>
              <a:t> and adopted us as children. </a:t>
            </a:r>
          </a:p>
          <a:p>
            <a:pPr marL="344170" indent="-344170"/>
            <a:r>
              <a:rPr lang="en-US" sz="2800">
                <a:cs typeface="Arial"/>
              </a:rPr>
              <a:t>In </a:t>
            </a:r>
            <a:r>
              <a:rPr lang="en-US" sz="2800">
                <a:solidFill>
                  <a:srgbClr val="00B0F0"/>
                </a:solidFill>
                <a:cs typeface="Arial"/>
              </a:rPr>
              <a:t>Romans </a:t>
            </a:r>
            <a:r>
              <a:rPr lang="en-US" sz="2800" u="sng">
                <a:solidFill>
                  <a:srgbClr val="00B0F0"/>
                </a:solidFill>
                <a:cs typeface="Arial"/>
              </a:rPr>
              <a:t>1-11</a:t>
            </a:r>
            <a:r>
              <a:rPr lang="en-US" sz="2800">
                <a:cs typeface="Arial"/>
              </a:rPr>
              <a:t>, Paul explains salvation, victorious Christian living, and the Lord’s ultimate plan for Israel. </a:t>
            </a:r>
          </a:p>
          <a:p>
            <a:pPr marL="344170" indent="-344170"/>
            <a:r>
              <a:rPr lang="en-US" sz="2800">
                <a:cs typeface="Arial"/>
              </a:rPr>
              <a:t>In </a:t>
            </a:r>
            <a:r>
              <a:rPr lang="en-US" sz="2800">
                <a:solidFill>
                  <a:srgbClr val="00B0F0"/>
                </a:solidFill>
                <a:cs typeface="Arial"/>
              </a:rPr>
              <a:t>Romans 12:1-2</a:t>
            </a:r>
            <a:r>
              <a:rPr lang="en-US" sz="2800">
                <a:cs typeface="Arial"/>
              </a:rPr>
              <a:t>, he urges believers to give control of their lives to God in light of all He has done for us.</a:t>
            </a:r>
          </a:p>
          <a:p>
            <a:pPr marL="344170" indent="-344170"/>
            <a:endParaRPr lang="en-US">
              <a:cs typeface="Arial"/>
            </a:endParaRPr>
          </a:p>
        </p:txBody>
      </p:sp>
    </p:spTree>
    <p:extLst>
      <p:ext uri="{BB962C8B-B14F-4D97-AF65-F5344CB8AC3E}">
        <p14:creationId xmlns:p14="http://schemas.microsoft.com/office/powerpoint/2010/main" val="877823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rot="16200000">
            <a:off x="-948713" y="-1957805"/>
            <a:ext cx="8962378" cy="7110474"/>
          </a:xfrm>
        </p:spPr>
        <p:txBody>
          <a:bodyPr/>
          <a:lstStyle/>
          <a:p>
            <a:pPr algn="l"/>
            <a:r>
              <a:rPr lang="en-US">
                <a:latin typeface="Baguet Script"/>
                <a:cs typeface="Arial"/>
              </a:rPr>
              <a:t>We must make the </a:t>
            </a:r>
            <a:r>
              <a:rPr lang="en-US" u="sng">
                <a:latin typeface="Baguet Script"/>
                <a:cs typeface="Arial"/>
              </a:rPr>
              <a:t>choice</a:t>
            </a:r>
            <a:r>
              <a:rPr lang="en-US">
                <a:latin typeface="Baguet Script"/>
                <a:cs typeface="Arial"/>
              </a:rPr>
              <a:t> to </a:t>
            </a:r>
            <a:r>
              <a:rPr lang="en-US" u="sng">
                <a:latin typeface="Baguet Script"/>
                <a:cs typeface="Arial"/>
              </a:rPr>
              <a:t>give </a:t>
            </a:r>
            <a:br>
              <a:rPr lang="en-US" u="sng">
                <a:latin typeface="Baguet Script"/>
                <a:cs typeface="Arial"/>
              </a:rPr>
            </a:br>
            <a:r>
              <a:rPr lang="en-US" u="sng">
                <a:latin typeface="Baguet Script"/>
                <a:cs typeface="Arial"/>
              </a:rPr>
              <a:t>control  to the Father. </a:t>
            </a:r>
            <a:endParaRPr lang="en-US" u="sng">
              <a:latin typeface="Baguet Script"/>
            </a:endParaRPr>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486729" y="779128"/>
            <a:ext cx="8083410" cy="5736980"/>
          </a:xfrm>
        </p:spPr>
        <p:txBody>
          <a:bodyPr/>
          <a:lstStyle/>
          <a:p>
            <a:pPr marL="344170" indent="-344170"/>
            <a:r>
              <a:rPr lang="en-US" sz="3200">
                <a:cs typeface="Arial"/>
              </a:rPr>
              <a:t>As God’s people, </a:t>
            </a:r>
            <a:r>
              <a:rPr lang="en-US" sz="3200">
                <a:solidFill>
                  <a:srgbClr val="FF0000"/>
                </a:solidFill>
                <a:cs typeface="Arial"/>
              </a:rPr>
              <a:t>we no longer have the right to run our own lives</a:t>
            </a:r>
            <a:r>
              <a:rPr lang="en-US" sz="3200">
                <a:cs typeface="Arial"/>
              </a:rPr>
              <a:t>, but He still allows us to choose whether or not to surrender. </a:t>
            </a:r>
          </a:p>
          <a:p>
            <a:pPr marL="344170" indent="-344170"/>
            <a:r>
              <a:rPr lang="en-US" sz="3200">
                <a:cs typeface="Arial"/>
              </a:rPr>
              <a:t>Your entire being—including </a:t>
            </a:r>
            <a:r>
              <a:rPr lang="en-US" sz="3200">
                <a:solidFill>
                  <a:srgbClr val="FF0000"/>
                </a:solidFill>
                <a:cs typeface="Arial"/>
              </a:rPr>
              <a:t>your mind</a:t>
            </a:r>
            <a:r>
              <a:rPr lang="en-US" sz="3200">
                <a:cs typeface="Arial"/>
              </a:rPr>
              <a:t>, </a:t>
            </a:r>
            <a:r>
              <a:rPr lang="en-US" sz="3200">
                <a:solidFill>
                  <a:srgbClr val="FF0000"/>
                </a:solidFill>
                <a:cs typeface="Arial"/>
              </a:rPr>
              <a:t>will</a:t>
            </a:r>
            <a:r>
              <a:rPr lang="en-US" sz="3200">
                <a:cs typeface="Arial"/>
              </a:rPr>
              <a:t>, and </a:t>
            </a:r>
            <a:r>
              <a:rPr lang="en-US" sz="3200">
                <a:solidFill>
                  <a:srgbClr val="FF0000"/>
                </a:solidFill>
                <a:cs typeface="Arial"/>
              </a:rPr>
              <a:t>emotions</a:t>
            </a:r>
            <a:r>
              <a:rPr lang="en-US" sz="3200">
                <a:cs typeface="Arial"/>
              </a:rPr>
              <a:t>—should be yielded to God.</a:t>
            </a:r>
          </a:p>
          <a:p>
            <a:pPr marL="344170" indent="-344170"/>
            <a:endParaRPr lang="en-US">
              <a:cs typeface="Arial"/>
            </a:endParaRPr>
          </a:p>
        </p:txBody>
      </p:sp>
    </p:spTree>
    <p:extLst>
      <p:ext uri="{BB962C8B-B14F-4D97-AF65-F5344CB8AC3E}">
        <p14:creationId xmlns:p14="http://schemas.microsoft.com/office/powerpoint/2010/main" val="2582507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rot="16200000">
            <a:off x="346686" y="72701"/>
            <a:ext cx="6640520" cy="6841533"/>
          </a:xfrm>
        </p:spPr>
        <p:txBody>
          <a:bodyPr/>
          <a:lstStyle/>
          <a:p>
            <a:pPr algn="ctr"/>
            <a:r>
              <a:rPr lang="en-US" u="sng">
                <a:latin typeface="Baguet Script"/>
                <a:cs typeface="Arial"/>
              </a:rPr>
              <a:t>We are called to be living sacrifices !</a:t>
            </a:r>
            <a:endParaRPr lang="en-US" u="sng">
              <a:latin typeface="Baguet Script"/>
            </a:endParaRPr>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486729" y="-81483"/>
            <a:ext cx="8083410" cy="5028768"/>
          </a:xfrm>
        </p:spPr>
        <p:txBody>
          <a:bodyPr/>
          <a:lstStyle/>
          <a:p>
            <a:pPr marL="344170" indent="-344170"/>
            <a:r>
              <a:rPr lang="en-US" sz="3200">
                <a:cs typeface="Arial"/>
              </a:rPr>
              <a:t>Becoming</a:t>
            </a:r>
            <a:r>
              <a:rPr lang="en-US" sz="3200">
                <a:solidFill>
                  <a:srgbClr val="FFFFFF"/>
                </a:solidFill>
                <a:cs typeface="Arial"/>
              </a:rPr>
              <a:t> a “</a:t>
            </a:r>
            <a:r>
              <a:rPr lang="en-US" sz="3200">
                <a:solidFill>
                  <a:srgbClr val="FF0000"/>
                </a:solidFill>
                <a:cs typeface="Arial"/>
              </a:rPr>
              <a:t>living sacrifice</a:t>
            </a:r>
            <a:r>
              <a:rPr lang="en-US" sz="3200">
                <a:cs typeface="Arial"/>
              </a:rPr>
              <a:t>” means we allow the Holy Spirit to live through us. </a:t>
            </a:r>
            <a:endParaRPr lang="en-US">
              <a:cs typeface="Arial"/>
            </a:endParaRPr>
          </a:p>
          <a:p>
            <a:pPr marL="344170" indent="-344170"/>
            <a:r>
              <a:rPr lang="en-US" sz="3200">
                <a:cs typeface="Arial"/>
              </a:rPr>
              <a:t>As </a:t>
            </a:r>
            <a:r>
              <a:rPr lang="en-US" sz="3200">
                <a:solidFill>
                  <a:srgbClr val="FFFFFF"/>
                </a:solidFill>
                <a:cs typeface="Arial"/>
              </a:rPr>
              <a:t>we </a:t>
            </a:r>
            <a:r>
              <a:rPr lang="en-US" sz="3200">
                <a:cs typeface="Arial"/>
              </a:rPr>
              <a:t>surrender to </a:t>
            </a:r>
            <a:r>
              <a:rPr lang="en-US" sz="3200">
                <a:solidFill>
                  <a:srgbClr val="FFFFFF"/>
                </a:solidFill>
                <a:cs typeface="Arial"/>
              </a:rPr>
              <a:t>the </a:t>
            </a:r>
            <a:r>
              <a:rPr lang="en-US" sz="3200">
                <a:cs typeface="Arial"/>
              </a:rPr>
              <a:t>Spirit’s </a:t>
            </a:r>
            <a:r>
              <a:rPr lang="en-US" sz="3200">
                <a:solidFill>
                  <a:srgbClr val="FFFFFF"/>
                </a:solidFill>
                <a:cs typeface="Arial"/>
              </a:rPr>
              <a:t>guidance and </a:t>
            </a:r>
            <a:r>
              <a:rPr lang="en-US" sz="3200">
                <a:cs typeface="Arial"/>
              </a:rPr>
              <a:t>leadership, He empowers us to live a godly life.</a:t>
            </a:r>
            <a:endParaRPr lang="en-US">
              <a:cs typeface="Arial"/>
            </a:endParaRPr>
          </a:p>
          <a:p>
            <a:pPr marL="344170" indent="-344170"/>
            <a:endParaRPr lang="en-US">
              <a:cs typeface="Arial"/>
            </a:endParaRPr>
          </a:p>
        </p:txBody>
      </p:sp>
    </p:spTree>
    <p:extLst>
      <p:ext uri="{BB962C8B-B14F-4D97-AF65-F5344CB8AC3E}">
        <p14:creationId xmlns:p14="http://schemas.microsoft.com/office/powerpoint/2010/main" val="4071704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rot="16200000">
            <a:off x="361668" y="135702"/>
            <a:ext cx="6335719" cy="7164264"/>
          </a:xfrm>
        </p:spPr>
        <p:txBody>
          <a:bodyPr/>
          <a:lstStyle/>
          <a:p>
            <a:r>
              <a:rPr lang="en-US">
                <a:latin typeface="Baguet Script"/>
                <a:cs typeface="Arial"/>
              </a:rPr>
              <a:t>The apostle also urges believers to be holy sacrifices</a:t>
            </a:r>
            <a:r>
              <a:rPr lang="en-US">
                <a:cs typeface="Arial"/>
              </a:rPr>
              <a:t>.</a:t>
            </a:r>
            <a:endParaRPr lang="en-US"/>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423976" y="546045"/>
            <a:ext cx="6810423" cy="4903262"/>
          </a:xfrm>
        </p:spPr>
        <p:txBody>
          <a:bodyPr>
            <a:normAutofit lnSpcReduction="10000"/>
          </a:bodyPr>
          <a:lstStyle/>
          <a:p>
            <a:pPr marL="344170" indent="-344170"/>
            <a:r>
              <a:rPr lang="en-US" sz="3200">
                <a:cs typeface="Arial"/>
              </a:rPr>
              <a:t>In Greek, this word means “set apart” (as in “for a special purpose”). </a:t>
            </a:r>
          </a:p>
          <a:p>
            <a:pPr marL="344170" indent="-344170"/>
            <a:r>
              <a:rPr lang="en-US" sz="3200">
                <a:cs typeface="Arial"/>
              </a:rPr>
              <a:t>In one of the paradoxes of our faith, </a:t>
            </a:r>
            <a:r>
              <a:rPr lang="en-US" sz="3200">
                <a:solidFill>
                  <a:srgbClr val="FF0000"/>
                </a:solidFill>
                <a:cs typeface="Arial"/>
              </a:rPr>
              <a:t>sanctification</a:t>
            </a:r>
            <a:r>
              <a:rPr lang="en-US" sz="3200">
                <a:cs typeface="Arial"/>
              </a:rPr>
              <a:t>—or </a:t>
            </a:r>
            <a:r>
              <a:rPr lang="en-US" sz="3200">
                <a:solidFill>
                  <a:srgbClr val="FF0000"/>
                </a:solidFill>
                <a:cs typeface="Arial"/>
              </a:rPr>
              <a:t>being made holy</a:t>
            </a:r>
            <a:r>
              <a:rPr lang="en-US" sz="3200">
                <a:cs typeface="Arial"/>
              </a:rPr>
              <a:t>—happens immediately at salvation, </a:t>
            </a:r>
            <a:r>
              <a:rPr lang="en-US" sz="3200">
                <a:solidFill>
                  <a:srgbClr val="FF0000"/>
                </a:solidFill>
                <a:cs typeface="Arial"/>
              </a:rPr>
              <a:t>but it is also a lifelong process</a:t>
            </a:r>
            <a:r>
              <a:rPr lang="en-US" sz="3200">
                <a:cs typeface="Arial"/>
              </a:rPr>
              <a:t>.</a:t>
            </a:r>
            <a:endParaRPr lang="en-US" sz="3200"/>
          </a:p>
        </p:txBody>
      </p:sp>
    </p:spTree>
    <p:extLst>
      <p:ext uri="{BB962C8B-B14F-4D97-AF65-F5344CB8AC3E}">
        <p14:creationId xmlns:p14="http://schemas.microsoft.com/office/powerpoint/2010/main" val="746536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rot="16200000">
            <a:off x="258572" y="-83929"/>
            <a:ext cx="6837742" cy="7020823"/>
          </a:xfrm>
        </p:spPr>
        <p:txBody>
          <a:bodyPr/>
          <a:lstStyle/>
          <a:p>
            <a:r>
              <a:rPr lang="en-US">
                <a:latin typeface="Baguet Script"/>
                <a:cs typeface="Arial"/>
              </a:rPr>
              <a:t>Our lives should be acceptable to God.</a:t>
            </a:r>
            <a:endParaRPr lang="en-US">
              <a:latin typeface="Baguet Script"/>
            </a:endParaRPr>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791528" y="510188"/>
            <a:ext cx="7796540" cy="6337614"/>
          </a:xfrm>
        </p:spPr>
        <p:txBody>
          <a:bodyPr>
            <a:normAutofit fontScale="92500" lnSpcReduction="10000"/>
          </a:bodyPr>
          <a:lstStyle/>
          <a:p>
            <a:pPr marL="344170" indent="-344170"/>
            <a:r>
              <a:rPr lang="en-US" sz="2800">
                <a:cs typeface="Arial"/>
              </a:rPr>
              <a:t>As believers, we ought to be different from the world. </a:t>
            </a:r>
          </a:p>
          <a:p>
            <a:pPr marL="344170" indent="-344170"/>
            <a:r>
              <a:rPr lang="en-US" sz="2800">
                <a:cs typeface="Arial"/>
              </a:rPr>
              <a:t>Our goal should be to act as Jesus did: forgiving, loving, and helping others—yet knowing when to speak the truth in love or share our faith. </a:t>
            </a:r>
            <a:r>
              <a:rPr lang="en-US" sz="2800">
                <a:solidFill>
                  <a:srgbClr val="FF0000"/>
                </a:solidFill>
                <a:cs typeface="Arial"/>
              </a:rPr>
              <a:t>When we sin, we should be quick to confess and repent</a:t>
            </a:r>
            <a:r>
              <a:rPr lang="en-US" sz="2800">
                <a:cs typeface="Arial"/>
              </a:rPr>
              <a:t>.</a:t>
            </a:r>
          </a:p>
          <a:p>
            <a:pPr marL="344170" indent="-344170"/>
            <a:r>
              <a:rPr lang="en-US" sz="2800">
                <a:cs typeface="Arial"/>
              </a:rPr>
              <a:t>A godly lifestyle will attract some people to you, and it will drive others away. </a:t>
            </a:r>
          </a:p>
          <a:p>
            <a:pPr marL="344170" indent="-344170"/>
            <a:r>
              <a:rPr lang="en-US" sz="2800">
                <a:cs typeface="Arial"/>
              </a:rPr>
              <a:t>But sometimes the same people who resist the gospel will seek out a believer for help when life gets difficult.</a:t>
            </a:r>
          </a:p>
        </p:txBody>
      </p:sp>
    </p:spTree>
    <p:extLst>
      <p:ext uri="{BB962C8B-B14F-4D97-AF65-F5344CB8AC3E}">
        <p14:creationId xmlns:p14="http://schemas.microsoft.com/office/powerpoint/2010/main" val="3344066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0882-9B44-1AF5-7E7B-2FDE206696A9}"/>
              </a:ext>
            </a:extLst>
          </p:cNvPr>
          <p:cNvSpPr>
            <a:spLocks noGrp="1"/>
          </p:cNvSpPr>
          <p:nvPr>
            <p:ph type="title"/>
          </p:nvPr>
        </p:nvSpPr>
        <p:spPr>
          <a:xfrm rot="-5400000">
            <a:off x="-1171297" y="-1424157"/>
            <a:ext cx="9500260" cy="7083582"/>
          </a:xfrm>
        </p:spPr>
        <p:txBody>
          <a:bodyPr/>
          <a:lstStyle/>
          <a:p>
            <a:pPr algn="l"/>
            <a:r>
              <a:rPr lang="en-US">
                <a:cs typeface="Arial"/>
              </a:rPr>
              <a:t>Those who live in a godly manner </a:t>
            </a:r>
            <a:br>
              <a:rPr lang="en-US">
                <a:cs typeface="Arial"/>
              </a:rPr>
            </a:br>
            <a:r>
              <a:rPr lang="en-US">
                <a:cs typeface="Arial"/>
              </a:rPr>
              <a:t>will face conflict with the world.</a:t>
            </a:r>
            <a:endParaRPr lang="en-US"/>
          </a:p>
        </p:txBody>
      </p:sp>
      <p:sp>
        <p:nvSpPr>
          <p:cNvPr id="3" name="Content Placeholder 2">
            <a:extLst>
              <a:ext uri="{FF2B5EF4-FFF2-40B4-BE49-F238E27FC236}">
                <a16:creationId xmlns:a16="http://schemas.microsoft.com/office/drawing/2014/main" id="{33D3332A-6C40-EB39-EE2B-AE05DA3B4125}"/>
              </a:ext>
            </a:extLst>
          </p:cNvPr>
          <p:cNvSpPr>
            <a:spLocks noGrp="1"/>
          </p:cNvSpPr>
          <p:nvPr>
            <p:ph idx="1"/>
          </p:nvPr>
        </p:nvSpPr>
        <p:spPr>
          <a:xfrm>
            <a:off x="2773599" y="653623"/>
            <a:ext cx="7796540" cy="6023850"/>
          </a:xfrm>
        </p:spPr>
        <p:txBody>
          <a:bodyPr vert="horz" lIns="91440" tIns="45720" rIns="91440" bIns="45720" rtlCol="0" anchor="ctr">
            <a:noAutofit/>
          </a:bodyPr>
          <a:lstStyle/>
          <a:p>
            <a:pPr marL="344170" indent="-344170"/>
            <a:r>
              <a:rPr lang="en-US" sz="2400">
                <a:cs typeface="Arial"/>
              </a:rPr>
              <a:t>Pressure from those in the world sometimes causes believers to compromise their convictions. </a:t>
            </a:r>
          </a:p>
          <a:p>
            <a:pPr marL="344170" indent="-344170"/>
            <a:r>
              <a:rPr lang="en-US" sz="2400">
                <a:cs typeface="Arial"/>
              </a:rPr>
              <a:t>As individuals, Christians sometimes justify compromising the truth in this way: they claim they are “being a witness” by spending time with ungodly friends, even when that includes making unrighteous choices. </a:t>
            </a:r>
          </a:p>
          <a:p>
            <a:pPr marL="344170" indent="-344170"/>
            <a:r>
              <a:rPr lang="en-US" sz="2400">
                <a:cs typeface="Arial"/>
              </a:rPr>
              <a:t>Instead, we should make sure our best friends are believers who take their faith seriously</a:t>
            </a:r>
            <a:br>
              <a:rPr lang="en-US" sz="2400">
                <a:cs typeface="Arial"/>
              </a:rPr>
            </a:br>
            <a:r>
              <a:rPr lang="en-US" sz="2400">
                <a:cs typeface="Arial"/>
              </a:rPr>
              <a:t> (2 Cor. 6:14-15, 17; 1 Cor. 15:33). Our highest priority should be to please God rather than to fit in with the world.</a:t>
            </a:r>
          </a:p>
          <a:p>
            <a:pPr marL="344170" indent="-344170"/>
            <a:endParaRPr lang="en-US">
              <a:cs typeface="Arial"/>
            </a:endParaRPr>
          </a:p>
        </p:txBody>
      </p:sp>
    </p:spTree>
    <p:extLst>
      <p:ext uri="{BB962C8B-B14F-4D97-AF65-F5344CB8AC3E}">
        <p14:creationId xmlns:p14="http://schemas.microsoft.com/office/powerpoint/2010/main" val="11531668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1134</Words>
  <Application>Microsoft Office PowerPoint</Application>
  <PresentationFormat>Widescreen</PresentationFormat>
  <Paragraphs>56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Baguet Script</vt:lpstr>
      <vt:lpstr>MS Shell Dlg 2</vt:lpstr>
      <vt:lpstr>Wingdings</vt:lpstr>
      <vt:lpstr>Wingdings 3</vt:lpstr>
      <vt:lpstr>Madison</vt:lpstr>
      <vt:lpstr>"Surrendered Living"</vt:lpstr>
      <vt:lpstr>Scripture: Romans 12:1-2 Amplified Bible, Classic Edition</vt:lpstr>
      <vt:lpstr>Introduction:</vt:lpstr>
      <vt:lpstr>1-God calls us to godly living.</vt:lpstr>
      <vt:lpstr>We must make the choice to give  control  to the Father. </vt:lpstr>
      <vt:lpstr>We are called to be living sacrifices !</vt:lpstr>
      <vt:lpstr>The apostle also urges believers to be holy sacrifices.</vt:lpstr>
      <vt:lpstr>Our lives should be acceptable to God.</vt:lpstr>
      <vt:lpstr>Those who live in a godly manner  will face conflict with the world.</vt:lpstr>
      <vt:lpstr>(2 Cor. 6:14-15)</vt:lpstr>
      <vt:lpstr>1 Cor. 15:33</vt:lpstr>
      <vt:lpstr>Paul warns believers, “Do not be conformed to this world” (Rom. 12:2).  The media frequently portrays the idea that if we become rich, attractive, influential, or famous, we will be happy and content.   But none of things guarantee joy. Don’t let our culture shape your value system and determine your priorities.  Rather than to fit in with the world, Paul warns believers; “Do not be conformed to this world”. </vt:lpstr>
      <vt:lpstr>To resist conforming to the world’s image, you must “be transformed by the renewing of your mind” (Rom. 12:2). But how?</vt:lpstr>
      <vt:lpstr>HOW?</vt:lpstr>
      <vt:lpstr>Conclusion:</vt:lpstr>
      <vt:lpstr>LET'S PRAY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dc:creator>
  <cp:lastModifiedBy>Ronald Powell</cp:lastModifiedBy>
  <cp:revision>93</cp:revision>
  <dcterms:created xsi:type="dcterms:W3CDTF">2023-07-05T17:46:06Z</dcterms:created>
  <dcterms:modified xsi:type="dcterms:W3CDTF">2023-07-05T21:08:17Z</dcterms:modified>
</cp:coreProperties>
</file>