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E144C2-2F11-47BE-8E9D-42D670F08F69}" v="3" dt="2023-11-19T16:35:05.6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4" d="100"/>
          <a:sy n="104" d="100"/>
        </p:scale>
        <p:origin x="144"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0BFFD0-CC26-41DF-B25C-546C9A2AC2BA}" type="datetimeFigureOut">
              <a:rPr lang="en-US" smtClean="0"/>
              <a:t>11/19/2023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E4D870-DB9B-4405-B106-515CADB42232}" type="slidenum">
              <a:rPr lang="en-US" smtClean="0"/>
              <a:t>‹#›</a:t>
            </a:fld>
            <a:endParaRPr lang="en-US"/>
          </a:p>
        </p:txBody>
      </p:sp>
    </p:spTree>
    <p:extLst>
      <p:ext uri="{BB962C8B-B14F-4D97-AF65-F5344CB8AC3E}">
        <p14:creationId xmlns:p14="http://schemas.microsoft.com/office/powerpoint/2010/main" val="3599567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77720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5DBDDF98-C922-483F-97E9-3E76B0201B42}" type="datetimeFigureOut">
              <a:rPr lang="en-US" smtClean="0"/>
              <a:pPr/>
              <a:t>11/19/2023</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B8B3671-A306-4A69-8480-FA9BE839245D}" type="slidenum">
              <a:rPr lang="en-US" smtClean="0"/>
              <a:pPr/>
              <a:t>‹#›</a:t>
            </a:fld>
            <a:endParaRPr lang="en-US"/>
          </a:p>
        </p:txBody>
      </p:sp>
    </p:spTree>
    <p:extLst>
      <p:ext uri="{BB962C8B-B14F-4D97-AF65-F5344CB8AC3E}">
        <p14:creationId xmlns:p14="http://schemas.microsoft.com/office/powerpoint/2010/main" val="179150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DDF98-C922-483F-97E9-3E76B0201B42}" type="datetimeFigureOut">
              <a:rPr lang="en-US" smtClean="0"/>
              <a:pPr/>
              <a:t>11/19/2023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8B3671-A306-4A69-8480-FA9BE839245D}" type="slidenum">
              <a:rPr lang="en-US" smtClean="0"/>
              <a:pPr/>
              <a:t>‹#›</a:t>
            </a:fld>
            <a:endParaRPr lang="en-US"/>
          </a:p>
        </p:txBody>
      </p:sp>
    </p:spTree>
    <p:extLst>
      <p:ext uri="{BB962C8B-B14F-4D97-AF65-F5344CB8AC3E}">
        <p14:creationId xmlns:p14="http://schemas.microsoft.com/office/powerpoint/2010/main" val="3091153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DDF98-C922-483F-97E9-3E76B0201B42}" type="datetimeFigureOut">
              <a:rPr lang="en-US" smtClean="0"/>
              <a:pPr/>
              <a:t>11/19/2023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8B3671-A306-4A69-8480-FA9BE839245D}" type="slidenum">
              <a:rPr lang="en-US" smtClean="0"/>
              <a:pPr/>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36221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DDF98-C922-483F-97E9-3E76B0201B42}" type="datetimeFigureOut">
              <a:rPr lang="en-US" smtClean="0"/>
              <a:pPr/>
              <a:t>11/19/2023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8B3671-A306-4A69-8480-FA9BE839245D}" type="slidenum">
              <a:rPr lang="en-US" smtClean="0"/>
              <a:pPr/>
              <a:t>‹#›</a:t>
            </a:fld>
            <a:endParaRPr lang="en-US"/>
          </a:p>
        </p:txBody>
      </p:sp>
    </p:spTree>
    <p:extLst>
      <p:ext uri="{BB962C8B-B14F-4D97-AF65-F5344CB8AC3E}">
        <p14:creationId xmlns:p14="http://schemas.microsoft.com/office/powerpoint/2010/main" val="1906279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DDF98-C922-483F-97E9-3E76B0201B42}" type="datetimeFigureOut">
              <a:rPr lang="en-US" smtClean="0"/>
              <a:pPr/>
              <a:t>11/19/2023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8B3671-A306-4A69-8480-FA9BE839245D}" type="slidenum">
              <a:rPr lang="en-US" smtClean="0"/>
              <a:pPr/>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51089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DDF98-C922-483F-97E9-3E76B0201B42}" type="datetimeFigureOut">
              <a:rPr lang="en-US" smtClean="0"/>
              <a:pPr/>
              <a:t>11/19/2023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8B3671-A306-4A69-8480-FA9BE839245D}" type="slidenum">
              <a:rPr lang="en-US" smtClean="0"/>
              <a:pPr/>
              <a:t>‹#›</a:t>
            </a:fld>
            <a:endParaRPr lang="en-US"/>
          </a:p>
        </p:txBody>
      </p:sp>
    </p:spTree>
    <p:extLst>
      <p:ext uri="{BB962C8B-B14F-4D97-AF65-F5344CB8AC3E}">
        <p14:creationId xmlns:p14="http://schemas.microsoft.com/office/powerpoint/2010/main" val="157614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936954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730030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BDDF98-C922-483F-97E9-3E76B0201B42}"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500187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BDDF98-C922-483F-97E9-3E76B0201B42}"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251691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BDDF98-C922-483F-97E9-3E76B0201B42}" type="datetimeFigureOut">
              <a:rPr lang="en-US" smtClean="0"/>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12129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BDDF98-C922-483F-97E9-3E76B0201B42}" type="datetimeFigureOut">
              <a:rPr lang="en-US" smtClean="0"/>
              <a:t>11/19/2023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60707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DDF98-C922-483F-97E9-3E76B0201B42}" type="datetimeFigureOut">
              <a:rPr lang="en-US" smtClean="0"/>
              <a:t>11/19/2023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963426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DDF98-C922-483F-97E9-3E76B0201B42}" type="datetimeFigureOut">
              <a:rPr lang="en-US" smtClean="0"/>
              <a:t>11/19/2023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2472619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BDDF98-C922-483F-97E9-3E76B0201B42}" type="datetimeFigureOut">
              <a:rPr lang="en-US" smtClean="0"/>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3897860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BDDF98-C922-483F-97E9-3E76B0201B42}" type="datetimeFigureOut">
              <a:rPr lang="en-US" smtClean="0"/>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B3671-A306-4A69-8480-FA9BE839245D}" type="slidenum">
              <a:rPr lang="en-US" smtClean="0"/>
              <a:t>‹#›</a:t>
            </a:fld>
            <a:endParaRPr lang="en-US"/>
          </a:p>
        </p:txBody>
      </p:sp>
    </p:spTree>
    <p:extLst>
      <p:ext uri="{BB962C8B-B14F-4D97-AF65-F5344CB8AC3E}">
        <p14:creationId xmlns:p14="http://schemas.microsoft.com/office/powerpoint/2010/main" val="187817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DBDDF98-C922-483F-97E9-3E76B0201B42}" type="datetimeFigureOut">
              <a:rPr lang="en-US" smtClean="0"/>
              <a:pPr/>
              <a:t>11/19/2023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B8B3671-A306-4A69-8480-FA9BE839245D}" type="slidenum">
              <a:rPr lang="en-US" smtClean="0"/>
              <a:pPr/>
              <a:t>‹#›</a:t>
            </a:fld>
            <a:endParaRPr lang="en-US"/>
          </a:p>
        </p:txBody>
      </p:sp>
    </p:spTree>
    <p:extLst>
      <p:ext uri="{BB962C8B-B14F-4D97-AF65-F5344CB8AC3E}">
        <p14:creationId xmlns:p14="http://schemas.microsoft.com/office/powerpoint/2010/main" val="1696776930"/>
      </p:ext>
    </p:extLst>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descr="A blue abstract watercolor pattern on a white background">
            <a:extLst>
              <a:ext uri="{FF2B5EF4-FFF2-40B4-BE49-F238E27FC236}">
                <a16:creationId xmlns:a16="http://schemas.microsoft.com/office/drawing/2014/main" id="{E05BF4FB-59D6-3C70-8D60-EB5A75035E28}"/>
              </a:ext>
            </a:extLst>
          </p:cNvPr>
          <p:cNvPicPr>
            <a:picLocks noChangeAspect="1"/>
          </p:cNvPicPr>
          <p:nvPr/>
        </p:nvPicPr>
        <p:blipFill rotWithShape="1">
          <a:blip r:embed="rId2">
            <a:alphaModFix amt="60000"/>
          </a:blip>
          <a:srcRect t="14644" b="1086"/>
          <a:stretch/>
        </p:blipFill>
        <p:spPr>
          <a:xfrm>
            <a:off x="22" y="-1"/>
            <a:ext cx="12191978" cy="6857990"/>
          </a:xfrm>
          <a:prstGeom prst="rect">
            <a:avLst/>
          </a:prstGeom>
        </p:spPr>
      </p:pic>
      <p:sp>
        <p:nvSpPr>
          <p:cNvPr id="2" name="Title 1">
            <a:extLst>
              <a:ext uri="{FF2B5EF4-FFF2-40B4-BE49-F238E27FC236}">
                <a16:creationId xmlns:a16="http://schemas.microsoft.com/office/drawing/2014/main" id="{4E98B1E5-67F3-8E4A-DB36-448E5027E505}"/>
              </a:ext>
            </a:extLst>
          </p:cNvPr>
          <p:cNvSpPr>
            <a:spLocks noGrp="1"/>
          </p:cNvSpPr>
          <p:nvPr>
            <p:ph type="ctrTitle"/>
          </p:nvPr>
        </p:nvSpPr>
        <p:spPr>
          <a:xfrm>
            <a:off x="7375712" y="2033018"/>
            <a:ext cx="4115702" cy="2116348"/>
          </a:xfrm>
          <a:noFill/>
        </p:spPr>
        <p:txBody>
          <a:bodyPr anchor="ctr">
            <a:normAutofit/>
          </a:bodyPr>
          <a:lstStyle/>
          <a:p>
            <a:pPr algn="r"/>
            <a:endParaRPr lang="en-US">
              <a:solidFill>
                <a:srgbClr val="FFFFFF"/>
              </a:solidFill>
            </a:endParaRPr>
          </a:p>
        </p:txBody>
      </p:sp>
      <p:sp>
        <p:nvSpPr>
          <p:cNvPr id="3" name="Subtitle 2">
            <a:extLst>
              <a:ext uri="{FF2B5EF4-FFF2-40B4-BE49-F238E27FC236}">
                <a16:creationId xmlns:a16="http://schemas.microsoft.com/office/drawing/2014/main" id="{FD944727-2807-A56B-B353-B88224F11748}"/>
              </a:ext>
            </a:extLst>
          </p:cNvPr>
          <p:cNvSpPr>
            <a:spLocks noGrp="1"/>
          </p:cNvSpPr>
          <p:nvPr>
            <p:ph type="subTitle" idx="1"/>
          </p:nvPr>
        </p:nvSpPr>
        <p:spPr>
          <a:xfrm>
            <a:off x="7375713" y="4497355"/>
            <a:ext cx="3354752" cy="945063"/>
          </a:xfrm>
          <a:noFill/>
        </p:spPr>
        <p:txBody>
          <a:bodyPr anchor="b">
            <a:normAutofit/>
          </a:bodyPr>
          <a:lstStyle/>
          <a:p>
            <a:pPr algn="r"/>
            <a:endParaRPr lang="en-US">
              <a:solidFill>
                <a:srgbClr val="FFFFFF"/>
              </a:solidFill>
            </a:endParaRPr>
          </a:p>
        </p:txBody>
      </p:sp>
      <p:pic>
        <p:nvPicPr>
          <p:cNvPr id="7" name="Picture 6">
            <a:extLst>
              <a:ext uri="{FF2B5EF4-FFF2-40B4-BE49-F238E27FC236}">
                <a16:creationId xmlns:a16="http://schemas.microsoft.com/office/drawing/2014/main" id="{F8CB8547-5BCA-D126-60C6-FCBEAE44A8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2305" y="0"/>
            <a:ext cx="5409695" cy="6857999"/>
          </a:xfrm>
          <a:prstGeom prst="rect">
            <a:avLst/>
          </a:prstGeom>
        </p:spPr>
      </p:pic>
      <p:sp>
        <p:nvSpPr>
          <p:cNvPr id="8" name="TextBox 7">
            <a:extLst>
              <a:ext uri="{FF2B5EF4-FFF2-40B4-BE49-F238E27FC236}">
                <a16:creationId xmlns:a16="http://schemas.microsoft.com/office/drawing/2014/main" id="{1EDD85C4-64E5-1F4F-AD43-DFC018807503}"/>
              </a:ext>
            </a:extLst>
          </p:cNvPr>
          <p:cNvSpPr txBox="1"/>
          <p:nvPr/>
        </p:nvSpPr>
        <p:spPr>
          <a:xfrm>
            <a:off x="560717" y="483080"/>
            <a:ext cx="5833539" cy="5016758"/>
          </a:xfrm>
          <a:prstGeom prst="rect">
            <a:avLst/>
          </a:prstGeom>
          <a:noFill/>
        </p:spPr>
        <p:txBody>
          <a:bodyPr wrap="square" rtlCol="0">
            <a:spAutoFit/>
          </a:bodyPr>
          <a:lstStyle/>
          <a:p>
            <a:endParaRPr lang="en-US" sz="8000" dirty="0">
              <a:solidFill>
                <a:srgbClr val="FFC000"/>
              </a:solidFill>
              <a:latin typeface="Gabriola" panose="04040605051002020D02" pitchFamily="82" charset="0"/>
            </a:endParaRPr>
          </a:p>
          <a:p>
            <a:pPr algn="ctr"/>
            <a:r>
              <a:rPr lang="en-US" sz="8000" dirty="0">
                <a:solidFill>
                  <a:srgbClr val="FFC000"/>
                </a:solidFill>
                <a:latin typeface="Gabriola" panose="04040605051002020D02" pitchFamily="82" charset="0"/>
              </a:rPr>
              <a:t>Hope: </a:t>
            </a:r>
          </a:p>
          <a:p>
            <a:pPr algn="ctr"/>
            <a:r>
              <a:rPr lang="en-US" sz="8000" dirty="0">
                <a:solidFill>
                  <a:srgbClr val="FFC000"/>
                </a:solidFill>
                <a:latin typeface="Gabriola" panose="04040605051002020D02" pitchFamily="82" charset="0"/>
              </a:rPr>
              <a:t>A Heavenly Language</a:t>
            </a:r>
          </a:p>
        </p:txBody>
      </p:sp>
    </p:spTree>
    <p:extLst>
      <p:ext uri="{BB962C8B-B14F-4D97-AF65-F5344CB8AC3E}">
        <p14:creationId xmlns:p14="http://schemas.microsoft.com/office/powerpoint/2010/main" val="3039331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481C49-4B09-08C2-0340-DC3762F45787}"/>
              </a:ext>
            </a:extLst>
          </p:cNvPr>
          <p:cNvSpPr txBox="1"/>
          <p:nvPr/>
        </p:nvSpPr>
        <p:spPr>
          <a:xfrm>
            <a:off x="1071418" y="535709"/>
            <a:ext cx="10474037" cy="6099298"/>
          </a:xfrm>
          <a:prstGeom prst="rect">
            <a:avLst/>
          </a:prstGeom>
          <a:noFill/>
        </p:spPr>
        <p:txBody>
          <a:bodyPr wrap="square" rtlCol="0">
            <a:spAutoFit/>
          </a:bodyPr>
          <a:lstStyle/>
          <a:p>
            <a:pPr marL="0" marR="0" algn="ctr">
              <a:lnSpc>
                <a:spcPct val="107000"/>
              </a:lnSpc>
              <a:spcBef>
                <a:spcPts val="0"/>
              </a:spcBef>
              <a:spcAft>
                <a:spcPts val="0"/>
              </a:spcAft>
            </a:pPr>
            <a:r>
              <a:rPr lang="en-US" sz="2400" b="1" kern="1800" dirty="0">
                <a:effectLst/>
                <a:latin typeface="Segoe UI" panose="020B0502040204020203" pitchFamily="34" charset="0"/>
                <a:ea typeface="Times New Roman" panose="02020603050405020304" pitchFamily="18" charset="0"/>
                <a:cs typeface="Times New Roman" panose="02020603050405020304" pitchFamily="18" charset="0"/>
              </a:rPr>
              <a:t>2 Corinthians 4:18 King James Version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ts val="2040"/>
              </a:lnSpc>
              <a:spcBef>
                <a:spcPts val="0"/>
              </a:spcBef>
              <a:spcAft>
                <a:spcPts val="800"/>
              </a:spcAft>
            </a:pPr>
            <a:r>
              <a:rPr lang="en-US" sz="2400" b="1" kern="0" baseline="30000" dirty="0">
                <a:effectLst/>
                <a:latin typeface="Segoe UI" panose="020B0502040204020203" pitchFamily="34" charset="0"/>
                <a:ea typeface="Times New Roman" panose="02020603050405020304" pitchFamily="18" charset="0"/>
                <a:cs typeface="Times New Roman" panose="02020603050405020304" pitchFamily="18" charset="0"/>
              </a:rPr>
              <a:t>“18 </a:t>
            </a:r>
            <a:r>
              <a:rPr lang="en-US" sz="2400" kern="0" dirty="0">
                <a:effectLst/>
                <a:latin typeface="Segoe UI" panose="020B0502040204020203" pitchFamily="34" charset="0"/>
                <a:ea typeface="Times New Roman" panose="02020603050405020304" pitchFamily="18" charset="0"/>
                <a:cs typeface="Times New Roman" panose="02020603050405020304" pitchFamily="18" charset="0"/>
              </a:rPr>
              <a:t>While we look not at the things which are seen, but at the things which are not seen: for the things which are seen are temporal; but the things which are not seen are eternal.”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Light" panose="020F0302020204030204" pitchFamily="34" charset="0"/>
                <a:ea typeface="Times New Roman" panose="02020603050405020304" pitchFamily="18" charset="0"/>
                <a:cs typeface="Times New Roman" panose="02020603050405020304" pitchFamily="18" charset="0"/>
              </a:rPr>
              <a:t>Introduction :</a:t>
            </a:r>
          </a:p>
          <a:p>
            <a:pPr marL="0" marR="0">
              <a:lnSpc>
                <a:spcPct val="107000"/>
              </a:lnSpc>
              <a:spcBef>
                <a:spcPts val="1200"/>
              </a:spcBef>
              <a:spcAft>
                <a:spcPts val="0"/>
              </a:spcAft>
            </a:pPr>
            <a:r>
              <a:rPr lang="en-US" sz="2400" b="1" kern="100" dirty="0">
                <a:effectLst/>
                <a:latin typeface="Calibri Light" panose="020F0302020204030204" pitchFamily="34" charset="0"/>
                <a:ea typeface="Times New Roman" panose="02020603050405020304" pitchFamily="18" charset="0"/>
                <a:cs typeface="Times New Roman" panose="02020603050405020304" pitchFamily="18" charset="0"/>
              </a:rPr>
              <a:t>This is going to be part one, of a two-part series about hope. We must be able to visualize in our hearts with the imagination that God has given us, all things from a spiritual and biblical point of view. </a:t>
            </a:r>
          </a:p>
          <a:p>
            <a:pPr marL="0" marR="0">
              <a:lnSpc>
                <a:spcPct val="107000"/>
              </a:lnSpc>
              <a:spcBef>
                <a:spcPts val="1200"/>
              </a:spcBef>
              <a:spcAft>
                <a:spcPts val="0"/>
              </a:spcAft>
            </a:pPr>
            <a:r>
              <a:rPr lang="en-US" sz="2400" b="1" kern="100" dirty="0">
                <a:effectLst/>
                <a:latin typeface="Calibri Light" panose="020F0302020204030204" pitchFamily="34" charset="0"/>
                <a:ea typeface="Times New Roman" panose="02020603050405020304" pitchFamily="18" charset="0"/>
                <a:cs typeface="Times New Roman" panose="02020603050405020304" pitchFamily="18" charset="0"/>
              </a:rPr>
              <a:t>What is hope? Hope is the innate ability given to man by God, to see with our hearts, (second sight, as used in the Greek by Paul “</a:t>
            </a:r>
            <a:r>
              <a:rPr lang="en-US" sz="2400" b="1" kern="100" dirty="0" err="1">
                <a:effectLst/>
                <a:latin typeface="Calibri Light" panose="020F0302020204030204" pitchFamily="34" charset="0"/>
                <a:ea typeface="Times New Roman" panose="02020603050405020304" pitchFamily="18" charset="0"/>
                <a:cs typeface="Times New Roman" panose="02020603050405020304" pitchFamily="18" charset="0"/>
              </a:rPr>
              <a:t>Anablepo</a:t>
            </a:r>
            <a:r>
              <a:rPr lang="en-US" sz="2400" b="1" kern="100" dirty="0">
                <a:effectLst/>
                <a:latin typeface="Calibri Light" panose="020F0302020204030204" pitchFamily="34" charset="0"/>
                <a:ea typeface="Times New Roman" panose="02020603050405020304" pitchFamily="18" charset="0"/>
                <a:cs typeface="Times New Roman" panose="02020603050405020304" pitchFamily="18" charset="0"/>
              </a:rPr>
              <a:t>”). This is a description of our imagination that is guided by the Holy Spirit, which creates a positive hope or vision in our hearts. Without the Holy Spirit, our imagination is only under our own control and is negative. Without scripture and the Holy Spirit guiding our hearts we have open doors through which Satan will enter and harden our hearts and steal his word from it. </a:t>
            </a:r>
          </a:p>
        </p:txBody>
      </p:sp>
    </p:spTree>
    <p:extLst>
      <p:ext uri="{BB962C8B-B14F-4D97-AF65-F5344CB8AC3E}">
        <p14:creationId xmlns:p14="http://schemas.microsoft.com/office/powerpoint/2010/main" val="135979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BA9C0E-7A8A-E14E-E403-315007F3BA70}"/>
              </a:ext>
            </a:extLst>
          </p:cNvPr>
          <p:cNvSpPr txBox="1"/>
          <p:nvPr/>
        </p:nvSpPr>
        <p:spPr>
          <a:xfrm>
            <a:off x="221673" y="203200"/>
            <a:ext cx="11841018" cy="5434821"/>
          </a:xfrm>
          <a:prstGeom prst="rect">
            <a:avLst/>
          </a:prstGeom>
          <a:noFill/>
        </p:spPr>
        <p:txBody>
          <a:bodyPr wrap="square">
            <a:spAutoFit/>
          </a:bodyPr>
          <a:lstStyle/>
          <a:p>
            <a:pPr marL="0" marR="0">
              <a:lnSpc>
                <a:spcPct val="107000"/>
              </a:lnSpc>
              <a:spcBef>
                <a:spcPts val="1200"/>
              </a:spcBef>
              <a:spcAft>
                <a:spcPts val="0"/>
              </a:spcAft>
            </a:pPr>
            <a:r>
              <a:rPr lang="en-US" sz="4000" b="1" kern="100" dirty="0">
                <a:effectLst/>
                <a:latin typeface="Calibri Light" panose="020F0302020204030204" pitchFamily="34" charset="0"/>
                <a:ea typeface="Times New Roman" panose="02020603050405020304" pitchFamily="18" charset="0"/>
                <a:cs typeface="Times New Roman" panose="02020603050405020304" pitchFamily="18" charset="0"/>
              </a:rPr>
              <a:t>In Genesis 6:5</a:t>
            </a:r>
          </a:p>
          <a:p>
            <a:pPr marL="0" marR="0">
              <a:lnSpc>
                <a:spcPct val="107000"/>
              </a:lnSpc>
              <a:spcBef>
                <a:spcPts val="0"/>
              </a:spcBef>
              <a:spcAft>
                <a:spcPts val="800"/>
              </a:spcAft>
            </a:pPr>
            <a:r>
              <a:rPr lang="en-US" sz="4000" b="1" kern="100" baseline="30000" dirty="0">
                <a:effectLst/>
                <a:latin typeface="Segoe UI" panose="020B0502040204020203" pitchFamily="34" charset="0"/>
                <a:ea typeface="Calibri" panose="020F0502020204030204" pitchFamily="34" charset="0"/>
                <a:cs typeface="Times New Roman" panose="02020603050405020304" pitchFamily="18" charset="0"/>
              </a:rPr>
              <a:t>“5 </a:t>
            </a:r>
            <a:r>
              <a:rPr lang="en-US" sz="4000" kern="100" dirty="0">
                <a:effectLst/>
                <a:latin typeface="Segoe UI" panose="020B0502040204020203" pitchFamily="34" charset="0"/>
                <a:ea typeface="Calibri" panose="020F0502020204030204" pitchFamily="34" charset="0"/>
                <a:cs typeface="Times New Roman" panose="02020603050405020304" pitchFamily="18" charset="0"/>
              </a:rPr>
              <a:t>And God saw that the wickedness of man was great in the earth, and that every imagination of the thoughts of his heart was only evil continually.”</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4000" kern="100" dirty="0">
                <a:effectLst/>
                <a:latin typeface="Calibri" panose="020F0502020204030204" pitchFamily="34" charset="0"/>
                <a:ea typeface="Calibri" panose="020F0502020204030204" pitchFamily="34" charset="0"/>
                <a:cs typeface="Times New Roman" panose="02020603050405020304" pitchFamily="18" charset="0"/>
              </a:rPr>
              <a:t>In this teaching, we are going to go deeper into what is hope, why we are naturally resistant to it, why Satan attacks it so vigorously, and how God intends us to operate in it.</a:t>
            </a:r>
          </a:p>
        </p:txBody>
      </p:sp>
    </p:spTree>
    <p:extLst>
      <p:ext uri="{BB962C8B-B14F-4D97-AF65-F5344CB8AC3E}">
        <p14:creationId xmlns:p14="http://schemas.microsoft.com/office/powerpoint/2010/main" val="2302724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E91248-53A9-F1F4-1C59-DDE654AC88ED}"/>
              </a:ext>
            </a:extLst>
          </p:cNvPr>
          <p:cNvSpPr txBox="1"/>
          <p:nvPr/>
        </p:nvSpPr>
        <p:spPr>
          <a:xfrm>
            <a:off x="314036" y="230909"/>
            <a:ext cx="11628582" cy="5478103"/>
          </a:xfrm>
          <a:prstGeom prst="rect">
            <a:avLst/>
          </a:prstGeom>
          <a:noFill/>
        </p:spPr>
        <p:txBody>
          <a:bodyPr wrap="square">
            <a:spAutoFit/>
          </a:bodyPr>
          <a:lstStyle/>
          <a:p>
            <a:pPr marL="342900" marR="0" lvl="0" indent="-342900">
              <a:lnSpc>
                <a:spcPct val="107000"/>
              </a:lnSpc>
              <a:spcBef>
                <a:spcPts val="200"/>
              </a:spcBef>
              <a:spcAft>
                <a:spcPts val="0"/>
              </a:spcAft>
              <a:buFont typeface="+mj-lt"/>
              <a:buAutoNum type="arabicPeriod"/>
            </a:pPr>
            <a:r>
              <a:rPr lang="en-US" sz="3600" b="1" kern="100" dirty="0">
                <a:effectLst/>
                <a:latin typeface="Calibri Light" panose="020F0302020204030204" pitchFamily="34" charset="0"/>
                <a:ea typeface="Times New Roman" panose="02020603050405020304" pitchFamily="18" charset="0"/>
                <a:cs typeface="Times New Roman" panose="02020603050405020304" pitchFamily="18" charset="0"/>
              </a:rPr>
              <a:t>What is hope?</a:t>
            </a:r>
          </a:p>
          <a:p>
            <a:pPr marL="342900" marR="0" lvl="0" indent="-342900">
              <a:lnSpc>
                <a:spcPct val="107000"/>
              </a:lnSpc>
              <a:spcBef>
                <a:spcPts val="200"/>
              </a:spcBef>
              <a:spcAft>
                <a:spcPts val="0"/>
              </a:spcAft>
              <a:buFont typeface="+mj-lt"/>
              <a:buAutoNum type="alphaLcPeriod"/>
            </a:pPr>
            <a:r>
              <a:rPr lang="en-US" sz="3600" b="1" kern="100" dirty="0">
                <a:effectLst/>
                <a:latin typeface="Calibri Light" panose="020F0302020204030204" pitchFamily="34" charset="0"/>
                <a:ea typeface="Times New Roman" panose="02020603050405020304" pitchFamily="18" charset="0"/>
                <a:cs typeface="Times New Roman" panose="02020603050405020304" pitchFamily="18" charset="0"/>
              </a:rPr>
              <a:t> Hope is the language spoken between our hearts and the Holy Spirit. It is spoken both in vision and in Word. It is a vivid and moving representation of what God is speaking to us, both in prayer and in his word through scripture.</a:t>
            </a:r>
          </a:p>
          <a:p>
            <a:pPr marL="342900" marR="0" lvl="0" indent="-342900">
              <a:lnSpc>
                <a:spcPct val="107000"/>
              </a:lnSpc>
              <a:spcBef>
                <a:spcPts val="200"/>
              </a:spcBef>
              <a:spcAft>
                <a:spcPts val="0"/>
              </a:spcAft>
              <a:buFont typeface="+mj-lt"/>
              <a:buAutoNum type="alphaLcPeriod"/>
            </a:pPr>
            <a:endParaRPr lang="en-US" sz="3600" b="1" kern="1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200"/>
              </a:spcBef>
              <a:spcAft>
                <a:spcPts val="0"/>
              </a:spcAft>
              <a:buFont typeface="+mj-lt"/>
              <a:buAutoNum type="alphaLcPeriod"/>
            </a:pPr>
            <a:r>
              <a:rPr lang="en-US" sz="3600" b="1" kern="100" dirty="0">
                <a:effectLst/>
                <a:latin typeface="Calibri Light" panose="020F0302020204030204" pitchFamily="34" charset="0"/>
                <a:ea typeface="Times New Roman" panose="02020603050405020304" pitchFamily="18" charset="0"/>
                <a:cs typeface="Times New Roman" panose="02020603050405020304" pitchFamily="18" charset="0"/>
              </a:rPr>
              <a:t> It is his way of giving us messages about things, people, places and circumstances. He speaks to us with prophecy using hope, our positive imaginations in our hearts.</a:t>
            </a:r>
          </a:p>
        </p:txBody>
      </p:sp>
    </p:spTree>
    <p:extLst>
      <p:ext uri="{BB962C8B-B14F-4D97-AF65-F5344CB8AC3E}">
        <p14:creationId xmlns:p14="http://schemas.microsoft.com/office/powerpoint/2010/main" val="781567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429ECE-85B3-758A-ADB7-4BE34F46E9A1}"/>
              </a:ext>
            </a:extLst>
          </p:cNvPr>
          <p:cNvSpPr txBox="1"/>
          <p:nvPr/>
        </p:nvSpPr>
        <p:spPr>
          <a:xfrm>
            <a:off x="221673" y="166255"/>
            <a:ext cx="11730182" cy="5615320"/>
          </a:xfrm>
          <a:prstGeom prst="rect">
            <a:avLst/>
          </a:prstGeom>
          <a:noFill/>
        </p:spPr>
        <p:txBody>
          <a:bodyPr wrap="square">
            <a:spAutoFit/>
          </a:bodyPr>
          <a:lstStyle/>
          <a:p>
            <a:pPr marR="0" lvl="0">
              <a:lnSpc>
                <a:spcPct val="107000"/>
              </a:lnSpc>
              <a:spcBef>
                <a:spcPts val="200"/>
              </a:spcBef>
              <a:spcAft>
                <a:spcPts val="0"/>
              </a:spcAft>
            </a:pPr>
            <a:r>
              <a:rPr lang="en-US" sz="4800" b="1" kern="100" dirty="0">
                <a:effectLst/>
                <a:latin typeface="Calibri Light" panose="020F0302020204030204" pitchFamily="34" charset="0"/>
                <a:ea typeface="Times New Roman" panose="02020603050405020304" pitchFamily="18" charset="0"/>
                <a:cs typeface="Times New Roman" panose="02020603050405020304" pitchFamily="18" charset="0"/>
              </a:rPr>
              <a:t>c. We must weigh these messages continually against the scales of truth, which is his word and motive, is what we are seeing glorifying him.</a:t>
            </a:r>
          </a:p>
          <a:p>
            <a:pPr marL="342900" marR="0" lvl="0" indent="-342900">
              <a:lnSpc>
                <a:spcPct val="107000"/>
              </a:lnSpc>
              <a:spcBef>
                <a:spcPts val="200"/>
              </a:spcBef>
              <a:spcAft>
                <a:spcPts val="0"/>
              </a:spcAft>
              <a:buFont typeface="+mj-lt"/>
              <a:buAutoNum type="alphaLcPeriod"/>
            </a:pPr>
            <a:endParaRPr lang="en-US" sz="4800" b="1" kern="1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R="0" lvl="0">
              <a:lnSpc>
                <a:spcPct val="107000"/>
              </a:lnSpc>
              <a:spcBef>
                <a:spcPts val="0"/>
              </a:spcBef>
              <a:spcAft>
                <a:spcPts val="800"/>
              </a:spcAft>
            </a:pPr>
            <a:r>
              <a:rPr lang="en-US" sz="4800" kern="100" dirty="0">
                <a:effectLst/>
                <a:latin typeface="Calibri" panose="020F0502020204030204" pitchFamily="34" charset="0"/>
                <a:ea typeface="Calibri" panose="020F0502020204030204" pitchFamily="34" charset="0"/>
                <a:cs typeface="Times New Roman" panose="02020603050405020304" pitchFamily="18" charset="0"/>
              </a:rPr>
              <a:t>d. Perspective - all scripture must be received from the spiritual aspect not the physical.</a:t>
            </a:r>
          </a:p>
        </p:txBody>
      </p:sp>
    </p:spTree>
    <p:extLst>
      <p:ext uri="{BB962C8B-B14F-4D97-AF65-F5344CB8AC3E}">
        <p14:creationId xmlns:p14="http://schemas.microsoft.com/office/powerpoint/2010/main" val="1584987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3783D7-0B71-D54C-12F7-2B0152E3869F}"/>
              </a:ext>
            </a:extLst>
          </p:cNvPr>
          <p:cNvSpPr txBox="1"/>
          <p:nvPr/>
        </p:nvSpPr>
        <p:spPr>
          <a:xfrm>
            <a:off x="258618" y="230910"/>
            <a:ext cx="11665527" cy="6463308"/>
          </a:xfrm>
          <a:prstGeom prst="rect">
            <a:avLst/>
          </a:prstGeom>
          <a:noFill/>
        </p:spPr>
        <p:txBody>
          <a:bodyPr wrap="square">
            <a:spAutoFit/>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e. Preaching and teaching against “hyper-grace, prosperity, health and wealth teachings” are only approaching the subjects </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a:effectLst/>
                <a:latin typeface="Calibri" panose="020F0502020204030204" pitchFamily="34" charset="0"/>
                <a:ea typeface="Calibri" panose="020F0502020204030204" pitchFamily="34" charset="0"/>
                <a:cs typeface="Times New Roman" panose="02020603050405020304" pitchFamily="18" charset="0"/>
              </a:rPr>
              <a:t>from the physical point of view and not the spiritual. They are correct from the aspect that the motives of people’s </a:t>
            </a: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hearts should not be to gain health and wealth and prosperity but to love God and serve his purpose, which is to glorify him. They should not use grace as an excuse to sin and do whatever they want to do or to get only what they want for themselves, but the delivery of this message goes too far in creating condemnation upon people and many times leads people into the mentality of a “works” relationship with God.</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807814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ED45824-54D7-AE23-DE70-0A5D7189EB64}"/>
              </a:ext>
            </a:extLst>
          </p:cNvPr>
          <p:cNvSpPr txBox="1"/>
          <p:nvPr/>
        </p:nvSpPr>
        <p:spPr>
          <a:xfrm>
            <a:off x="249382" y="221673"/>
            <a:ext cx="11637818" cy="5811399"/>
          </a:xfrm>
          <a:prstGeom prst="rect">
            <a:avLst/>
          </a:prstGeom>
          <a:noFill/>
        </p:spPr>
        <p:txBody>
          <a:bodyPr wrap="square">
            <a:spAutoFit/>
          </a:bodyPr>
          <a:lstStyle/>
          <a:p>
            <a:pPr marL="0" marR="0">
              <a:lnSpc>
                <a:spcPct val="107000"/>
              </a:lnSpc>
              <a:spcBef>
                <a:spcPts val="0"/>
              </a:spcBef>
              <a:spcAft>
                <a:spcPts val="0"/>
              </a:spcAft>
            </a:pPr>
            <a:r>
              <a:rPr lang="en-US" sz="2800" b="1" kern="1800" dirty="0">
                <a:effectLst/>
                <a:latin typeface="Segoe UI" panose="020B0502040204020203" pitchFamily="34" charset="0"/>
                <a:ea typeface="Times New Roman" panose="02020603050405020304" pitchFamily="18" charset="0"/>
                <a:cs typeface="Times New Roman" panose="02020603050405020304" pitchFamily="18" charset="0"/>
              </a:rPr>
              <a:t>Romans 6:1-2 King James Version</a:t>
            </a:r>
          </a:p>
          <a:p>
            <a:pPr marL="0" marR="0">
              <a:lnSpc>
                <a:spcPct val="107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040"/>
              </a:lnSpc>
              <a:spcBef>
                <a:spcPts val="0"/>
              </a:spcBef>
              <a:spcAft>
                <a:spcPts val="800"/>
              </a:spcAft>
            </a:pPr>
            <a:r>
              <a:rPr lang="en-US" sz="2800" b="1" kern="0" dirty="0">
                <a:effectLst/>
                <a:latin typeface="Segoe UI" panose="020B0502040204020203" pitchFamily="34" charset="0"/>
                <a:ea typeface="Times New Roman" panose="02020603050405020304" pitchFamily="18" charset="0"/>
                <a:cs typeface="Times New Roman" panose="02020603050405020304" pitchFamily="18" charset="0"/>
              </a:rPr>
              <a:t>“6 </a:t>
            </a:r>
            <a:r>
              <a:rPr lang="en-US" sz="2800" kern="0" dirty="0">
                <a:effectLst/>
                <a:latin typeface="Segoe UI" panose="020B0502040204020203" pitchFamily="34" charset="0"/>
                <a:ea typeface="Times New Roman" panose="02020603050405020304" pitchFamily="18" charset="0"/>
                <a:cs typeface="Times New Roman" panose="02020603050405020304" pitchFamily="18" charset="0"/>
              </a:rPr>
              <a:t>What shall we say then? Shall we continue in sin, that</a:t>
            </a:r>
          </a:p>
          <a:p>
            <a:pPr marL="0" marR="0">
              <a:lnSpc>
                <a:spcPts val="2040"/>
              </a:lnSpc>
              <a:spcBef>
                <a:spcPts val="0"/>
              </a:spcBef>
              <a:spcAft>
                <a:spcPts val="800"/>
              </a:spcAft>
            </a:pPr>
            <a:endParaRPr lang="en-US" sz="2800" kern="0" dirty="0">
              <a:effectLst/>
              <a:latin typeface="Segoe UI" panose="020B0502040204020203" pitchFamily="34" charset="0"/>
              <a:ea typeface="Times New Roman" panose="02020603050405020304" pitchFamily="18" charset="0"/>
              <a:cs typeface="Times New Roman" panose="02020603050405020304" pitchFamily="18" charset="0"/>
            </a:endParaRPr>
          </a:p>
          <a:p>
            <a:pPr marL="0" marR="0">
              <a:lnSpc>
                <a:spcPts val="2040"/>
              </a:lnSpc>
              <a:spcBef>
                <a:spcPts val="0"/>
              </a:spcBef>
              <a:spcAft>
                <a:spcPts val="800"/>
              </a:spcAft>
            </a:pPr>
            <a:r>
              <a:rPr lang="en-US" sz="2800" kern="0" dirty="0">
                <a:effectLst/>
                <a:latin typeface="Segoe UI" panose="020B0502040204020203" pitchFamily="34" charset="0"/>
                <a:ea typeface="Times New Roman" panose="02020603050405020304" pitchFamily="18" charset="0"/>
                <a:cs typeface="Times New Roman" panose="02020603050405020304" pitchFamily="18" charset="0"/>
              </a:rPr>
              <a:t> grace may</a:t>
            </a:r>
            <a:r>
              <a:rPr lang="en-US" sz="2800" kern="0" dirty="0">
                <a:latin typeface="Segoe UI" panose="020B0502040204020203" pitchFamily="34" charset="0"/>
                <a:ea typeface="Times New Roman" panose="02020603050405020304" pitchFamily="18" charset="0"/>
                <a:cs typeface="Times New Roman" panose="02020603050405020304" pitchFamily="18" charset="0"/>
              </a:rPr>
              <a:t> </a:t>
            </a:r>
            <a:r>
              <a:rPr lang="en-US" sz="2800" kern="0" dirty="0">
                <a:effectLst/>
                <a:latin typeface="Segoe UI" panose="020B0502040204020203" pitchFamily="34" charset="0"/>
                <a:ea typeface="Times New Roman" panose="02020603050405020304" pitchFamily="18" charset="0"/>
                <a:cs typeface="Times New Roman" panose="02020603050405020304" pitchFamily="18" charset="0"/>
              </a:rPr>
              <a:t>abound?</a:t>
            </a:r>
          </a:p>
          <a:p>
            <a:pPr marL="0" marR="0">
              <a:lnSpc>
                <a:spcPts val="2040"/>
              </a:lnSpc>
              <a:spcBef>
                <a:spcPts val="0"/>
              </a:spcBef>
              <a:spcAft>
                <a:spcPts val="8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040"/>
              </a:lnSpc>
              <a:spcBef>
                <a:spcPts val="0"/>
              </a:spcBef>
              <a:spcAft>
                <a:spcPts val="800"/>
              </a:spcAft>
            </a:pPr>
            <a:r>
              <a:rPr lang="en-US" sz="2800" b="1" kern="0" baseline="30000" dirty="0">
                <a:effectLst/>
                <a:latin typeface="Segoe UI" panose="020B0502040204020203" pitchFamily="34" charset="0"/>
                <a:ea typeface="Times New Roman" panose="02020603050405020304" pitchFamily="18" charset="0"/>
                <a:cs typeface="Times New Roman" panose="02020603050405020304" pitchFamily="18" charset="0"/>
              </a:rPr>
              <a:t>2 </a:t>
            </a:r>
            <a:r>
              <a:rPr lang="en-US" sz="2800" kern="0" dirty="0">
                <a:effectLst/>
                <a:latin typeface="Segoe UI" panose="020B0502040204020203" pitchFamily="34" charset="0"/>
                <a:ea typeface="Times New Roman" panose="02020603050405020304" pitchFamily="18" charset="0"/>
                <a:cs typeface="Times New Roman" panose="02020603050405020304" pitchFamily="18" charset="0"/>
              </a:rPr>
              <a:t>God forbid. How shall we, that are dead to sin, live any</a:t>
            </a:r>
          </a:p>
          <a:p>
            <a:pPr marL="0" marR="0">
              <a:lnSpc>
                <a:spcPts val="2040"/>
              </a:lnSpc>
              <a:spcBef>
                <a:spcPts val="0"/>
              </a:spcBef>
              <a:spcAft>
                <a:spcPts val="800"/>
              </a:spcAft>
            </a:pPr>
            <a:endParaRPr lang="en-US" sz="2800" kern="0" dirty="0">
              <a:latin typeface="Segoe UI" panose="020B0502040204020203" pitchFamily="34" charset="0"/>
              <a:ea typeface="Times New Roman" panose="02020603050405020304" pitchFamily="18" charset="0"/>
              <a:cs typeface="Times New Roman" panose="02020603050405020304" pitchFamily="18" charset="0"/>
            </a:endParaRPr>
          </a:p>
          <a:p>
            <a:pPr marL="0" marR="0">
              <a:lnSpc>
                <a:spcPts val="2040"/>
              </a:lnSpc>
              <a:spcBef>
                <a:spcPts val="0"/>
              </a:spcBef>
              <a:spcAft>
                <a:spcPts val="800"/>
              </a:spcAft>
            </a:pPr>
            <a:r>
              <a:rPr lang="en-US" sz="2800" kern="0" dirty="0">
                <a:effectLst/>
                <a:latin typeface="Segoe UI" panose="020B0502040204020203" pitchFamily="34" charset="0"/>
                <a:ea typeface="Times New Roman" panose="02020603050405020304" pitchFamily="18" charset="0"/>
                <a:cs typeface="Times New Roman" panose="02020603050405020304" pitchFamily="18" charset="0"/>
              </a:rPr>
              <a:t> longer therein?”</a:t>
            </a:r>
          </a:p>
          <a:p>
            <a:pPr marL="0" marR="0">
              <a:lnSpc>
                <a:spcPts val="2040"/>
              </a:lnSpc>
              <a:spcBef>
                <a:spcPts val="0"/>
              </a:spcBef>
              <a:spcAft>
                <a:spcPts val="8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b="1" kern="1800" dirty="0">
                <a:effectLst/>
                <a:latin typeface="Segoe UI" panose="020B0502040204020203" pitchFamily="34" charset="0"/>
                <a:ea typeface="Times New Roman" panose="02020603050405020304" pitchFamily="18" charset="0"/>
                <a:cs typeface="Times New Roman" panose="02020603050405020304" pitchFamily="18" charset="0"/>
              </a:rPr>
              <a:t>Romans 6:15 King James Version</a:t>
            </a:r>
          </a:p>
          <a:p>
            <a:pPr marL="0" marR="0">
              <a:lnSpc>
                <a:spcPct val="107000"/>
              </a:lnSpc>
              <a:spcBef>
                <a:spcPts val="0"/>
              </a:spcBef>
              <a:spcAft>
                <a:spcPts val="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040"/>
              </a:lnSpc>
              <a:spcBef>
                <a:spcPts val="0"/>
              </a:spcBef>
              <a:spcAft>
                <a:spcPts val="800"/>
              </a:spcAft>
            </a:pPr>
            <a:r>
              <a:rPr lang="en-US" sz="2800" b="1" kern="0" baseline="30000" dirty="0">
                <a:effectLst/>
                <a:latin typeface="Segoe UI" panose="020B0502040204020203" pitchFamily="34" charset="0"/>
                <a:ea typeface="Times New Roman" panose="02020603050405020304" pitchFamily="18" charset="0"/>
                <a:cs typeface="Times New Roman" panose="02020603050405020304" pitchFamily="18" charset="0"/>
              </a:rPr>
              <a:t>“15 </a:t>
            </a:r>
            <a:r>
              <a:rPr lang="en-US" sz="2800" kern="0" dirty="0">
                <a:effectLst/>
                <a:latin typeface="Segoe UI" panose="020B0502040204020203" pitchFamily="34" charset="0"/>
                <a:ea typeface="Times New Roman" panose="02020603050405020304" pitchFamily="18" charset="0"/>
                <a:cs typeface="Times New Roman" panose="02020603050405020304" pitchFamily="18" charset="0"/>
              </a:rPr>
              <a:t>What then? shall we sin, because we are not under the law, but under</a:t>
            </a:r>
          </a:p>
          <a:p>
            <a:pPr marL="0" marR="0">
              <a:lnSpc>
                <a:spcPts val="2040"/>
              </a:lnSpc>
              <a:spcBef>
                <a:spcPts val="0"/>
              </a:spcBef>
              <a:spcAft>
                <a:spcPts val="800"/>
              </a:spcAft>
            </a:pPr>
            <a:endParaRPr lang="en-US" sz="2800" kern="0" dirty="0">
              <a:effectLst/>
              <a:latin typeface="Segoe UI" panose="020B0502040204020203" pitchFamily="34" charset="0"/>
              <a:ea typeface="Times New Roman" panose="02020603050405020304" pitchFamily="18" charset="0"/>
              <a:cs typeface="Times New Roman" panose="02020603050405020304" pitchFamily="18" charset="0"/>
            </a:endParaRPr>
          </a:p>
          <a:p>
            <a:pPr marL="0" marR="0">
              <a:lnSpc>
                <a:spcPts val="2040"/>
              </a:lnSpc>
              <a:spcBef>
                <a:spcPts val="0"/>
              </a:spcBef>
              <a:spcAft>
                <a:spcPts val="800"/>
              </a:spcAft>
            </a:pPr>
            <a:r>
              <a:rPr lang="en-US" sz="2800" kern="0" dirty="0">
                <a:effectLst/>
                <a:latin typeface="Segoe UI" panose="020B0502040204020203" pitchFamily="34" charset="0"/>
                <a:ea typeface="Times New Roman" panose="02020603050405020304" pitchFamily="18" charset="0"/>
                <a:cs typeface="Times New Roman" panose="02020603050405020304" pitchFamily="18" charset="0"/>
              </a:rPr>
              <a:t> grace? God forbid.”</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0636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25D286-9092-0035-81B9-7653EC32D635}"/>
              </a:ext>
            </a:extLst>
          </p:cNvPr>
          <p:cNvSpPr txBox="1"/>
          <p:nvPr/>
        </p:nvSpPr>
        <p:spPr>
          <a:xfrm>
            <a:off x="193964" y="166256"/>
            <a:ext cx="11720945" cy="5332614"/>
          </a:xfrm>
          <a:prstGeom prst="rect">
            <a:avLst/>
          </a:prstGeom>
          <a:noFill/>
        </p:spPr>
        <p:txBody>
          <a:bodyPr wrap="square">
            <a:spAutoFit/>
          </a:bodyPr>
          <a:lstStyle/>
          <a:p>
            <a:pPr marL="342900" marR="0" lvl="0" indent="-342900">
              <a:lnSpc>
                <a:spcPts val="2040"/>
              </a:lnSpc>
              <a:spcBef>
                <a:spcPts val="0"/>
              </a:spcBef>
              <a:spcAft>
                <a:spcPts val="800"/>
              </a:spcAft>
              <a:buFont typeface="+mj-lt"/>
              <a:buAutoNum type="alphaLcPeriod"/>
            </a:pPr>
            <a:r>
              <a:rPr lang="en-US" sz="3200" kern="0" dirty="0">
                <a:effectLst/>
                <a:latin typeface="Segoe UI" panose="020B0502040204020203" pitchFamily="34" charset="0"/>
                <a:ea typeface="Times New Roman" panose="02020603050405020304" pitchFamily="18" charset="0"/>
                <a:cs typeface="Times New Roman" panose="02020603050405020304" pitchFamily="18" charset="0"/>
              </a:rPr>
              <a:t>Imagination was mentioned 39 times in the Old Testament</a:t>
            </a:r>
          </a:p>
          <a:p>
            <a:pPr marL="342900" marR="0" lvl="0" indent="-342900">
              <a:lnSpc>
                <a:spcPts val="2040"/>
              </a:lnSpc>
              <a:spcBef>
                <a:spcPts val="0"/>
              </a:spcBef>
              <a:spcAft>
                <a:spcPts val="800"/>
              </a:spcAft>
              <a:buFont typeface="+mj-lt"/>
              <a:buAutoNum type="alphaLcPeriod"/>
            </a:pPr>
            <a:endParaRPr lang="en-US" sz="3200" kern="0" dirty="0">
              <a:effectLst/>
              <a:latin typeface="Segoe UI" panose="020B0502040204020203" pitchFamily="34" charset="0"/>
              <a:ea typeface="Times New Roman" panose="02020603050405020304" pitchFamily="18" charset="0"/>
              <a:cs typeface="Times New Roman" panose="02020603050405020304" pitchFamily="18" charset="0"/>
            </a:endParaRPr>
          </a:p>
          <a:p>
            <a:pPr marR="0" lvl="0">
              <a:lnSpc>
                <a:spcPts val="2040"/>
              </a:lnSpc>
              <a:spcBef>
                <a:spcPts val="0"/>
              </a:spcBef>
              <a:spcAft>
                <a:spcPts val="800"/>
              </a:spcAft>
            </a:pPr>
            <a:r>
              <a:rPr lang="en-US" sz="3200" kern="0" dirty="0">
                <a:effectLst/>
                <a:latin typeface="Segoe UI" panose="020B0502040204020203" pitchFamily="34" charset="0"/>
                <a:ea typeface="Times New Roman" panose="02020603050405020304" pitchFamily="18" charset="0"/>
                <a:cs typeface="Times New Roman" panose="02020603050405020304" pitchFamily="18" charset="0"/>
              </a:rPr>
              <a:t> and only one was</a:t>
            </a:r>
            <a:r>
              <a:rPr lang="en-US" sz="3200" kern="0" dirty="0">
                <a:latin typeface="Segoe UI" panose="020B0502040204020203" pitchFamily="34" charset="0"/>
                <a:ea typeface="Times New Roman" panose="02020603050405020304" pitchFamily="18" charset="0"/>
                <a:cs typeface="Times New Roman" panose="02020603050405020304" pitchFamily="18" charset="0"/>
              </a:rPr>
              <a:t> </a:t>
            </a:r>
            <a:r>
              <a:rPr lang="en-US" sz="3200" kern="0" dirty="0">
                <a:effectLst/>
                <a:latin typeface="Segoe UI" panose="020B0502040204020203" pitchFamily="34" charset="0"/>
                <a:ea typeface="Times New Roman" panose="02020603050405020304" pitchFamily="18" charset="0"/>
                <a:cs typeface="Times New Roman" panose="02020603050405020304" pitchFamily="18" charset="0"/>
              </a:rPr>
              <a:t>positive and all the rest was negative. David</a:t>
            </a:r>
          </a:p>
          <a:p>
            <a:pPr marR="0" lvl="0">
              <a:lnSpc>
                <a:spcPts val="2040"/>
              </a:lnSpc>
              <a:spcBef>
                <a:spcPts val="0"/>
              </a:spcBef>
              <a:spcAft>
                <a:spcPts val="800"/>
              </a:spcAft>
            </a:pPr>
            <a:endParaRPr lang="en-US" sz="3200" kern="0" dirty="0">
              <a:latin typeface="Segoe UI" panose="020B0502040204020203" pitchFamily="34" charset="0"/>
              <a:ea typeface="Times New Roman" panose="02020603050405020304" pitchFamily="18" charset="0"/>
              <a:cs typeface="Times New Roman" panose="02020603050405020304" pitchFamily="18" charset="0"/>
            </a:endParaRPr>
          </a:p>
          <a:p>
            <a:pPr marR="0" lvl="0">
              <a:lnSpc>
                <a:spcPts val="2040"/>
              </a:lnSpc>
              <a:spcBef>
                <a:spcPts val="0"/>
              </a:spcBef>
              <a:spcAft>
                <a:spcPts val="800"/>
              </a:spcAft>
            </a:pPr>
            <a:r>
              <a:rPr lang="en-US" sz="3200" kern="0" dirty="0">
                <a:effectLst/>
                <a:latin typeface="Segoe UI" panose="020B0502040204020203" pitchFamily="34" charset="0"/>
                <a:ea typeface="Times New Roman" panose="02020603050405020304" pitchFamily="18" charset="0"/>
                <a:cs typeface="Times New Roman" panose="02020603050405020304" pitchFamily="18" charset="0"/>
              </a:rPr>
              <a:t> being overwhelmed by the generosity</a:t>
            </a:r>
            <a:r>
              <a:rPr lang="en-US" sz="3200" kern="0" dirty="0">
                <a:latin typeface="Segoe UI" panose="020B0502040204020203" pitchFamily="34" charset="0"/>
                <a:ea typeface="Times New Roman" panose="02020603050405020304" pitchFamily="18" charset="0"/>
                <a:cs typeface="Times New Roman" panose="02020603050405020304" pitchFamily="18" charset="0"/>
              </a:rPr>
              <a:t> </a:t>
            </a:r>
            <a:r>
              <a:rPr lang="en-US" sz="3200" kern="0" dirty="0">
                <a:effectLst/>
                <a:latin typeface="Segoe UI" panose="020B0502040204020203" pitchFamily="34" charset="0"/>
                <a:ea typeface="Times New Roman" panose="02020603050405020304" pitchFamily="18" charset="0"/>
                <a:cs typeface="Times New Roman" panose="02020603050405020304" pitchFamily="18" charset="0"/>
              </a:rPr>
              <a:t>and giving of Israel to</a:t>
            </a:r>
          </a:p>
          <a:p>
            <a:pPr marR="0" lvl="0">
              <a:lnSpc>
                <a:spcPts val="2040"/>
              </a:lnSpc>
              <a:spcBef>
                <a:spcPts val="0"/>
              </a:spcBef>
              <a:spcAft>
                <a:spcPts val="800"/>
              </a:spcAft>
            </a:pPr>
            <a:endParaRPr lang="en-US" sz="3200" kern="0" dirty="0">
              <a:latin typeface="Segoe UI" panose="020B0502040204020203" pitchFamily="34" charset="0"/>
              <a:ea typeface="Times New Roman" panose="02020603050405020304" pitchFamily="18" charset="0"/>
              <a:cs typeface="Times New Roman" panose="02020603050405020304" pitchFamily="18" charset="0"/>
            </a:endParaRPr>
          </a:p>
          <a:p>
            <a:pPr marR="0" lvl="0">
              <a:lnSpc>
                <a:spcPts val="2040"/>
              </a:lnSpc>
              <a:spcBef>
                <a:spcPts val="0"/>
              </a:spcBef>
              <a:spcAft>
                <a:spcPts val="800"/>
              </a:spcAft>
            </a:pPr>
            <a:r>
              <a:rPr lang="en-US" sz="3200" kern="0" dirty="0">
                <a:effectLst/>
                <a:latin typeface="Segoe UI" panose="020B0502040204020203" pitchFamily="34" charset="0"/>
                <a:ea typeface="Times New Roman" panose="02020603050405020304" pitchFamily="18" charset="0"/>
                <a:cs typeface="Times New Roman" panose="02020603050405020304" pitchFamily="18" charset="0"/>
              </a:rPr>
              <a:t> the temple, prayed this prayer:</a:t>
            </a:r>
          </a:p>
          <a:p>
            <a:pPr marL="342900" marR="0" lvl="0" indent="-342900">
              <a:lnSpc>
                <a:spcPts val="2040"/>
              </a:lnSpc>
              <a:spcBef>
                <a:spcPts val="0"/>
              </a:spcBef>
              <a:spcAft>
                <a:spcPts val="800"/>
              </a:spcAft>
              <a:buFont typeface="+mj-lt"/>
              <a:buAutoNum type="alphaLcPeriod"/>
            </a:pPr>
            <a:endParaRPr lang="en-US" sz="3200" kern="0" dirty="0">
              <a:latin typeface="Segoe UI" panose="020B0502040204020203"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3200" b="1" kern="100" dirty="0">
                <a:latin typeface="Calibri" panose="020F0502020204030204" pitchFamily="34" charset="0"/>
                <a:ea typeface="Calibri" panose="020F0502020204030204" pitchFamily="34" charset="0"/>
                <a:cs typeface="Times New Roman" panose="02020603050405020304" pitchFamily="18" charset="0"/>
              </a:rPr>
              <a:t>1</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effectLst/>
                <a:latin typeface="Segoe UI" panose="020B0502040204020203" pitchFamily="34" charset="0"/>
                <a:ea typeface="Times New Roman" panose="02020603050405020304" pitchFamily="18" charset="0"/>
                <a:cs typeface="Times New Roman" panose="02020603050405020304" pitchFamily="18" charset="0"/>
              </a:rPr>
              <a:t>Chronicles 29:18 King James Version</a:t>
            </a:r>
          </a:p>
          <a:p>
            <a:pPr marR="0" lvl="0">
              <a:lnSpc>
                <a:spcPct val="107000"/>
              </a:lnSpc>
              <a:spcBef>
                <a:spcPts val="0"/>
              </a:spcBef>
              <a:spcAft>
                <a:spcPts val="0"/>
              </a:spcAft>
            </a:pPr>
            <a:endParaRPr lang="en-US" sz="3200" b="1" kern="10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457200" marR="0">
              <a:lnSpc>
                <a:spcPts val="2040"/>
              </a:lnSpc>
            </a:pPr>
            <a:r>
              <a:rPr lang="en-US" sz="3200" b="1" baseline="30000" dirty="0">
                <a:effectLst/>
                <a:latin typeface="Segoe UI" panose="020B0502040204020203" pitchFamily="34" charset="0"/>
                <a:ea typeface="Times New Roman" panose="02020603050405020304" pitchFamily="18" charset="0"/>
              </a:rPr>
              <a:t>“18 </a:t>
            </a:r>
            <a:r>
              <a:rPr lang="en-US" sz="3200" dirty="0">
                <a:effectLst/>
                <a:latin typeface="Segoe UI" panose="020B0502040204020203" pitchFamily="34" charset="0"/>
                <a:ea typeface="Times New Roman" panose="02020603050405020304" pitchFamily="18" charset="0"/>
              </a:rPr>
              <a:t>O </a:t>
            </a:r>
            <a:r>
              <a:rPr lang="en-US" sz="3200" cap="small" dirty="0">
                <a:effectLst/>
                <a:latin typeface="Segoe UI" panose="020B0502040204020203" pitchFamily="34" charset="0"/>
                <a:ea typeface="Times New Roman" panose="02020603050405020304" pitchFamily="18" charset="0"/>
              </a:rPr>
              <a:t>Lord</a:t>
            </a:r>
            <a:r>
              <a:rPr lang="en-US" sz="3200" dirty="0">
                <a:effectLst/>
                <a:latin typeface="Segoe UI" panose="020B0502040204020203" pitchFamily="34" charset="0"/>
                <a:ea typeface="Times New Roman" panose="02020603050405020304" pitchFamily="18" charset="0"/>
              </a:rPr>
              <a:t> God of Abraham, Isaac, and of Israel, our fathers,</a:t>
            </a:r>
          </a:p>
          <a:p>
            <a:pPr marL="457200" marR="0">
              <a:lnSpc>
                <a:spcPts val="2040"/>
              </a:lnSpc>
            </a:pPr>
            <a:endParaRPr lang="en-US" sz="3200" dirty="0">
              <a:latin typeface="Segoe UI" panose="020B0502040204020203" pitchFamily="34" charset="0"/>
              <a:ea typeface="Times New Roman" panose="02020603050405020304" pitchFamily="18" charset="0"/>
            </a:endParaRPr>
          </a:p>
          <a:p>
            <a:pPr marL="457200" marR="0">
              <a:lnSpc>
                <a:spcPts val="2040"/>
              </a:lnSpc>
            </a:pPr>
            <a:r>
              <a:rPr lang="en-US" sz="3200" dirty="0">
                <a:effectLst/>
                <a:latin typeface="Segoe UI" panose="020B0502040204020203" pitchFamily="34" charset="0"/>
                <a:ea typeface="Times New Roman" panose="02020603050405020304" pitchFamily="18" charset="0"/>
              </a:rPr>
              <a:t> keep this forever in</a:t>
            </a:r>
            <a:r>
              <a:rPr lang="en-US" sz="3200" dirty="0">
                <a:latin typeface="Segoe UI" panose="020B0502040204020203" pitchFamily="34" charset="0"/>
                <a:ea typeface="Times New Roman" panose="02020603050405020304" pitchFamily="18" charset="0"/>
              </a:rPr>
              <a:t> </a:t>
            </a:r>
            <a:r>
              <a:rPr lang="en-US" sz="3200" dirty="0">
                <a:effectLst/>
                <a:latin typeface="Segoe UI" panose="020B0502040204020203" pitchFamily="34" charset="0"/>
                <a:ea typeface="Times New Roman" panose="02020603050405020304" pitchFamily="18" charset="0"/>
              </a:rPr>
              <a:t>the imagination of the thoughts of the</a:t>
            </a:r>
          </a:p>
          <a:p>
            <a:pPr marL="457200" marR="0">
              <a:lnSpc>
                <a:spcPts val="2040"/>
              </a:lnSpc>
            </a:pPr>
            <a:endParaRPr lang="en-US" sz="3200" dirty="0">
              <a:latin typeface="Segoe UI" panose="020B0502040204020203" pitchFamily="34" charset="0"/>
              <a:ea typeface="Times New Roman" panose="02020603050405020304" pitchFamily="18" charset="0"/>
            </a:endParaRPr>
          </a:p>
          <a:p>
            <a:pPr marL="457200" marR="0">
              <a:lnSpc>
                <a:spcPts val="2040"/>
              </a:lnSpc>
            </a:pPr>
            <a:r>
              <a:rPr lang="en-US" sz="3200" dirty="0">
                <a:effectLst/>
                <a:latin typeface="Segoe UI" panose="020B0502040204020203" pitchFamily="34" charset="0"/>
                <a:ea typeface="Times New Roman" panose="02020603050405020304" pitchFamily="18" charset="0"/>
              </a:rPr>
              <a:t> heart of thy people, and prepare their</a:t>
            </a:r>
            <a:r>
              <a:rPr lang="en-US" sz="3200" dirty="0">
                <a:latin typeface="Segoe UI" panose="020B0502040204020203" pitchFamily="34" charset="0"/>
                <a:ea typeface="Times New Roman" panose="02020603050405020304" pitchFamily="18" charset="0"/>
              </a:rPr>
              <a:t> </a:t>
            </a:r>
            <a:r>
              <a:rPr lang="en-US" sz="3200" dirty="0">
                <a:effectLst/>
                <a:latin typeface="Segoe UI" panose="020B0502040204020203" pitchFamily="34" charset="0"/>
                <a:ea typeface="Times New Roman" panose="02020603050405020304" pitchFamily="18" charset="0"/>
              </a:rPr>
              <a:t>heart unto thee:”</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35063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9DA066-4616-A2E0-88B2-3B28185589C3}"/>
              </a:ext>
            </a:extLst>
          </p:cNvPr>
          <p:cNvSpPr txBox="1"/>
          <p:nvPr/>
        </p:nvSpPr>
        <p:spPr>
          <a:xfrm>
            <a:off x="92364" y="64655"/>
            <a:ext cx="11970327" cy="7017306"/>
          </a:xfrm>
          <a:prstGeom prst="rect">
            <a:avLst/>
          </a:prstGeom>
          <a:noFill/>
        </p:spPr>
        <p:txBody>
          <a:bodyPr wrap="square">
            <a:spAutoFit/>
          </a:bodyPr>
          <a:lstStyle/>
          <a:p>
            <a:pPr marL="342900" marR="0" lvl="0" indent="-342900">
              <a:lnSpc>
                <a:spcPts val="2040"/>
              </a:lnSpc>
              <a:buFont typeface="+mj-lt"/>
              <a:buAutoNum type="alphaLcPeriod"/>
            </a:pPr>
            <a:endParaRPr lang="en-US" sz="3200" dirty="0">
              <a:effectLst/>
              <a:latin typeface="Segoe UI" panose="020B0502040204020203" pitchFamily="34" charset="0"/>
              <a:ea typeface="Times New Roman" panose="02020603050405020304" pitchFamily="18" charset="0"/>
            </a:endParaRPr>
          </a:p>
          <a:p>
            <a:pPr marL="342900" marR="0" lvl="0" indent="-34290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Words that are linked with hope in scripture:</a:t>
            </a:r>
          </a:p>
          <a:p>
            <a:pPr marL="342900" marR="0" lvl="0" indent="-34290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Heart</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Imagination</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Mind</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Remembrance</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Expectation</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Faith</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Thoughts</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Courage</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Comfort</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To see, sight</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Edification</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L="742950" marR="0" lvl="1" indent="-285750">
              <a:lnSpc>
                <a:spcPts val="2040"/>
              </a:lnSpc>
              <a:buFont typeface="+mj-lt"/>
              <a:buAutoNum type="alphaLcPeriod"/>
            </a:pPr>
            <a:r>
              <a:rPr lang="en-US" sz="3200" dirty="0">
                <a:effectLst/>
                <a:latin typeface="Segoe UI" panose="020B0502040204020203" pitchFamily="34" charset="0"/>
                <a:ea typeface="Times New Roman" panose="02020603050405020304" pitchFamily="18" charset="0"/>
              </a:rPr>
              <a:t>Strength</a:t>
            </a:r>
          </a:p>
          <a:p>
            <a:pPr marR="0" lvl="1">
              <a:lnSpc>
                <a:spcPts val="2040"/>
              </a:lnSpc>
            </a:pPr>
            <a:endParaRPr lang="en-US"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AE0C388C-FFB8-517D-399A-1F4DC199FFC2}"/>
              </a:ext>
            </a:extLst>
          </p:cNvPr>
          <p:cNvSpPr txBox="1"/>
          <p:nvPr/>
        </p:nvSpPr>
        <p:spPr>
          <a:xfrm>
            <a:off x="7693891" y="858982"/>
            <a:ext cx="4184071" cy="3970959"/>
          </a:xfrm>
          <a:prstGeom prst="rect">
            <a:avLst/>
          </a:prstGeom>
          <a:noFill/>
        </p:spPr>
        <p:txBody>
          <a:bodyPr wrap="square" rtlCol="0">
            <a:spAutoFit/>
          </a:bodyPr>
          <a:lstStyle/>
          <a:p>
            <a:pPr marR="0" lvl="1">
              <a:lnSpc>
                <a:spcPts val="2040"/>
              </a:lnSpc>
            </a:pPr>
            <a:r>
              <a:rPr lang="en-US" sz="3200" dirty="0">
                <a:effectLst/>
                <a:latin typeface="Segoe UI" panose="020B0502040204020203" pitchFamily="34" charset="0"/>
                <a:ea typeface="Times New Roman" panose="02020603050405020304" pitchFamily="18" charset="0"/>
              </a:rPr>
              <a:t>h. Prophecy</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R="0" lvl="1">
              <a:lnSpc>
                <a:spcPts val="2040"/>
              </a:lnSpc>
            </a:pPr>
            <a:r>
              <a:rPr lang="en-US" sz="3200" dirty="0" err="1">
                <a:effectLst/>
                <a:latin typeface="Segoe UI" panose="020B0502040204020203" pitchFamily="34" charset="0"/>
                <a:ea typeface="Times New Roman" panose="02020603050405020304" pitchFamily="18" charset="0"/>
              </a:rPr>
              <a:t>i</a:t>
            </a:r>
            <a:r>
              <a:rPr lang="en-US" sz="3200" dirty="0">
                <a:effectLst/>
                <a:latin typeface="Segoe UI" panose="020B0502040204020203" pitchFamily="34" charset="0"/>
                <a:ea typeface="Times New Roman" panose="02020603050405020304" pitchFamily="18" charset="0"/>
              </a:rPr>
              <a:t>. Love</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R="0" lvl="1">
              <a:lnSpc>
                <a:spcPts val="2040"/>
              </a:lnSpc>
            </a:pPr>
            <a:r>
              <a:rPr lang="en-US" sz="3200" dirty="0">
                <a:effectLst/>
                <a:latin typeface="Segoe UI" panose="020B0502040204020203" pitchFamily="34" charset="0"/>
                <a:ea typeface="Times New Roman" panose="02020603050405020304" pitchFamily="18" charset="0"/>
              </a:rPr>
              <a:t>j. Soul</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R="0" lvl="1">
              <a:lnSpc>
                <a:spcPts val="2040"/>
              </a:lnSpc>
            </a:pPr>
            <a:r>
              <a:rPr lang="en-US" sz="3200" dirty="0">
                <a:effectLst/>
                <a:latin typeface="Segoe UI" panose="020B0502040204020203" pitchFamily="34" charset="0"/>
                <a:ea typeface="Times New Roman" panose="02020603050405020304" pitchFamily="18" charset="0"/>
              </a:rPr>
              <a:t>k. Intention</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R="0" lvl="1">
              <a:lnSpc>
                <a:spcPts val="2040"/>
              </a:lnSpc>
            </a:pPr>
            <a:r>
              <a:rPr lang="en-US" sz="3200" dirty="0">
                <a:effectLst/>
                <a:latin typeface="Segoe UI" panose="020B0502040204020203" pitchFamily="34" charset="0"/>
                <a:ea typeface="Times New Roman" panose="02020603050405020304" pitchFamily="18" charset="0"/>
              </a:rPr>
              <a:t>l. Conceive</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R="0" lvl="1">
              <a:lnSpc>
                <a:spcPts val="2040"/>
              </a:lnSpc>
            </a:pPr>
            <a:r>
              <a:rPr lang="en-US" sz="3200" dirty="0">
                <a:effectLst/>
                <a:latin typeface="Segoe UI" panose="020B0502040204020203" pitchFamily="34" charset="0"/>
                <a:ea typeface="Times New Roman" panose="02020603050405020304" pitchFamily="18" charset="0"/>
              </a:rPr>
              <a:t>m. Meditate</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R="0" lvl="1">
              <a:lnSpc>
                <a:spcPts val="2040"/>
              </a:lnSpc>
            </a:pPr>
            <a:r>
              <a:rPr lang="en-US" sz="3200" dirty="0">
                <a:effectLst/>
                <a:latin typeface="Segoe UI" panose="020B0502040204020203" pitchFamily="34" charset="0"/>
                <a:ea typeface="Times New Roman" panose="02020603050405020304" pitchFamily="18" charset="0"/>
              </a:rPr>
              <a:t>n. Understanding</a:t>
            </a:r>
          </a:p>
          <a:p>
            <a:pPr marL="742950" marR="0" lvl="1" indent="-285750">
              <a:lnSpc>
                <a:spcPts val="2040"/>
              </a:lnSpc>
              <a:buFont typeface="+mj-lt"/>
              <a:buAutoNum type="alphaLcPeriod"/>
            </a:pPr>
            <a:endParaRPr lang="en-US" sz="3200" dirty="0">
              <a:effectLst/>
              <a:latin typeface="Times New Roman" panose="02020603050405020304" pitchFamily="18" charset="0"/>
              <a:ea typeface="Times New Roman" panose="02020603050405020304" pitchFamily="18" charset="0"/>
            </a:endParaRPr>
          </a:p>
          <a:p>
            <a:pPr marR="0" lvl="1">
              <a:lnSpc>
                <a:spcPts val="2040"/>
              </a:lnSpc>
            </a:pPr>
            <a:r>
              <a:rPr lang="en-US" sz="3200" dirty="0">
                <a:effectLst/>
                <a:latin typeface="Segoe UI" panose="020B0502040204020203" pitchFamily="34" charset="0"/>
                <a:ea typeface="Times New Roman" panose="02020603050405020304" pitchFamily="18" charset="0"/>
              </a:rPr>
              <a:t>o. Realizing</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897283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48</TotalTime>
  <Words>754</Words>
  <Application>Microsoft Office PowerPoint</Application>
  <PresentationFormat>Widescreen</PresentationFormat>
  <Paragraphs>91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Calibri</vt:lpstr>
      <vt:lpstr>Calibri Light</vt:lpstr>
      <vt:lpstr>Century Gothic</vt:lpstr>
      <vt:lpstr>Gabriola</vt:lpstr>
      <vt:lpstr>Segoe UI</vt:lpstr>
      <vt:lpstr>Times New Roman</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Moseley</dc:creator>
  <cp:lastModifiedBy>Brian Moseley</cp:lastModifiedBy>
  <cp:revision>2</cp:revision>
  <dcterms:created xsi:type="dcterms:W3CDTF">2023-11-19T15:52:10Z</dcterms:created>
  <dcterms:modified xsi:type="dcterms:W3CDTF">2023-11-19T16:40:22Z</dcterms:modified>
</cp:coreProperties>
</file>