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4"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9B775-99CF-43AE-B428-713578583918}" v="231" dt="2023-11-20T21:06:18.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01" d="100"/>
          <a:sy n="101"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586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11/20/2023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679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11/20/2023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609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61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796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07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238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535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667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3287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693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5819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07" r:id="rId6"/>
    <p:sldLayoutId id="2147483903" r:id="rId7"/>
    <p:sldLayoutId id="2147483904" r:id="rId8"/>
    <p:sldLayoutId id="2147483905" r:id="rId9"/>
    <p:sldLayoutId id="2147483906" r:id="rId10"/>
    <p:sldLayoutId id="2147483908"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rosswindsinternational,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blia.com/bible/niv/Ps%20119.105"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84814" y="640080"/>
            <a:ext cx="3659246" cy="2850319"/>
          </a:xfrm>
        </p:spPr>
        <p:txBody>
          <a:bodyPr vert="horz" lIns="91440" tIns="45720" rIns="91440" bIns="45720" rtlCol="0" anchor="b">
            <a:noAutofit/>
          </a:bodyPr>
          <a:lstStyle/>
          <a:p>
            <a:r>
              <a:rPr lang="en-US" sz="3200" dirty="0">
                <a:solidFill>
                  <a:srgbClr val="FFFFFF"/>
                </a:solidFill>
                <a:cs typeface="Calibri Light"/>
              </a:rPr>
              <a:t>The Narrow Way: Finding Salvation and Life in Christ</a:t>
            </a:r>
            <a:endParaRPr lang="en-US" sz="3200" dirty="0"/>
          </a:p>
          <a:p>
            <a:endParaRPr lang="en-US" sz="5400" dirty="0">
              <a:solidFill>
                <a:srgbClr val="FFFFFF"/>
              </a:solidFill>
              <a:cs typeface="Calibri Light"/>
            </a:endParaRPr>
          </a:p>
        </p:txBody>
      </p:sp>
      <p:sp>
        <p:nvSpPr>
          <p:cNvPr id="3" name="Subtitle 2"/>
          <p:cNvSpPr>
            <a:spLocks noGrp="1"/>
          </p:cNvSpPr>
          <p:nvPr>
            <p:ph type="subTitle" idx="1"/>
          </p:nvPr>
        </p:nvSpPr>
        <p:spPr>
          <a:xfrm>
            <a:off x="484814" y="3812134"/>
            <a:ext cx="3659246" cy="2349823"/>
          </a:xfrm>
        </p:spPr>
        <p:txBody>
          <a:bodyPr vert="horz" lIns="91440" tIns="45720" rIns="91440" bIns="45720" rtlCol="0" anchor="t">
            <a:normAutofit/>
          </a:bodyPr>
          <a:lstStyle/>
          <a:p>
            <a:r>
              <a:rPr lang="en-US" sz="1800" dirty="0">
                <a:solidFill>
                  <a:srgbClr val="FFFFFF"/>
                </a:solidFill>
                <a:cs typeface="Calibri"/>
              </a:rPr>
              <a:t>With:</a:t>
            </a:r>
          </a:p>
          <a:p>
            <a:r>
              <a:rPr lang="en-US" sz="1800" dirty="0">
                <a:solidFill>
                  <a:srgbClr val="FFFFFF"/>
                </a:solidFill>
                <a:cs typeface="Calibri"/>
              </a:rPr>
              <a:t>Bishop Ronald K. Powell</a:t>
            </a:r>
          </a:p>
        </p:txBody>
      </p:sp>
      <p:cxnSp>
        <p:nvCxnSpPr>
          <p:cNvPr id="45" name="Straight Connector 44">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bridge over a canyon&#10;&#10;Description automatically generated">
            <a:extLst>
              <a:ext uri="{FF2B5EF4-FFF2-40B4-BE49-F238E27FC236}">
                <a16:creationId xmlns:a16="http://schemas.microsoft.com/office/drawing/2014/main" id="{C3897AFB-C34F-0484-DDC9-CCE2FBAF0147}"/>
              </a:ext>
            </a:extLst>
          </p:cNvPr>
          <p:cNvPicPr>
            <a:picLocks noChangeAspect="1"/>
          </p:cNvPicPr>
          <p:nvPr/>
        </p:nvPicPr>
        <p:blipFill rotWithShape="1">
          <a:blip r:embed="rId2"/>
          <a:srcRect l="4820" r="5652" b="2"/>
          <a:stretch/>
        </p:blipFill>
        <p:spPr>
          <a:xfrm>
            <a:off x="4635095" y="10"/>
            <a:ext cx="7556889" cy="6857990"/>
          </a:xfrm>
          <a:prstGeom prst="rect">
            <a:avLst/>
          </a:prstGeom>
        </p:spPr>
      </p:pic>
    </p:spTree>
    <p:extLst>
      <p:ext uri="{BB962C8B-B14F-4D97-AF65-F5344CB8AC3E}">
        <p14:creationId xmlns:p14="http://schemas.microsoft.com/office/powerpoint/2010/main" val="1286326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alphaModFix amt="35000"/>
          </a:blip>
          <a:srcRect t="4929" b="10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758952"/>
            <a:ext cx="10058400" cy="5049520"/>
          </a:xfrm>
        </p:spPr>
        <p:txBody>
          <a:bodyPr vert="horz" lIns="91440" tIns="45720" rIns="91440" bIns="45720" rtlCol="0" anchor="b">
            <a:normAutofit fontScale="90000"/>
          </a:bodyPr>
          <a:lstStyle/>
          <a:p>
            <a:endParaRPr lang="en-US" sz="8000">
              <a:solidFill>
                <a:srgbClr val="FFFFFF"/>
              </a:solidFill>
            </a:endParaRPr>
          </a:p>
          <a:p>
            <a:r>
              <a:rPr lang="en-US" sz="8000" dirty="0">
                <a:solidFill>
                  <a:srgbClr val="FFFFFF"/>
                </a:solidFill>
              </a:rPr>
              <a:t>  </a:t>
            </a:r>
            <a:endParaRPr lang="en-US" sz="8000" dirty="0">
              <a:solidFill>
                <a:srgbClr val="FFFFFF"/>
              </a:solidFill>
              <a:cs typeface="Calibri Light"/>
            </a:endParaRPr>
          </a:p>
          <a:p>
            <a:endParaRPr lang="en-US" sz="8000">
              <a:solidFill>
                <a:srgbClr val="FFFFFF"/>
              </a:solidFill>
            </a:endParaRPr>
          </a:p>
          <a:p>
            <a:r>
              <a:rPr lang="en-US" sz="4400" dirty="0">
                <a:solidFill>
                  <a:srgbClr val="FFFFFF"/>
                </a:solidFill>
                <a:cs typeface="Calibri Light"/>
              </a:rPr>
              <a:t>Scripture Passage 8: 1 Peter 2:21 (NIV) </a:t>
            </a:r>
            <a:endParaRPr lang="en-US" dirty="0"/>
          </a:p>
          <a:p>
            <a:r>
              <a:rPr lang="en-US" sz="4400" dirty="0">
                <a:solidFill>
                  <a:srgbClr val="FFFFFF"/>
                </a:solidFill>
                <a:cs typeface="Calibri Light"/>
              </a:rPr>
              <a:t>“To this you were called because Christ suffered for you, leaving you an example, that you should follow in his steps.” </a:t>
            </a:r>
            <a:endParaRPr lang="en-US" dirty="0"/>
          </a:p>
          <a:p>
            <a:endParaRPr lang="en-US">
              <a:cs typeface="Calibri Light"/>
            </a:endParaRPr>
          </a:p>
          <a:p>
            <a:br>
              <a:rPr lang="en-US" sz="4400" dirty="0">
                <a:solidFill>
                  <a:srgbClr val="FFFFFF"/>
                </a:solidFill>
                <a:cs typeface="Calibri Light"/>
              </a:rPr>
            </a:br>
            <a:r>
              <a:rPr lang="en-US" sz="4400" dirty="0">
                <a:solidFill>
                  <a:srgbClr val="FFFFFF"/>
                </a:solidFill>
                <a:cs typeface="Calibri Light"/>
              </a:rPr>
              <a:t>  </a:t>
            </a:r>
          </a:p>
          <a:p>
            <a:endParaRPr lang="en-US" sz="4400">
              <a:solidFill>
                <a:srgbClr val="FFFFFF"/>
              </a:solidFill>
            </a:endParaRPr>
          </a:p>
        </p:txBody>
      </p:sp>
      <p:cxnSp>
        <p:nvCxnSpPr>
          <p:cNvPr id="27"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4414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484814" y="640080"/>
            <a:ext cx="3659246" cy="3146350"/>
          </a:xfrm>
        </p:spPr>
        <p:txBody>
          <a:bodyPr vert="horz" lIns="91440" tIns="45720" rIns="91440" bIns="45720" rtlCol="0" anchor="b">
            <a:normAutofit fontScale="90000"/>
          </a:bodyPr>
          <a:lstStyle/>
          <a:p>
            <a:endParaRPr lang="en-US" sz="1800">
              <a:solidFill>
                <a:srgbClr val="FFFFFF"/>
              </a:solidFill>
            </a:endParaRPr>
          </a:p>
          <a:p>
            <a:r>
              <a:rPr lang="en-US" sz="1800" dirty="0">
                <a:solidFill>
                  <a:srgbClr val="FFFFFF"/>
                </a:solidFill>
              </a:rPr>
              <a:t>  </a:t>
            </a:r>
            <a:endParaRPr lang="en-US" sz="1800" dirty="0">
              <a:solidFill>
                <a:srgbClr val="FFFFFF"/>
              </a:solidFill>
              <a:cs typeface="Calibri Light"/>
            </a:endParaRPr>
          </a:p>
          <a:p>
            <a:endParaRPr lang="en-US" sz="1800" u="sng" dirty="0">
              <a:solidFill>
                <a:srgbClr val="FFFFFF"/>
              </a:solidFill>
              <a:cs typeface="Calibri Light"/>
            </a:endParaRPr>
          </a:p>
          <a:p>
            <a:r>
              <a:rPr lang="en-US" sz="4900" u="sng" dirty="0">
                <a:solidFill>
                  <a:srgbClr val="FFFFFF"/>
                </a:solidFill>
              </a:rPr>
              <a:t>Conclusion:</a:t>
            </a:r>
            <a:br>
              <a:rPr lang="en-US" sz="4900" u="sng" dirty="0">
                <a:solidFill>
                  <a:srgbClr val="FFFFFF"/>
                </a:solidFill>
                <a:cs typeface="Calibri Light"/>
              </a:rPr>
            </a:br>
            <a:br>
              <a:rPr lang="en-US" sz="4900" dirty="0"/>
            </a:br>
            <a:r>
              <a:rPr lang="en-US" sz="4900" dirty="0">
                <a:solidFill>
                  <a:srgbClr val="FFFFFF"/>
                </a:solidFill>
              </a:rPr>
              <a:t>Let Us Pray: </a:t>
            </a:r>
            <a:endParaRPr lang="en-US" sz="4000" dirty="0">
              <a:cs typeface="Calibri Light" panose="020F0302020204030204"/>
            </a:endParaRPr>
          </a:p>
          <a:p>
            <a:endParaRPr lang="en-US" sz="1800">
              <a:solidFill>
                <a:srgbClr val="FFFFFF"/>
              </a:solidFill>
            </a:endParaRPr>
          </a:p>
          <a:p>
            <a:br>
              <a:rPr lang="en-US" sz="1800" dirty="0"/>
            </a:br>
            <a:r>
              <a:rPr lang="en-US" sz="1800" dirty="0">
                <a:solidFill>
                  <a:srgbClr val="FFFFFF"/>
                </a:solidFill>
              </a:rPr>
              <a:t>  </a:t>
            </a:r>
            <a:endParaRPr lang="en-US" sz="1800" dirty="0">
              <a:solidFill>
                <a:srgbClr val="FFFFFF"/>
              </a:solidFill>
              <a:cs typeface="Calibri Light"/>
            </a:endParaRPr>
          </a:p>
          <a:p>
            <a:endParaRPr lang="en-US" sz="1800">
              <a:solidFill>
                <a:srgbClr val="FFFFFF"/>
              </a:solidFill>
            </a:endParaRPr>
          </a:p>
        </p:txBody>
      </p:sp>
      <p:cxnSp>
        <p:nvCxnSpPr>
          <p:cNvPr id="40" name="Straight Connector 39">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srcRect l="13224" r="13223" b="-1"/>
          <a:stretch/>
        </p:blipFill>
        <p:spPr>
          <a:xfrm>
            <a:off x="4635095" y="10"/>
            <a:ext cx="7556889" cy="6857990"/>
          </a:xfrm>
          <a:prstGeom prst="rect">
            <a:avLst/>
          </a:prstGeom>
        </p:spPr>
      </p:pic>
      <p:sp>
        <p:nvSpPr>
          <p:cNvPr id="3" name="TextBox 2">
            <a:extLst>
              <a:ext uri="{FF2B5EF4-FFF2-40B4-BE49-F238E27FC236}">
                <a16:creationId xmlns:a16="http://schemas.microsoft.com/office/drawing/2014/main" id="{8D09279B-77D6-4B39-5672-0A2849A4E0E6}"/>
              </a:ext>
            </a:extLst>
          </p:cNvPr>
          <p:cNvSpPr txBox="1"/>
          <p:nvPr/>
        </p:nvSpPr>
        <p:spPr>
          <a:xfrm>
            <a:off x="5171579" y="5841408"/>
            <a:ext cx="52066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cs typeface="Calibri"/>
                <a:hlinkClick r:id="rId3">
                  <a:extLst>
                    <a:ext uri="{A12FA001-AC4F-418D-AE19-62706E023703}">
                      <ahyp:hlinkClr xmlns:ahyp="http://schemas.microsoft.com/office/drawing/2018/hyperlinkcolor" val="tx"/>
                    </a:ext>
                  </a:extLst>
                </a:hlinkClick>
              </a:rPr>
              <a:t>www.crosswindsinternational.org</a:t>
            </a:r>
            <a:endParaRPr lang="en-US" sz="2800">
              <a:solidFill>
                <a:srgbClr val="FFFFFF"/>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187070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p:txBody>
          <a:bodyPr/>
          <a:lstStyle/>
          <a:p>
            <a:r>
              <a:rPr lang="en-US" dirty="0">
                <a:solidFill>
                  <a:schemeClr val="bg1"/>
                </a:solidFill>
                <a:cs typeface="Calibri Light"/>
              </a:rPr>
              <a:t>Introduction:</a:t>
            </a:r>
            <a:endParaRPr lang="en-US" dirty="0">
              <a:solidFill>
                <a:schemeClr val="bg1"/>
              </a:solidFill>
            </a:endParaRPr>
          </a:p>
        </p:txBody>
      </p:sp>
      <p:sp>
        <p:nvSpPr>
          <p:cNvPr id="3" name="Content Placeholder 2">
            <a:extLst>
              <a:ext uri="{FF2B5EF4-FFF2-40B4-BE49-F238E27FC236}">
                <a16:creationId xmlns:a16="http://schemas.microsoft.com/office/drawing/2014/main" id="{E66D6144-F58E-B5FD-BF47-E2238445CD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520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286603"/>
            <a:ext cx="10668000" cy="6002437"/>
          </a:xfrm>
        </p:spPr>
        <p:txBody>
          <a:bodyPr>
            <a:normAutofit/>
          </a:bodyPr>
          <a:lstStyle/>
          <a:p>
            <a:r>
              <a:rPr lang="en-US" sz="4400" dirty="0">
                <a:solidFill>
                  <a:schemeClr val="bg1"/>
                </a:solidFill>
                <a:cs typeface="Calibri Light"/>
              </a:rPr>
              <a:t>Scripture Passage 1: Matthew 7:13-14(NIV) </a:t>
            </a:r>
            <a:br>
              <a:rPr lang="en-US" sz="4400" dirty="0">
                <a:cs typeface="Calibri Light"/>
              </a:rPr>
            </a:br>
            <a:r>
              <a:rPr lang="en-US" sz="4400" dirty="0">
                <a:solidFill>
                  <a:schemeClr val="bg1"/>
                </a:solidFill>
                <a:cs typeface="Calibri Light"/>
              </a:rPr>
              <a:t>“Enter through the narrow gate. For wide is the gate and broad is the road that leads to destruction, and many enter through it. But small is the gate and narrow the road that leads to life, and only a few find it.” </a:t>
            </a:r>
            <a:endParaRPr lang="en-US" sz="4400" dirty="0">
              <a:solidFill>
                <a:schemeClr val="bg1"/>
              </a:solidFill>
            </a:endParaRPr>
          </a:p>
          <a:p>
            <a:r>
              <a:rPr lang="en-US" dirty="0">
                <a:solidFill>
                  <a:schemeClr val="bg1"/>
                </a:solidFill>
                <a:cs typeface="Calibri Light"/>
              </a:rPr>
              <a:t>  </a:t>
            </a:r>
            <a:endParaRPr lang="en-US" dirty="0">
              <a:solidFill>
                <a:schemeClr val="bg1"/>
              </a:solidFill>
            </a:endParaRPr>
          </a:p>
          <a:p>
            <a:endParaRPr lang="en-US" dirty="0">
              <a:solidFill>
                <a:schemeClr val="bg1"/>
              </a:solidFill>
              <a:cs typeface="Calibri Light"/>
            </a:endParaRPr>
          </a:p>
        </p:txBody>
      </p:sp>
    </p:spTree>
    <p:extLst>
      <p:ext uri="{BB962C8B-B14F-4D97-AF65-F5344CB8AC3E}">
        <p14:creationId xmlns:p14="http://schemas.microsoft.com/office/powerpoint/2010/main" val="327429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286603"/>
            <a:ext cx="10668000" cy="5413157"/>
          </a:xfrm>
        </p:spPr>
        <p:txBody>
          <a:bodyPr>
            <a:normAutofit/>
          </a:bodyPr>
          <a:lstStyle/>
          <a:p>
            <a:r>
              <a:rPr lang="en-US" sz="4400" dirty="0">
                <a:solidFill>
                  <a:schemeClr val="bg1"/>
                </a:solidFill>
                <a:cs typeface="Calibri Light"/>
              </a:rPr>
              <a:t>Scripture Passage 2: John 14:6 (NIV) </a:t>
            </a:r>
            <a:endParaRPr lang="en-US" dirty="0"/>
          </a:p>
          <a:p>
            <a:r>
              <a:rPr lang="en-US" sz="4400" dirty="0">
                <a:solidFill>
                  <a:schemeClr val="bg1"/>
                </a:solidFill>
                <a:cs typeface="Calibri Light"/>
              </a:rPr>
              <a:t>“Jesus answered, ‘I am the way and the truth and the life. No one comes to the Father except through me.'” </a:t>
            </a:r>
            <a:endParaRPr lang="en-US" dirty="0">
              <a:solidFill>
                <a:schemeClr val="bg1"/>
              </a:solidFill>
            </a:endParaRPr>
          </a:p>
          <a:p>
            <a:endParaRPr lang="en-US" sz="4400" dirty="0">
              <a:solidFill>
                <a:schemeClr val="bg1"/>
              </a:solidFill>
              <a:cs typeface="Calibri Light"/>
            </a:endParaRPr>
          </a:p>
          <a:p>
            <a:r>
              <a:rPr lang="en-US" dirty="0">
                <a:solidFill>
                  <a:schemeClr val="bg1"/>
                </a:solidFill>
                <a:cs typeface="Calibri Light"/>
              </a:rPr>
              <a:t>  </a:t>
            </a:r>
            <a:endParaRPr lang="en-US" dirty="0">
              <a:solidFill>
                <a:schemeClr val="bg1"/>
              </a:solidFill>
            </a:endParaRPr>
          </a:p>
          <a:p>
            <a:endParaRPr lang="en-US" dirty="0">
              <a:solidFill>
                <a:schemeClr val="bg1"/>
              </a:solidFill>
              <a:cs typeface="Calibri Light"/>
            </a:endParaRPr>
          </a:p>
        </p:txBody>
      </p:sp>
    </p:spTree>
    <p:extLst>
      <p:ext uri="{BB962C8B-B14F-4D97-AF65-F5344CB8AC3E}">
        <p14:creationId xmlns:p14="http://schemas.microsoft.com/office/powerpoint/2010/main" val="360086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alphaModFix amt="35000"/>
          </a:blip>
          <a:srcRect t="4929" b="10801"/>
          <a:stretch/>
        </p:blipFill>
        <p:spPr>
          <a:xfrm>
            <a:off x="20" y="50810"/>
            <a:ext cx="12191980" cy="6857990"/>
          </a:xfrm>
          <a:prstGeom prst="rect">
            <a:avLst/>
          </a:prstGeom>
        </p:spPr>
      </p:pic>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758952"/>
            <a:ext cx="10058400" cy="3566160"/>
          </a:xfrm>
        </p:spPr>
        <p:txBody>
          <a:bodyPr vert="horz" lIns="91440" tIns="45720" rIns="91440" bIns="45720" rtlCol="0" anchor="b">
            <a:normAutofit fontScale="90000"/>
          </a:bodyPr>
          <a:lstStyle/>
          <a:p>
            <a:br>
              <a:rPr lang="en-US" sz="4400" b="1" dirty="0">
                <a:solidFill>
                  <a:srgbClr val="FFFFFF"/>
                </a:solidFill>
              </a:rPr>
            </a:br>
            <a:r>
              <a:rPr lang="en-US" sz="4400" b="1" dirty="0">
                <a:solidFill>
                  <a:srgbClr val="FFFFFF"/>
                </a:solidFill>
              </a:rPr>
              <a:t>Scripture Passage 3:</a:t>
            </a:r>
            <a:r>
              <a:rPr lang="en-US" sz="4400" dirty="0">
                <a:solidFill>
                  <a:srgbClr val="FFFFFF"/>
                </a:solidFill>
              </a:rPr>
              <a:t> </a:t>
            </a:r>
            <a:r>
              <a:rPr lang="en-US" sz="4400" b="1" dirty="0">
                <a:solidFill>
                  <a:srgbClr val="FFFFFF"/>
                </a:solidFill>
                <a:hlinkClick r:id="rId3">
                  <a:extLst>
                    <a:ext uri="{A12FA001-AC4F-418D-AE19-62706E023703}">
                      <ahyp:hlinkClr xmlns:ahyp="http://schemas.microsoft.com/office/drawing/2018/hyperlinkcolor" val="tx"/>
                    </a:ext>
                  </a:extLst>
                </a:hlinkClick>
              </a:rPr>
              <a:t>Psalm 119:105 (NIV)</a:t>
            </a:r>
            <a:r>
              <a:rPr lang="en-US" sz="4400" dirty="0">
                <a:solidFill>
                  <a:srgbClr val="FFFFFF"/>
                </a:solidFill>
              </a:rPr>
              <a:t> </a:t>
            </a:r>
            <a:br>
              <a:rPr lang="en-US" sz="4400" dirty="0"/>
            </a:br>
            <a:r>
              <a:rPr lang="en-US" sz="4400" dirty="0">
                <a:solidFill>
                  <a:srgbClr val="FFFFFF"/>
                </a:solidFill>
              </a:rPr>
              <a:t>“Your word is a lamp for my feet, a light on </a:t>
            </a:r>
            <a:br>
              <a:rPr lang="en-US" sz="4400" dirty="0">
                <a:solidFill>
                  <a:srgbClr val="FFFFFF"/>
                </a:solidFill>
              </a:rPr>
            </a:br>
            <a:r>
              <a:rPr lang="en-US" sz="4400" dirty="0">
                <a:solidFill>
                  <a:srgbClr val="FFFFFF"/>
                </a:solidFill>
              </a:rPr>
              <a:t>my path.” </a:t>
            </a:r>
          </a:p>
          <a:p>
            <a:endParaRPr lang="en-US" sz="4400">
              <a:solidFill>
                <a:srgbClr val="FFFFFF"/>
              </a:solidFill>
            </a:endParaRPr>
          </a:p>
          <a:p>
            <a:r>
              <a:rPr lang="en-US" sz="4400" dirty="0">
                <a:solidFill>
                  <a:srgbClr val="FFFFFF"/>
                </a:solidFill>
              </a:rPr>
              <a:t>  </a:t>
            </a:r>
            <a:endParaRPr lang="en-US" sz="4400" dirty="0">
              <a:solidFill>
                <a:srgbClr val="FFFFFF"/>
              </a:solidFill>
              <a:cs typeface="Calibri Light"/>
            </a:endParaRPr>
          </a:p>
          <a:p>
            <a:endParaRPr lang="en-US" sz="4400">
              <a:solidFill>
                <a:srgbClr val="FFFFFF"/>
              </a:solidFill>
            </a:endParaRPr>
          </a:p>
        </p:txBody>
      </p:sp>
      <p:cxnSp>
        <p:nvCxnSpPr>
          <p:cNvPr id="27"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80162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alphaModFix amt="35000"/>
          </a:blip>
          <a:srcRect t="4929" b="10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758952"/>
            <a:ext cx="10058400" cy="5049520"/>
          </a:xfrm>
        </p:spPr>
        <p:txBody>
          <a:bodyPr vert="horz" lIns="91440" tIns="45720" rIns="91440" bIns="45720" rtlCol="0" anchor="b">
            <a:normAutofit fontScale="90000"/>
          </a:bodyPr>
          <a:lstStyle/>
          <a:p>
            <a:endParaRPr lang="en-US" sz="8000">
              <a:solidFill>
                <a:srgbClr val="FFFFFF"/>
              </a:solidFill>
            </a:endParaRPr>
          </a:p>
          <a:p>
            <a:r>
              <a:rPr lang="en-US" sz="8000" dirty="0">
                <a:solidFill>
                  <a:srgbClr val="FFFFFF"/>
                </a:solidFill>
              </a:rPr>
              <a:t>  </a:t>
            </a:r>
            <a:endParaRPr lang="en-US" sz="8000" dirty="0">
              <a:solidFill>
                <a:srgbClr val="FFFFFF"/>
              </a:solidFill>
              <a:cs typeface="Calibri Light"/>
            </a:endParaRPr>
          </a:p>
          <a:p>
            <a:endParaRPr lang="en-US" sz="8000">
              <a:solidFill>
                <a:srgbClr val="FFFFFF"/>
              </a:solidFill>
            </a:endParaRPr>
          </a:p>
          <a:p>
            <a:r>
              <a:rPr lang="en-US" sz="4400" dirty="0">
                <a:solidFill>
                  <a:srgbClr val="FFFFFF"/>
                </a:solidFill>
                <a:cs typeface="Calibri Light"/>
              </a:rPr>
              <a:t>Scripture Passage 4: Luke 9:23 (NIV) </a:t>
            </a:r>
            <a:endParaRPr lang="en-US" dirty="0"/>
          </a:p>
          <a:p>
            <a:r>
              <a:rPr lang="en-US" sz="4400" dirty="0">
                <a:solidFill>
                  <a:srgbClr val="FFFFFF"/>
                </a:solidFill>
                <a:cs typeface="Calibri Light"/>
              </a:rPr>
              <a:t>“Then he said to them all: ‘Whoever wants to be my disciple must deny themselves and take up their cross daily and follow me.'” </a:t>
            </a:r>
            <a:endParaRPr lang="en-US" dirty="0"/>
          </a:p>
          <a:p>
            <a:br>
              <a:rPr lang="en-US" sz="4400" dirty="0">
                <a:solidFill>
                  <a:srgbClr val="FFFFFF"/>
                </a:solidFill>
                <a:cs typeface="Calibri Light"/>
              </a:rPr>
            </a:br>
            <a:r>
              <a:rPr lang="en-US" sz="4400" dirty="0">
                <a:solidFill>
                  <a:srgbClr val="FFFFFF"/>
                </a:solidFill>
                <a:cs typeface="Calibri Light"/>
              </a:rPr>
              <a:t>  </a:t>
            </a:r>
          </a:p>
          <a:p>
            <a:endParaRPr lang="en-US" sz="4400">
              <a:solidFill>
                <a:srgbClr val="FFFFFF"/>
              </a:solidFill>
            </a:endParaRPr>
          </a:p>
        </p:txBody>
      </p:sp>
      <p:cxnSp>
        <p:nvCxnSpPr>
          <p:cNvPr id="27"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804155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alphaModFix amt="35000"/>
          </a:blip>
          <a:srcRect t="4929" b="10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758952"/>
            <a:ext cx="10058400" cy="5049520"/>
          </a:xfrm>
        </p:spPr>
        <p:txBody>
          <a:bodyPr vert="horz" lIns="91440" tIns="45720" rIns="91440" bIns="45720" rtlCol="0" anchor="b">
            <a:normAutofit fontScale="90000"/>
          </a:bodyPr>
          <a:lstStyle/>
          <a:p>
            <a:endParaRPr lang="en-US" sz="8000">
              <a:solidFill>
                <a:srgbClr val="FFFFFF"/>
              </a:solidFill>
            </a:endParaRPr>
          </a:p>
          <a:p>
            <a:r>
              <a:rPr lang="en-US" sz="8000" dirty="0">
                <a:solidFill>
                  <a:srgbClr val="FFFFFF"/>
                </a:solidFill>
              </a:rPr>
              <a:t>  </a:t>
            </a:r>
            <a:endParaRPr lang="en-US" sz="8000" dirty="0">
              <a:solidFill>
                <a:srgbClr val="FFFFFF"/>
              </a:solidFill>
              <a:cs typeface="Calibri Light"/>
            </a:endParaRPr>
          </a:p>
          <a:p>
            <a:endParaRPr lang="en-US" sz="8000">
              <a:solidFill>
                <a:srgbClr val="FFFFFF"/>
              </a:solidFill>
            </a:endParaRPr>
          </a:p>
          <a:p>
            <a:r>
              <a:rPr lang="en-US" sz="4400" dirty="0">
                <a:solidFill>
                  <a:srgbClr val="FFFFFF"/>
                </a:solidFill>
                <a:cs typeface="Calibri Light"/>
              </a:rPr>
              <a:t>Scripture Passage 5: Romans 12:2 (NIV) </a:t>
            </a:r>
            <a:endParaRPr lang="en-US" dirty="0"/>
          </a:p>
          <a:p>
            <a:r>
              <a:rPr lang="en-US" sz="4400" dirty="0">
                <a:solidFill>
                  <a:srgbClr val="FFFFFF"/>
                </a:solidFill>
                <a:cs typeface="Calibri Light"/>
              </a:rPr>
              <a:t>“Do not conform to the pattern of this world but be transformed by the renewing of your mind. Then you will be able to test and approve what God’s will is—his good, pleasing and perfect will.” </a:t>
            </a:r>
            <a:endParaRPr lang="en-US" dirty="0"/>
          </a:p>
          <a:p>
            <a:endParaRPr lang="en-US" sz="4400" dirty="0">
              <a:cs typeface="Calibri Light"/>
            </a:endParaRPr>
          </a:p>
          <a:p>
            <a:br>
              <a:rPr lang="en-US" sz="4400" dirty="0">
                <a:solidFill>
                  <a:srgbClr val="FFFFFF"/>
                </a:solidFill>
                <a:cs typeface="Calibri Light"/>
              </a:rPr>
            </a:br>
            <a:r>
              <a:rPr lang="en-US" sz="4400" dirty="0">
                <a:solidFill>
                  <a:srgbClr val="FFFFFF"/>
                </a:solidFill>
                <a:cs typeface="Calibri Light"/>
              </a:rPr>
              <a:t>  </a:t>
            </a:r>
          </a:p>
          <a:p>
            <a:endParaRPr lang="en-US" sz="4400">
              <a:solidFill>
                <a:srgbClr val="FFFFFF"/>
              </a:solidFill>
            </a:endParaRPr>
          </a:p>
        </p:txBody>
      </p:sp>
      <p:cxnSp>
        <p:nvCxnSpPr>
          <p:cNvPr id="27"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031122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alphaModFix amt="35000"/>
          </a:blip>
          <a:srcRect t="4929" b="10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758952"/>
            <a:ext cx="10058400" cy="5049520"/>
          </a:xfrm>
        </p:spPr>
        <p:txBody>
          <a:bodyPr vert="horz" lIns="91440" tIns="45720" rIns="91440" bIns="45720" rtlCol="0" anchor="b">
            <a:normAutofit fontScale="90000"/>
          </a:bodyPr>
          <a:lstStyle/>
          <a:p>
            <a:endParaRPr lang="en-US" sz="8000">
              <a:solidFill>
                <a:srgbClr val="FFFFFF"/>
              </a:solidFill>
            </a:endParaRPr>
          </a:p>
          <a:p>
            <a:r>
              <a:rPr lang="en-US" sz="8000" dirty="0">
                <a:solidFill>
                  <a:srgbClr val="FFFFFF"/>
                </a:solidFill>
              </a:rPr>
              <a:t>  </a:t>
            </a:r>
            <a:endParaRPr lang="en-US" sz="8000" dirty="0">
              <a:solidFill>
                <a:srgbClr val="FFFFFF"/>
              </a:solidFill>
              <a:cs typeface="Calibri Light"/>
            </a:endParaRPr>
          </a:p>
          <a:p>
            <a:endParaRPr lang="en-US" sz="8000">
              <a:solidFill>
                <a:srgbClr val="FFFFFF"/>
              </a:solidFill>
            </a:endParaRPr>
          </a:p>
          <a:p>
            <a:r>
              <a:rPr lang="en-US" sz="4400" dirty="0">
                <a:solidFill>
                  <a:srgbClr val="FFFFFF"/>
                </a:solidFill>
                <a:cs typeface="Calibri Light"/>
              </a:rPr>
              <a:t>Scripture Passage 6: Matthew 16:24 (NIV) “Then Jesus said to his disciples, ‘Whoever wants to be my disciple must deny themselves and take up their cross and follow me.'”  </a:t>
            </a:r>
            <a:endParaRPr lang="en-US" dirty="0">
              <a:cs typeface="Calibri Light"/>
            </a:endParaRPr>
          </a:p>
          <a:p>
            <a:endParaRPr lang="en-US" sz="4400" dirty="0">
              <a:cs typeface="Calibri Light"/>
            </a:endParaRPr>
          </a:p>
          <a:p>
            <a:br>
              <a:rPr lang="en-US" sz="4400" dirty="0">
                <a:solidFill>
                  <a:srgbClr val="FFFFFF"/>
                </a:solidFill>
                <a:cs typeface="Calibri Light"/>
              </a:rPr>
            </a:br>
            <a:r>
              <a:rPr lang="en-US" sz="4400" dirty="0">
                <a:solidFill>
                  <a:srgbClr val="FFFFFF"/>
                </a:solidFill>
                <a:cs typeface="Calibri Light"/>
              </a:rPr>
              <a:t>  </a:t>
            </a:r>
          </a:p>
          <a:p>
            <a:endParaRPr lang="en-US" sz="4400">
              <a:solidFill>
                <a:srgbClr val="FFFFFF"/>
              </a:solidFill>
            </a:endParaRPr>
          </a:p>
        </p:txBody>
      </p:sp>
      <p:cxnSp>
        <p:nvCxnSpPr>
          <p:cNvPr id="27"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938867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t lightbulb lamp">
            <a:extLst>
              <a:ext uri="{FF2B5EF4-FFF2-40B4-BE49-F238E27FC236}">
                <a16:creationId xmlns:a16="http://schemas.microsoft.com/office/drawing/2014/main" id="{7270726A-BDEA-42BD-7AE7-339533EEF005}"/>
              </a:ext>
            </a:extLst>
          </p:cNvPr>
          <p:cNvPicPr>
            <a:picLocks noChangeAspect="1"/>
          </p:cNvPicPr>
          <p:nvPr/>
        </p:nvPicPr>
        <p:blipFill rotWithShape="1">
          <a:blip r:embed="rId2">
            <a:alphaModFix amt="35000"/>
          </a:blip>
          <a:srcRect t="4929" b="10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FCBE229F-CF4F-9CC2-9D37-B65806CF1E4B}"/>
              </a:ext>
            </a:extLst>
          </p:cNvPr>
          <p:cNvSpPr>
            <a:spLocks noGrp="1"/>
          </p:cNvSpPr>
          <p:nvPr>
            <p:ph type="title"/>
          </p:nvPr>
        </p:nvSpPr>
        <p:spPr>
          <a:xfrm>
            <a:off x="1097280" y="758952"/>
            <a:ext cx="10058400" cy="5049520"/>
          </a:xfrm>
        </p:spPr>
        <p:txBody>
          <a:bodyPr vert="horz" lIns="91440" tIns="45720" rIns="91440" bIns="45720" rtlCol="0" anchor="b">
            <a:normAutofit fontScale="90000"/>
          </a:bodyPr>
          <a:lstStyle/>
          <a:p>
            <a:endParaRPr lang="en-US" sz="8000">
              <a:solidFill>
                <a:srgbClr val="FFFFFF"/>
              </a:solidFill>
            </a:endParaRPr>
          </a:p>
          <a:p>
            <a:r>
              <a:rPr lang="en-US" sz="8000" dirty="0">
                <a:solidFill>
                  <a:srgbClr val="FFFFFF"/>
                </a:solidFill>
              </a:rPr>
              <a:t>  </a:t>
            </a:r>
            <a:endParaRPr lang="en-US" sz="8000" dirty="0">
              <a:solidFill>
                <a:srgbClr val="FFFFFF"/>
              </a:solidFill>
              <a:cs typeface="Calibri Light"/>
            </a:endParaRPr>
          </a:p>
          <a:p>
            <a:endParaRPr lang="en-US" sz="8000">
              <a:solidFill>
                <a:srgbClr val="FFFFFF"/>
              </a:solidFill>
            </a:endParaRPr>
          </a:p>
          <a:p>
            <a:r>
              <a:rPr lang="en-US" sz="4400" dirty="0">
                <a:solidFill>
                  <a:srgbClr val="FFFFFF"/>
                </a:solidFill>
                <a:cs typeface="Calibri Light"/>
              </a:rPr>
              <a:t>Scripture Passage 7: Proverbs 3:5-6 (NIV) “Trust in the Lord with all your heart and lean not on your own understanding; in all your ways submit to him, and he will make your paths straight.” </a:t>
            </a:r>
            <a:endParaRPr lang="en-US" dirty="0"/>
          </a:p>
          <a:p>
            <a:br>
              <a:rPr lang="en-US" sz="4400" dirty="0">
                <a:solidFill>
                  <a:srgbClr val="FFFFFF"/>
                </a:solidFill>
                <a:cs typeface="Calibri Light"/>
              </a:rPr>
            </a:br>
            <a:r>
              <a:rPr lang="en-US" sz="4400" dirty="0">
                <a:solidFill>
                  <a:srgbClr val="FFFFFF"/>
                </a:solidFill>
                <a:cs typeface="Calibri Light"/>
              </a:rPr>
              <a:t>  </a:t>
            </a:r>
          </a:p>
          <a:p>
            <a:endParaRPr lang="en-US" sz="4400">
              <a:solidFill>
                <a:srgbClr val="FFFFFF"/>
              </a:solidFill>
            </a:endParaRPr>
          </a:p>
        </p:txBody>
      </p:sp>
      <p:cxnSp>
        <p:nvCxnSpPr>
          <p:cNvPr id="27" name="Straight Connector 2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959015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TF10001119</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RetrospectVTI</vt:lpstr>
      <vt:lpstr>The Narrow Way: Finding Salvation and Life in Christ </vt:lpstr>
      <vt:lpstr>Introduction:</vt:lpstr>
      <vt:lpstr>Scripture Passage 1: Matthew 7:13-14(NIV)  “Enter through the narrow gate. For wide is the gate and broad is the road that leads to destruction, and many enter through it. But small is the gate and narrow the road that leads to life, and only a few find it.”     </vt:lpstr>
      <vt:lpstr>Scripture Passage 2: John 14:6 (NIV)  “Jesus answered, ‘I am the way and the truth and the life. No one comes to the Father except through me.'”      </vt:lpstr>
      <vt:lpstr> Scripture Passage 3: Psalm 119:105 (NIV)  “Your word is a lamp for my feet, a light on  my path.”      </vt:lpstr>
      <vt:lpstr>     Scripture Passage 4: Luke 9:23 (NIV)  “Then he said to them all: ‘Whoever wants to be my disciple must deny themselves and take up their cross daily and follow me.'”      </vt:lpstr>
      <vt:lpstr>     Scripture Passage 5: Romans 12:2 (NIV)  “Do not conform to the pattern of this world but be transformed by the renewing of your mind. Then you will be able to test and approve what God’s will is—his good, pleasing and perfect will.”       </vt:lpstr>
      <vt:lpstr>     Scripture Passage 6: Matthew 16:24 (NIV) “Then Jesus said to his disciples, ‘Whoever wants to be my disciple must deny themselves and take up their cross and follow me.'”        </vt:lpstr>
      <vt:lpstr>     Scripture Passage 7: Proverbs 3:5-6 (NIV) “Trust in the Lord with all your heart and lean not on your own understanding; in all your ways submit to him, and he will make your paths straight.”      </vt:lpstr>
      <vt:lpstr>     Scripture Passage 8: 1 Peter 2:21 (NIV)  “To this you were called because Christ suffered for you, leaving you an example, that you should follow in his steps.”       </vt:lpstr>
      <vt:lpstr>     Conclusion:  Let Us Pray: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137</cp:revision>
  <dcterms:created xsi:type="dcterms:W3CDTF">2023-11-20T19:59:26Z</dcterms:created>
  <dcterms:modified xsi:type="dcterms:W3CDTF">2023-11-20T21:10:55Z</dcterms:modified>
</cp:coreProperties>
</file>