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692FB-3F98-4825-8235-3A609F0164C0}" v="137" dt="2023-12-27T22:13:58.280"/>
    <p1510:client id="{0F1F9530-3B98-4027-82A4-0115E19FFC4A}" v="48" dt="2023-12-27T21:20:15.190"/>
    <p1510:client id="{184B73AD-7080-404D-80DD-2DE03E24CA5C}" v="30" dt="2023-12-27T22:23:33.237"/>
    <p1510:client id="{24D311FF-2BCA-4E7B-9E28-1E900CFEC4A1}" v="2" dt="2023-12-27T20:28:36.120"/>
    <p1510:client id="{4621D705-0080-4154-8319-96F4F34878CF}" v="9" dt="2023-12-27T20:35:28.662"/>
    <p1510:client id="{4E74F1A6-72D1-425C-B972-5EA7732B263B}" v="1" dt="2023-12-27T20:54:41.635"/>
    <p1510:client id="{58E4D5FA-C335-4555-8470-9A76CF0979EC}" v="7" dt="2023-12-27T20:53:49.294"/>
    <p1510:client id="{963ADD5C-C6F2-453D-87C6-6CAEB6FD9BF1}" v="11" dt="2023-12-27T20:44:58.704"/>
    <p1510:client id="{C873DA59-CA44-42A5-82E3-96656D6D9103}" v="15" dt="2023-12-27T22:16:31.165"/>
    <p1510:client id="{D911D21B-EE36-4FD3-9E66-0A83CFB8FD9D}" v="3" dt="2023-12-27T22:17:57.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8760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535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928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97966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518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9470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3777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749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5845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4884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9048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3217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627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8960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7668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3123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11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45056201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iblia.com/bible/niv/James%201.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biblia.com/bible/kjv1900/1%20Chron%2029.17" TargetMode="External"/><Relationship Id="rId4" Type="http://schemas.openxmlformats.org/officeDocument/2006/relationships/hyperlink" Target="https://biblia.com/bible/kjv1900/Eph%204.20-2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iblia.com/bible/kjv1900/Dan11.32" TargetMode="External"/><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iblia.com/bible/niv/James%201.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blia.com/bible/niv/1%20Pet%201.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blia.com/bible/niv/2%20Cor%204.17-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iblia.com/bible/niv/Rom%205.3-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image of a person with a crown of thorns and a cross&#10;&#10;Description automatically generated">
            <a:extLst>
              <a:ext uri="{FF2B5EF4-FFF2-40B4-BE49-F238E27FC236}">
                <a16:creationId xmlns:a16="http://schemas.microsoft.com/office/drawing/2014/main" id="{9218E7EF-1DA5-C37E-54A8-9B7D3D115AE4}"/>
              </a:ext>
            </a:extLst>
          </p:cNvPr>
          <p:cNvPicPr>
            <a:picLocks noChangeAspect="1"/>
          </p:cNvPicPr>
          <p:nvPr/>
        </p:nvPicPr>
        <p:blipFill rotWithShape="1">
          <a:blip r:embed="rId2">
            <a:alphaModFix amt="40000"/>
          </a:blip>
          <a:srcRect l="1239" t="12505" b="44719"/>
          <a:stretch/>
        </p:blipFill>
        <p:spPr>
          <a:xfrm>
            <a:off x="20" y="10"/>
            <a:ext cx="12191980" cy="6857990"/>
          </a:xfrm>
          <a:prstGeom prst="rect">
            <a:avLst/>
          </a:prstGeom>
        </p:spPr>
      </p:pic>
      <p:sp>
        <p:nvSpPr>
          <p:cNvPr id="2" name="Title 1"/>
          <p:cNvSpPr>
            <a:spLocks noGrp="1"/>
          </p:cNvSpPr>
          <p:nvPr>
            <p:ph type="ctrTitle"/>
          </p:nvPr>
        </p:nvSpPr>
        <p:spPr>
          <a:xfrm>
            <a:off x="-121395" y="923925"/>
            <a:ext cx="8825658" cy="3329581"/>
          </a:xfrm>
        </p:spPr>
        <p:txBody>
          <a:bodyPr vert="horz" lIns="228600" tIns="228600" rIns="228600" bIns="0" rtlCol="0">
            <a:normAutofit/>
          </a:bodyPr>
          <a:lstStyle/>
          <a:p>
            <a:pPr>
              <a:lnSpc>
                <a:spcPct val="90000"/>
              </a:lnSpc>
            </a:pPr>
            <a:r>
              <a:rPr lang="en-US" sz="5600" b="1" i="1">
                <a:solidFill>
                  <a:schemeClr val="tx1"/>
                </a:solidFill>
              </a:rPr>
              <a:t>Facing Trials with Faith:</a:t>
            </a:r>
            <a:r>
              <a:rPr lang="en-US" sz="5600" b="1">
                <a:solidFill>
                  <a:schemeClr val="tx1"/>
                </a:solidFill>
              </a:rPr>
              <a:t> </a:t>
            </a:r>
            <a:br>
              <a:rPr lang="en-US" sz="5600" b="1">
                <a:solidFill>
                  <a:schemeClr val="tx1"/>
                </a:solidFill>
                <a:cs typeface="Calibri Light"/>
              </a:rPr>
            </a:br>
            <a:br>
              <a:rPr lang="en-US" sz="5600" b="1">
                <a:solidFill>
                  <a:schemeClr val="tx1"/>
                </a:solidFill>
              </a:rPr>
            </a:br>
            <a:r>
              <a:rPr lang="en-US" sz="5600" b="1" i="1">
                <a:solidFill>
                  <a:schemeClr val="tx1"/>
                </a:solidFill>
              </a:rPr>
              <a:t>Growing through adversity.</a:t>
            </a:r>
            <a:r>
              <a:rPr lang="en-US" sz="5600" i="1">
                <a:solidFill>
                  <a:schemeClr val="tx1"/>
                </a:solidFill>
              </a:rPr>
              <a:t> </a:t>
            </a:r>
          </a:p>
          <a:p>
            <a:pPr>
              <a:lnSpc>
                <a:spcPct val="90000"/>
              </a:lnSpc>
            </a:pPr>
            <a:endParaRPr lang="en-US" sz="5600">
              <a:solidFill>
                <a:schemeClr val="tx1"/>
              </a:solidFill>
              <a:cs typeface="Calibri Light"/>
            </a:endParaRPr>
          </a:p>
        </p:txBody>
      </p:sp>
      <p:sp>
        <p:nvSpPr>
          <p:cNvPr id="3" name="Subtitle 2"/>
          <p:cNvSpPr>
            <a:spLocks noGrp="1"/>
          </p:cNvSpPr>
          <p:nvPr>
            <p:ph type="subTitle" idx="1"/>
          </p:nvPr>
        </p:nvSpPr>
        <p:spPr/>
        <p:txBody>
          <a:bodyPr vert="horz" lIns="91440" tIns="45720" rIns="91440" bIns="45720" rtlCol="0">
            <a:normAutofit/>
          </a:bodyPr>
          <a:lstStyle/>
          <a:p>
            <a:r>
              <a:rPr lang="en-US" b="1">
                <a:solidFill>
                  <a:schemeClr val="tx1"/>
                </a:solidFill>
                <a:ea typeface="+mn-lt"/>
                <a:cs typeface="+mn-lt"/>
              </a:rPr>
              <a:t>With Bishop Ronald K. Powell</a:t>
            </a:r>
            <a:endParaRPr lang="en-US">
              <a:solidFill>
                <a:schemeClr val="tx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37F7-FFE2-D673-9AF4-E343EB80DB8A}"/>
              </a:ext>
            </a:extLst>
          </p:cNvPr>
          <p:cNvSpPr>
            <a:spLocks noGrp="1"/>
          </p:cNvSpPr>
          <p:nvPr>
            <p:ph type="title"/>
          </p:nvPr>
        </p:nvSpPr>
        <p:spPr/>
        <p:txBody>
          <a:bodyPr/>
          <a:lstStyle/>
          <a:p>
            <a:r>
              <a:rPr lang="en-US" sz="3200" b="1">
                <a:solidFill>
                  <a:srgbClr val="FFFFFF"/>
                </a:solidFill>
              </a:rPr>
              <a:t>Conclusion:</a:t>
            </a:r>
            <a:endParaRPr lang="en-US" sz="3200" b="1"/>
          </a:p>
        </p:txBody>
      </p:sp>
      <p:sp>
        <p:nvSpPr>
          <p:cNvPr id="3" name="Content Placeholder 2">
            <a:extLst>
              <a:ext uri="{FF2B5EF4-FFF2-40B4-BE49-F238E27FC236}">
                <a16:creationId xmlns:a16="http://schemas.microsoft.com/office/drawing/2014/main" id="{47D65AAF-34AE-C85E-CA89-D847594E7909}"/>
              </a:ext>
            </a:extLst>
          </p:cNvPr>
          <p:cNvSpPr>
            <a:spLocks noGrp="1"/>
          </p:cNvSpPr>
          <p:nvPr>
            <p:ph idx="1"/>
          </p:nvPr>
        </p:nvSpPr>
        <p:spPr>
          <a:xfrm>
            <a:off x="1103312" y="709893"/>
            <a:ext cx="8946541" cy="5538506"/>
          </a:xfrm>
        </p:spPr>
        <p:txBody>
          <a:bodyPr vert="horz" lIns="91440" tIns="45720" rIns="91440" bIns="45720" rtlCol="0" anchor="t">
            <a:noAutofit/>
          </a:bodyPr>
          <a:lstStyle/>
          <a:p>
            <a:endParaRPr lang="en-US"/>
          </a:p>
          <a:p>
            <a:r>
              <a:rPr lang="en-US" sz="2800"/>
              <a:t>My dear friends, as we navigate the trials that come our way, let us hold fast to the promises of God. </a:t>
            </a:r>
          </a:p>
          <a:p>
            <a:r>
              <a:rPr lang="en-US" sz="2800"/>
              <a:t>Our faith is being tested to produce perseverance, maturity, genuineness, and hope. </a:t>
            </a:r>
          </a:p>
          <a:p>
            <a:r>
              <a:rPr lang="en-US" sz="2800"/>
              <a:t>Let us rejoice in the knowledge that our temporary struggles are achieving for us an eternal glory that far outweighs them all. </a:t>
            </a:r>
          </a:p>
          <a:p>
            <a:r>
              <a:rPr lang="en-US" sz="2800"/>
              <a:t>May we trust in God’s plan for our lives, and may our faith shine brightly as a testament to His grace and love.</a:t>
            </a:r>
          </a:p>
        </p:txBody>
      </p:sp>
    </p:spTree>
    <p:extLst>
      <p:ext uri="{BB962C8B-B14F-4D97-AF65-F5344CB8AC3E}">
        <p14:creationId xmlns:p14="http://schemas.microsoft.com/office/powerpoint/2010/main" val="39194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777-26DE-9791-E80E-1A28030883B4}"/>
              </a:ext>
            </a:extLst>
          </p:cNvPr>
          <p:cNvSpPr>
            <a:spLocks noGrp="1"/>
          </p:cNvSpPr>
          <p:nvPr>
            <p:ph type="title"/>
          </p:nvPr>
        </p:nvSpPr>
        <p:spPr>
          <a:xfrm>
            <a:off x="646111" y="290793"/>
            <a:ext cx="9404723" cy="1562455"/>
          </a:xfrm>
        </p:spPr>
        <p:txBody>
          <a:bodyPr/>
          <a:lstStyle/>
          <a:p>
            <a:r>
              <a:rPr lang="en-US" sz="2800" b="1">
                <a:solidFill>
                  <a:srgbClr val="FFFFFF"/>
                </a:solidFill>
              </a:rPr>
              <a:t>In conclusion, </a:t>
            </a:r>
            <a:endParaRPr lang="en-US"/>
          </a:p>
        </p:txBody>
      </p:sp>
      <p:sp>
        <p:nvSpPr>
          <p:cNvPr id="3" name="Content Placeholder 2">
            <a:extLst>
              <a:ext uri="{FF2B5EF4-FFF2-40B4-BE49-F238E27FC236}">
                <a16:creationId xmlns:a16="http://schemas.microsoft.com/office/drawing/2014/main" id="{DC66AEAB-7C0C-24A7-BFC4-32D6D260E59D}"/>
              </a:ext>
            </a:extLst>
          </p:cNvPr>
          <p:cNvSpPr>
            <a:spLocks noGrp="1"/>
          </p:cNvSpPr>
          <p:nvPr>
            <p:ph idx="1"/>
          </p:nvPr>
        </p:nvSpPr>
        <p:spPr>
          <a:xfrm>
            <a:off x="1103312" y="738468"/>
            <a:ext cx="8946541" cy="5509931"/>
          </a:xfrm>
        </p:spPr>
        <p:txBody>
          <a:bodyPr vert="horz" lIns="91440" tIns="45720" rIns="91440" bIns="45720" rtlCol="0" anchor="t">
            <a:noAutofit/>
          </a:bodyPr>
          <a:lstStyle/>
          <a:p>
            <a:r>
              <a:rPr lang="en-US" sz="2800" b="1">
                <a:ea typeface="+mj-lt"/>
                <a:cs typeface="+mj-lt"/>
              </a:rPr>
              <a:t>Let us embrace our trials with faith, knowing that they are not arbitrary but purposeful. </a:t>
            </a:r>
          </a:p>
          <a:p>
            <a:r>
              <a:rPr lang="en-US" sz="2800" b="1">
                <a:ea typeface="+mj-lt"/>
                <a:cs typeface="+mj-lt"/>
              </a:rPr>
              <a:t>They serve as opportunities for spiritual growth, refining our character and deepening our trust in God. </a:t>
            </a:r>
          </a:p>
          <a:p>
            <a:r>
              <a:rPr lang="en-US" sz="2800" b="1">
                <a:ea typeface="+mj-lt"/>
                <a:cs typeface="+mj-lt"/>
              </a:rPr>
              <a:t>As we face our trials, may we draw strength from the scriptures and the examples of faithful individuals who persevered through adversity. Let us remember that God is with us in our trials, and He will never forsake us. </a:t>
            </a:r>
          </a:p>
          <a:p>
            <a:r>
              <a:rPr lang="en-US" sz="2800" b="1">
                <a:ea typeface="+mj-lt"/>
                <a:cs typeface="+mj-lt"/>
              </a:rPr>
              <a:t>May we emerge from our trials with a stronger, unwavering faith, ready to serve and glorify God in all that we do.</a:t>
            </a:r>
            <a:endParaRPr lang="en-US" sz="2800" b="1"/>
          </a:p>
        </p:txBody>
      </p:sp>
    </p:spTree>
    <p:extLst>
      <p:ext uri="{BB962C8B-B14F-4D97-AF65-F5344CB8AC3E}">
        <p14:creationId xmlns:p14="http://schemas.microsoft.com/office/powerpoint/2010/main" val="58650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FD5F0-5E22-E9A9-EA1B-A1A179C89B43}"/>
              </a:ext>
            </a:extLst>
          </p:cNvPr>
          <p:cNvSpPr>
            <a:spLocks noGrp="1"/>
          </p:cNvSpPr>
          <p:nvPr>
            <p:ph idx="1"/>
          </p:nvPr>
        </p:nvSpPr>
        <p:spPr>
          <a:xfrm>
            <a:off x="1103312" y="1186143"/>
            <a:ext cx="8946541" cy="5062256"/>
          </a:xfrm>
        </p:spPr>
        <p:txBody>
          <a:bodyPr vert="horz" lIns="91440" tIns="45720" rIns="91440" bIns="45720" rtlCol="0" anchor="t">
            <a:normAutofit lnSpcReduction="10000"/>
          </a:bodyPr>
          <a:lstStyle/>
          <a:p>
            <a:r>
              <a:rPr lang="en-US" sz="2800">
                <a:ea typeface="+mj-lt"/>
                <a:cs typeface="+mj-lt"/>
              </a:rPr>
              <a:t>As we move forward, let us keep in mind the words of </a:t>
            </a:r>
            <a:r>
              <a:rPr lang="en-US" sz="2800">
                <a:solidFill>
                  <a:srgbClr val="FFC000"/>
                </a:solidFill>
                <a:ea typeface="+mj-lt"/>
                <a:cs typeface="+mj-lt"/>
                <a:hlinkClick r:id="rId2">
                  <a:extLst>
                    <a:ext uri="{A12FA001-AC4F-418D-AE19-62706E023703}">
                      <ahyp:hlinkClr xmlns:ahyp="http://schemas.microsoft.com/office/drawing/2018/hyperlinkcolor" val="tx"/>
                    </a:ext>
                  </a:extLst>
                </a:hlinkClick>
              </a:rPr>
              <a:t>James 1:12 </a:t>
            </a:r>
            <a:r>
              <a:rPr lang="en-US" sz="2800">
                <a:solidFill>
                  <a:srgbClr val="C4E46E"/>
                </a:solidFill>
                <a:ea typeface="+mj-lt"/>
                <a:cs typeface="+mj-lt"/>
                <a:hlinkClick r:id="rId2">
                  <a:extLst>
                    <a:ext uri="{A12FA001-AC4F-418D-AE19-62706E023703}">
                      <ahyp:hlinkClr xmlns:ahyp="http://schemas.microsoft.com/office/drawing/2018/hyperlinkcolor" val="tx"/>
                    </a:ext>
                  </a:extLst>
                </a:hlinkClick>
              </a:rPr>
              <a:t>(NIV)</a:t>
            </a:r>
            <a:r>
              <a:rPr lang="en-US" sz="2800">
                <a:ea typeface="+mj-lt"/>
                <a:cs typeface="+mj-lt"/>
              </a:rPr>
              <a:t>, </a:t>
            </a:r>
          </a:p>
          <a:p>
            <a:r>
              <a:rPr lang="en-US" sz="2800">
                <a:ea typeface="+mj-lt"/>
                <a:cs typeface="+mj-lt"/>
              </a:rPr>
              <a:t>“Blessed is the one who perseveres under trial because, having stood the test, that person will receive the crown of life that the Lord has promised to those who love him.” </a:t>
            </a:r>
          </a:p>
          <a:p>
            <a:r>
              <a:rPr lang="en-US" sz="2800">
                <a:ea typeface="+mj-lt"/>
                <a:cs typeface="+mj-lt"/>
              </a:rPr>
              <a:t>May we all find comfort and strength in the knowledge that our trials are not in vain, but are part of God’s redemptive plan for our lives. Amen.</a:t>
            </a:r>
          </a:p>
          <a:p>
            <a:r>
              <a:rPr lang="en-US" sz="2800"/>
              <a:t>Let's Pray</a:t>
            </a:r>
          </a:p>
        </p:txBody>
      </p:sp>
    </p:spTree>
    <p:extLst>
      <p:ext uri="{BB962C8B-B14F-4D97-AF65-F5344CB8AC3E}">
        <p14:creationId xmlns:p14="http://schemas.microsoft.com/office/powerpoint/2010/main" val="303076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DF93A49C-0896-9C77-FD1D-3CEC38D5BA36}"/>
              </a:ext>
            </a:extLst>
          </p:cNvPr>
          <p:cNvPicPr>
            <a:picLocks noChangeAspect="1"/>
          </p:cNvPicPr>
          <p:nvPr/>
        </p:nvPicPr>
        <p:blipFill rotWithShape="1">
          <a:blip r:embed="rId3">
            <a:duotone>
              <a:prstClr val="black"/>
              <a:schemeClr val="accent5">
                <a:tint val="45000"/>
                <a:satMod val="400000"/>
              </a:schemeClr>
            </a:duotone>
            <a:alphaModFix amt="15000"/>
          </a:blip>
          <a:srcRect r="-2" b="15603"/>
          <a:stretch/>
        </p:blipFill>
        <p:spPr>
          <a:xfrm>
            <a:off x="20" y="10"/>
            <a:ext cx="12191980" cy="6857990"/>
          </a:xfrm>
          <a:prstGeom prst="rect">
            <a:avLst/>
          </a:prstGeom>
        </p:spPr>
      </p:pic>
      <p:sp>
        <p:nvSpPr>
          <p:cNvPr id="2" name="Title 1">
            <a:extLst>
              <a:ext uri="{FF2B5EF4-FFF2-40B4-BE49-F238E27FC236}">
                <a16:creationId xmlns:a16="http://schemas.microsoft.com/office/drawing/2014/main" id="{AEE8B352-BF5F-C549-882F-24F848DBCEF6}"/>
              </a:ext>
            </a:extLst>
          </p:cNvPr>
          <p:cNvSpPr>
            <a:spLocks noGrp="1"/>
          </p:cNvSpPr>
          <p:nvPr>
            <p:ph type="title"/>
          </p:nvPr>
        </p:nvSpPr>
        <p:spPr>
          <a:xfrm>
            <a:off x="646111" y="452718"/>
            <a:ext cx="9404723" cy="1400530"/>
          </a:xfrm>
        </p:spPr>
        <p:txBody>
          <a:bodyPr>
            <a:normAutofit/>
          </a:bodyPr>
          <a:lstStyle/>
          <a:p>
            <a:r>
              <a:rPr lang="en-US" b="1">
                <a:ea typeface="+mj-lt"/>
                <a:cs typeface="+mj-lt"/>
              </a:rPr>
              <a:t>Introduction:</a:t>
            </a:r>
            <a:endParaRPr lang="en-US"/>
          </a:p>
        </p:txBody>
      </p:sp>
      <p:sp>
        <p:nvSpPr>
          <p:cNvPr id="9" name="Rectangle 8">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FD945E8-50F6-FA83-E01C-A44A59EFE676}"/>
              </a:ext>
            </a:extLst>
          </p:cNvPr>
          <p:cNvSpPr>
            <a:spLocks noGrp="1"/>
          </p:cNvSpPr>
          <p:nvPr>
            <p:ph idx="1"/>
          </p:nvPr>
        </p:nvSpPr>
        <p:spPr>
          <a:xfrm>
            <a:off x="1103312" y="1509993"/>
            <a:ext cx="8946541" cy="4738406"/>
          </a:xfrm>
        </p:spPr>
        <p:txBody>
          <a:bodyPr vert="horz" lIns="91440" tIns="45720" rIns="91440" bIns="45720" rtlCol="0" anchor="ctr">
            <a:noAutofit/>
          </a:bodyPr>
          <a:lstStyle/>
          <a:p>
            <a:r>
              <a:rPr lang="en-US" sz="2800">
                <a:ea typeface="+mn-lt"/>
                <a:cs typeface="+mn-lt"/>
              </a:rPr>
              <a:t>A great time of testing is coming upon “those of understanding.” </a:t>
            </a:r>
          </a:p>
          <a:p>
            <a:r>
              <a:rPr lang="en-US" sz="2800">
                <a:ea typeface="+mn-lt"/>
                <a:cs typeface="+mn-lt"/>
              </a:rPr>
              <a:t>Who are these people to be tested? </a:t>
            </a:r>
          </a:p>
          <a:p>
            <a:r>
              <a:rPr lang="en-US" sz="2800">
                <a:ea typeface="+mn-lt"/>
                <a:cs typeface="+mn-lt"/>
              </a:rPr>
              <a:t>They are the righteous, those who do exploits for the Lord, who walk with God and have the wisdom of Christ. </a:t>
            </a:r>
          </a:p>
          <a:p>
            <a:r>
              <a:rPr lang="en-US" sz="2800">
                <a:ea typeface="+mn-lt"/>
                <a:cs typeface="+mn-lt"/>
              </a:rPr>
              <a:t>Perhaps you’ve wondered lately, “why am I being tested? Why is all of this happening to me?” </a:t>
            </a:r>
          </a:p>
          <a:p>
            <a:r>
              <a:rPr lang="en-US" sz="2800">
                <a:ea typeface="+mn-lt"/>
                <a:cs typeface="+mn-lt"/>
              </a:rPr>
              <a:t>Go back to your school days. When a test was given, it revealed how much you had actually learned of what you had been taught.</a:t>
            </a:r>
            <a:endParaRPr lang="en-US" sz="2800">
              <a:ea typeface="Calibri"/>
              <a:cs typeface="Calibri"/>
            </a:endParaRPr>
          </a:p>
        </p:txBody>
      </p:sp>
    </p:spTree>
    <p:extLst>
      <p:ext uri="{BB962C8B-B14F-4D97-AF65-F5344CB8AC3E}">
        <p14:creationId xmlns:p14="http://schemas.microsoft.com/office/powerpoint/2010/main" val="12635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F858188-2C15-0B4B-33AE-DF7B17F40B2E}"/>
            </a:ext>
          </a:extLst>
        </p:cNvPr>
        <p:cNvGrpSpPr/>
        <p:nvPr/>
      </p:nvGrpSpPr>
      <p:grpSpPr>
        <a:xfrm>
          <a:off x="0" y="0"/>
          <a:ext cx="0" cy="0"/>
          <a:chOff x="0" y="0"/>
          <a:chExt cx="0" cy="0"/>
        </a:xfrm>
      </p:grpSpPr>
      <p:pic>
        <p:nvPicPr>
          <p:cNvPr id="5" name="Picture 4" descr="Close up of heart shaped pages of a book">
            <a:extLst>
              <a:ext uri="{FF2B5EF4-FFF2-40B4-BE49-F238E27FC236}">
                <a16:creationId xmlns:a16="http://schemas.microsoft.com/office/drawing/2014/main" id="{196A9E27-39EF-5D13-EACB-B38416CCDC3F}"/>
              </a:ext>
            </a:extLst>
          </p:cNvPr>
          <p:cNvPicPr>
            <a:picLocks noChangeAspect="1"/>
          </p:cNvPicPr>
          <p:nvPr/>
        </p:nvPicPr>
        <p:blipFill rotWithShape="1">
          <a:blip r:embed="rId3">
            <a:duotone>
              <a:prstClr val="black"/>
              <a:schemeClr val="accent5">
                <a:tint val="45000"/>
                <a:satMod val="400000"/>
              </a:schemeClr>
            </a:duotone>
            <a:alphaModFix amt="15000"/>
          </a:blip>
          <a:srcRect t="15728" r="-2" b="-2"/>
          <a:stretch/>
        </p:blipFill>
        <p:spPr>
          <a:xfrm>
            <a:off x="-57130" y="10"/>
            <a:ext cx="12191980" cy="6857990"/>
          </a:xfrm>
          <a:prstGeom prst="rect">
            <a:avLst/>
          </a:prstGeom>
        </p:spPr>
      </p:pic>
      <p:sp>
        <p:nvSpPr>
          <p:cNvPr id="2" name="Title 1">
            <a:extLst>
              <a:ext uri="{FF2B5EF4-FFF2-40B4-BE49-F238E27FC236}">
                <a16:creationId xmlns:a16="http://schemas.microsoft.com/office/drawing/2014/main" id="{9E7423B5-E3C1-F6F1-08BC-906492A6E459}"/>
              </a:ext>
            </a:extLst>
          </p:cNvPr>
          <p:cNvSpPr>
            <a:spLocks noGrp="1"/>
          </p:cNvSpPr>
          <p:nvPr>
            <p:ph type="title"/>
          </p:nvPr>
        </p:nvSpPr>
        <p:spPr>
          <a:xfrm>
            <a:off x="646111" y="452718"/>
            <a:ext cx="9404723" cy="1400530"/>
          </a:xfrm>
        </p:spPr>
        <p:txBody>
          <a:bodyPr>
            <a:normAutofit/>
          </a:bodyPr>
          <a:lstStyle/>
          <a:p>
            <a:r>
              <a:rPr lang="en-US" b="1">
                <a:ea typeface="+mj-lt"/>
                <a:cs typeface="+mj-lt"/>
              </a:rPr>
              <a:t>Introduction:</a:t>
            </a:r>
            <a:endParaRPr lang="en-US"/>
          </a:p>
        </p:txBody>
      </p:sp>
      <p:sp>
        <p:nvSpPr>
          <p:cNvPr id="9" name="Rectangle 8">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F615A2-9E08-E7AD-6B16-8812595009C8}"/>
              </a:ext>
            </a:extLst>
          </p:cNvPr>
          <p:cNvSpPr>
            <a:spLocks noGrp="1"/>
          </p:cNvSpPr>
          <p:nvPr>
            <p:ph idx="1"/>
          </p:nvPr>
        </p:nvSpPr>
        <p:spPr>
          <a:xfrm>
            <a:off x="1103312" y="1529043"/>
            <a:ext cx="8946541" cy="4719356"/>
          </a:xfrm>
        </p:spPr>
        <p:txBody>
          <a:bodyPr vert="horz" lIns="91440" tIns="45720" rIns="91440" bIns="45720" rtlCol="0" anchor="ctr">
            <a:noAutofit/>
          </a:bodyPr>
          <a:lstStyle/>
          <a:p>
            <a:r>
              <a:rPr lang="en-US" sz="2600">
                <a:ea typeface="+mn-lt"/>
                <a:cs typeface="+mn-lt"/>
              </a:rPr>
              <a:t>Paul speaks of a different school, one where we are “learning Christ” and are” taught by him, as the truth is in Jesus” </a:t>
            </a:r>
          </a:p>
          <a:p>
            <a:r>
              <a:rPr lang="en-US" sz="2600">
                <a:ea typeface="+mn-lt"/>
                <a:cs typeface="+mn-lt"/>
              </a:rPr>
              <a:t>If you belong to Jesus, you are in His school. If you have served him for many years, you may have thought you’d graduated, but none of us graduates until we are in glory with him.</a:t>
            </a:r>
          </a:p>
          <a:p>
            <a:r>
              <a:rPr lang="en-US" sz="2600">
                <a:ea typeface="+mn-lt"/>
                <a:cs typeface="+mn-lt"/>
              </a:rPr>
              <a:t>(</a:t>
            </a:r>
            <a:r>
              <a:rPr lang="en-US" sz="2600">
                <a:solidFill>
                  <a:srgbClr val="FFC000"/>
                </a:solidFill>
                <a:ea typeface="+mn-lt"/>
                <a:cs typeface="+mn-lt"/>
                <a:hlinkClick r:id="rId4">
                  <a:extLst>
                    <a:ext uri="{A12FA001-AC4F-418D-AE19-62706E023703}">
                      <ahyp:hlinkClr xmlns:ahyp="http://schemas.microsoft.com/office/drawing/2018/hyperlinkcolor" val="tx"/>
                    </a:ext>
                  </a:extLst>
                </a:hlinkClick>
              </a:rPr>
              <a:t>Ephesians 4:20-21</a:t>
            </a:r>
            <a:r>
              <a:rPr lang="en-US" sz="2600">
                <a:ea typeface="+mn-lt"/>
                <a:cs typeface="+mn-lt"/>
              </a:rPr>
              <a:t>). 20 But ye have not so learned Christ; 21 If so be that ye have heard him, and have been taught by him, as the truth is in Jesus: </a:t>
            </a:r>
          </a:p>
          <a:p>
            <a:r>
              <a:rPr lang="en-US" sz="2600">
                <a:ea typeface="+mn-lt"/>
                <a:cs typeface="+mn-lt"/>
              </a:rPr>
              <a:t>David spoke often of being tested and tried: “I know also, my God, that you test the heart and have pleasure in uprightness.” (</a:t>
            </a:r>
            <a:r>
              <a:rPr lang="en-US" sz="2600">
                <a:solidFill>
                  <a:srgbClr val="FFC000"/>
                </a:solidFill>
                <a:ea typeface="+mn-lt"/>
                <a:cs typeface="+mn-lt"/>
                <a:hlinkClick r:id="rId5">
                  <a:extLst>
                    <a:ext uri="{A12FA001-AC4F-418D-AE19-62706E023703}">
                      <ahyp:hlinkClr xmlns:ahyp="http://schemas.microsoft.com/office/drawing/2018/hyperlinkcolor" val="tx"/>
                    </a:ext>
                  </a:extLst>
                </a:hlinkClick>
              </a:rPr>
              <a:t>1Chronicles 29:17</a:t>
            </a:r>
            <a:r>
              <a:rPr lang="en-US" sz="2600">
                <a:ea typeface="+mn-lt"/>
                <a:cs typeface="+mn-lt"/>
              </a:rPr>
              <a:t>)</a:t>
            </a:r>
          </a:p>
        </p:txBody>
      </p:sp>
    </p:spTree>
    <p:extLst>
      <p:ext uri="{BB962C8B-B14F-4D97-AF65-F5344CB8AC3E}">
        <p14:creationId xmlns:p14="http://schemas.microsoft.com/office/powerpoint/2010/main" val="1386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Exclamation mark on a yellow background">
            <a:extLst>
              <a:ext uri="{FF2B5EF4-FFF2-40B4-BE49-F238E27FC236}">
                <a16:creationId xmlns:a16="http://schemas.microsoft.com/office/drawing/2014/main" id="{1554D7C5-24D0-BAE4-69D5-6E92A05028CE}"/>
              </a:ext>
            </a:extLst>
          </p:cNvPr>
          <p:cNvPicPr>
            <a:picLocks noChangeAspect="1"/>
          </p:cNvPicPr>
          <p:nvPr/>
        </p:nvPicPr>
        <p:blipFill rotWithShape="1">
          <a:blip r:embed="rId7">
            <a:duotone>
              <a:prstClr val="black"/>
              <a:schemeClr val="accent5">
                <a:tint val="45000"/>
                <a:satMod val="400000"/>
              </a:schemeClr>
            </a:duotone>
            <a:alphaModFix amt="15000"/>
          </a:blip>
          <a:srcRect t="25000" r="-2" b="-2"/>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919D11-2266-C334-DD3D-1EA98BAD533C}"/>
              </a:ext>
            </a:extLst>
          </p:cNvPr>
          <p:cNvSpPr>
            <a:spLocks noGrp="1"/>
          </p:cNvSpPr>
          <p:nvPr>
            <p:ph idx="4294967295"/>
          </p:nvPr>
        </p:nvSpPr>
        <p:spPr>
          <a:xfrm>
            <a:off x="1103312" y="1433793"/>
            <a:ext cx="9851416" cy="4814606"/>
          </a:xfrm>
        </p:spPr>
        <p:txBody>
          <a:bodyPr vert="horz" lIns="91440" tIns="45720" rIns="91440" bIns="45720" rtlCol="0" anchor="ctr">
            <a:noAutofit/>
          </a:bodyPr>
          <a:lstStyle/>
          <a:p>
            <a:pPr>
              <a:lnSpc>
                <a:spcPct val="90000"/>
              </a:lnSpc>
              <a:buClr>
                <a:schemeClr val="bg2">
                  <a:lumMod val="40000"/>
                  <a:lumOff val="60000"/>
                </a:schemeClr>
              </a:buClr>
            </a:pPr>
            <a:r>
              <a:rPr lang="en-US" sz="2400"/>
              <a:t>My dear brothers and sisters, if you desire to walk righteously before the Lord, rest assured you will be tested. </a:t>
            </a:r>
          </a:p>
          <a:p>
            <a:pPr>
              <a:lnSpc>
                <a:spcPct val="90000"/>
              </a:lnSpc>
              <a:buClr>
                <a:schemeClr val="bg2">
                  <a:lumMod val="40000"/>
                  <a:lumOff val="60000"/>
                </a:schemeClr>
              </a:buClr>
            </a:pPr>
            <a:r>
              <a:rPr lang="en-US" sz="2400"/>
              <a:t>In fact, the deeper your walk with Jesus, the more intense your testing will be. The Bible makes this clear:</a:t>
            </a:r>
          </a:p>
          <a:p>
            <a:pPr>
              <a:lnSpc>
                <a:spcPct val="90000"/>
              </a:lnSpc>
              <a:buClr>
                <a:schemeClr val="bg2">
                  <a:lumMod val="40000"/>
                  <a:lumOff val="60000"/>
                </a:schemeClr>
              </a:buClr>
            </a:pPr>
            <a:r>
              <a:rPr lang="en-US" sz="2400"/>
              <a:t>“</a:t>
            </a:r>
            <a:r>
              <a:rPr lang="en-US" sz="2400">
                <a:solidFill>
                  <a:srgbClr val="FFC000"/>
                </a:solidFill>
                <a:hlinkClick r:id="rId8">
                  <a:extLst>
                    <a:ext uri="{A12FA001-AC4F-418D-AE19-62706E023703}">
                      <ahyp:hlinkClr xmlns:ahyp="http://schemas.microsoft.com/office/drawing/2018/hyperlinkcolor" val="tx"/>
                    </a:ext>
                  </a:extLst>
                </a:hlinkClick>
              </a:rPr>
              <a:t>Daniel11:32</a:t>
            </a:r>
            <a:r>
              <a:rPr lang="en-US" sz="2400" u="sng">
                <a:solidFill>
                  <a:srgbClr val="FFC000"/>
                </a:solidFill>
              </a:rPr>
              <a:t>35 </a:t>
            </a:r>
            <a:r>
              <a:rPr lang="en-US" sz="2400"/>
              <a:t>KJV.</a:t>
            </a:r>
          </a:p>
          <a:p>
            <a:pPr>
              <a:lnSpc>
                <a:spcPct val="90000"/>
              </a:lnSpc>
              <a:buClr>
                <a:schemeClr val="bg2">
                  <a:lumMod val="40000"/>
                  <a:lumOff val="60000"/>
                </a:schemeClr>
              </a:buClr>
            </a:pPr>
            <a:r>
              <a:rPr lang="en-US" sz="2400"/>
              <a:t>32 And such as do wickedly against the covenant shall he corrupt by flatteries: </a:t>
            </a:r>
            <a:r>
              <a:rPr lang="en-US" sz="2400" u="sng"/>
              <a:t>but the people that do know their God shall be strong, and do exploits</a:t>
            </a:r>
            <a:r>
              <a:rPr lang="en-US" sz="2400"/>
              <a:t>. 33Those </a:t>
            </a:r>
            <a:r>
              <a:rPr lang="en-US" sz="2400" u="sng"/>
              <a:t>with insight</a:t>
            </a:r>
            <a:r>
              <a:rPr lang="en-US" sz="2400"/>
              <a:t> will instruct many, though for a time they will fall by sword or flame, or be captured or plundered. 34Now </a:t>
            </a:r>
            <a:r>
              <a:rPr lang="en-US" sz="2400" u="sng"/>
              <a:t>when they fall, they will be granted a little help</a:t>
            </a:r>
            <a:r>
              <a:rPr lang="en-US" sz="2400"/>
              <a:t>, but </a:t>
            </a:r>
            <a:r>
              <a:rPr lang="en-US" sz="2400" u="sng"/>
              <a:t>many will join them insincerely</a:t>
            </a:r>
            <a:r>
              <a:rPr lang="en-US" sz="2400"/>
              <a:t>. 35Some of the wise will fall, </a:t>
            </a:r>
            <a:r>
              <a:rPr lang="en-US" sz="2400" u="sng"/>
              <a:t>so that they may be refined</a:t>
            </a:r>
            <a:r>
              <a:rPr lang="en-US" sz="2400"/>
              <a:t>, </a:t>
            </a:r>
            <a:r>
              <a:rPr lang="en-US" sz="2400" u="sng"/>
              <a:t>purified, and made spotless</a:t>
            </a:r>
            <a:r>
              <a:rPr lang="en-US" sz="2400"/>
              <a:t> until the time of the end, for it will still come at the appointed time.</a:t>
            </a:r>
          </a:p>
          <a:p>
            <a:pPr>
              <a:lnSpc>
                <a:spcPct val="90000"/>
              </a:lnSpc>
              <a:buClr>
                <a:schemeClr val="bg2">
                  <a:lumMod val="40000"/>
                  <a:lumOff val="60000"/>
                </a:schemeClr>
              </a:buClr>
            </a:pPr>
            <a:endParaRPr lang="en-US" sz="2400"/>
          </a:p>
        </p:txBody>
      </p:sp>
    </p:spTree>
    <p:extLst>
      <p:ext uri="{BB962C8B-B14F-4D97-AF65-F5344CB8AC3E}">
        <p14:creationId xmlns:p14="http://schemas.microsoft.com/office/powerpoint/2010/main" val="103228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2BE-0DC2-6BB4-9CCD-66A04EC4550A}"/>
              </a:ext>
            </a:extLst>
          </p:cNvPr>
          <p:cNvSpPr>
            <a:spLocks noGrp="1"/>
          </p:cNvSpPr>
          <p:nvPr>
            <p:ph type="title"/>
          </p:nvPr>
        </p:nvSpPr>
        <p:spPr/>
        <p:txBody>
          <a:bodyPr/>
          <a:lstStyle/>
          <a:p>
            <a:pPr algn="ctr"/>
            <a:r>
              <a:rPr lang="en-US" sz="3200" b="1">
                <a:latin typeface="Calibri"/>
                <a:cs typeface="Calibri"/>
              </a:rPr>
              <a:t>Today we gather to reflect on the challenges </a:t>
            </a:r>
            <a:br>
              <a:rPr lang="en-US" sz="3200" b="1">
                <a:latin typeface="Calibri"/>
                <a:cs typeface="Calibri"/>
              </a:rPr>
            </a:br>
            <a:r>
              <a:rPr lang="en-US" sz="3200" b="1">
                <a:latin typeface="Calibri"/>
                <a:cs typeface="Calibri"/>
              </a:rPr>
              <a:t>and trials that we face in our lives.</a:t>
            </a:r>
            <a:endParaRPr lang="en-US" sz="3200" b="1"/>
          </a:p>
        </p:txBody>
      </p:sp>
      <p:sp>
        <p:nvSpPr>
          <p:cNvPr id="3" name="Content Placeholder 2">
            <a:extLst>
              <a:ext uri="{FF2B5EF4-FFF2-40B4-BE49-F238E27FC236}">
                <a16:creationId xmlns:a16="http://schemas.microsoft.com/office/drawing/2014/main" id="{1F9DD10D-AE95-87DF-AB0A-3915CE65BC93}"/>
              </a:ext>
            </a:extLst>
          </p:cNvPr>
          <p:cNvSpPr>
            <a:spLocks noGrp="1"/>
          </p:cNvSpPr>
          <p:nvPr>
            <p:ph idx="1"/>
          </p:nvPr>
        </p:nvSpPr>
        <p:spPr/>
        <p:txBody>
          <a:bodyPr vert="horz" lIns="91440" tIns="45720" rIns="91440" bIns="45720" rtlCol="0" anchor="t">
            <a:normAutofit/>
          </a:bodyPr>
          <a:lstStyle/>
          <a:p>
            <a:r>
              <a:rPr lang="en-US" sz="2800" b="1">
                <a:ea typeface="+mn-lt"/>
                <a:cs typeface="+mn-lt"/>
              </a:rPr>
              <a:t>It is important for us to understand that these trials are not meant to break us, but to strengthen our faith and character.</a:t>
            </a:r>
            <a:endParaRPr lang="en-US" sz="2800" b="1">
              <a:ea typeface="Calibri" panose="020F0502020204030204"/>
              <a:cs typeface="Calibri" panose="020F0502020204030204"/>
            </a:endParaRPr>
          </a:p>
          <a:p>
            <a:r>
              <a:rPr lang="en-US" sz="2800" b="1">
                <a:ea typeface="+mn-lt"/>
                <a:cs typeface="+mn-lt"/>
              </a:rPr>
              <a:t>As we delve into this topic, let us seek guidance from the scriptures and explore the meaning behind the tests that we encounter.</a:t>
            </a:r>
            <a:endParaRPr lang="en-US" sz="2800" b="1">
              <a:cs typeface="Calibri"/>
            </a:endParaRPr>
          </a:p>
          <a:p>
            <a:r>
              <a:rPr lang="en-US" sz="2800" b="1">
                <a:ea typeface="+mn-lt"/>
                <a:cs typeface="+mn-lt"/>
              </a:rPr>
              <a:t>We are tested by afflictions and sufferings, both our own and sufferings of other believers.</a:t>
            </a:r>
            <a:endParaRPr lang="en-US" sz="2800" b="1"/>
          </a:p>
          <a:p>
            <a:endParaRPr lang="en-US">
              <a:ea typeface="Calibri"/>
              <a:cs typeface="Calibri"/>
            </a:endParaRPr>
          </a:p>
        </p:txBody>
      </p:sp>
    </p:spTree>
    <p:extLst>
      <p:ext uri="{BB962C8B-B14F-4D97-AF65-F5344CB8AC3E}">
        <p14:creationId xmlns:p14="http://schemas.microsoft.com/office/powerpoint/2010/main" val="38765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1980-1C89-FF58-A174-C62427D303D5}"/>
              </a:ext>
            </a:extLst>
          </p:cNvPr>
          <p:cNvSpPr>
            <a:spLocks noGrp="1"/>
          </p:cNvSpPr>
          <p:nvPr>
            <p:ph type="title"/>
          </p:nvPr>
        </p:nvSpPr>
        <p:spPr/>
        <p:txBody>
          <a:bodyPr/>
          <a:lstStyle/>
          <a:p>
            <a:r>
              <a:rPr lang="en-US">
                <a:ea typeface="+mj-lt"/>
                <a:cs typeface="+mj-lt"/>
              </a:rPr>
              <a:t>Scripture 1: </a:t>
            </a:r>
            <a:r>
              <a:rPr lang="en-US">
                <a:solidFill>
                  <a:srgbClr val="FFC000"/>
                </a:solidFill>
                <a:ea typeface="+mj-lt"/>
                <a:cs typeface="+mj-lt"/>
                <a:hlinkClick r:id="rId2">
                  <a:extLst>
                    <a:ext uri="{A12FA001-AC4F-418D-AE19-62706E023703}">
                      <ahyp:hlinkClr xmlns:ahyp="http://schemas.microsoft.com/office/drawing/2018/hyperlinkcolor" val="tx"/>
                    </a:ext>
                  </a:extLst>
                </a:hlinkClick>
              </a:rPr>
              <a:t>James 1:2-4 (NIV)</a:t>
            </a:r>
            <a:endParaRPr lang="en-US">
              <a:solidFill>
                <a:srgbClr val="FFC000"/>
              </a:solidFill>
              <a:hlinkClick r:id="rId2">
                <a:extLst>
                  <a:ext uri="{A12FA001-AC4F-418D-AE19-62706E023703}">
                    <ahyp:hlinkClr xmlns:ahyp="http://schemas.microsoft.com/office/drawing/2018/hyperlinkcolor" val="tx"/>
                  </a:ext>
                </a:extLst>
              </a:hlinkClick>
            </a:endParaRPr>
          </a:p>
        </p:txBody>
      </p:sp>
      <p:sp>
        <p:nvSpPr>
          <p:cNvPr id="3" name="Content Placeholder 2">
            <a:extLst>
              <a:ext uri="{FF2B5EF4-FFF2-40B4-BE49-F238E27FC236}">
                <a16:creationId xmlns:a16="http://schemas.microsoft.com/office/drawing/2014/main" id="{AD72B0A8-25A0-1B7D-D789-1D14C51FD598}"/>
              </a:ext>
            </a:extLst>
          </p:cNvPr>
          <p:cNvSpPr>
            <a:spLocks noGrp="1"/>
          </p:cNvSpPr>
          <p:nvPr>
            <p:ph idx="1"/>
          </p:nvPr>
        </p:nvSpPr>
        <p:spPr/>
        <p:txBody>
          <a:bodyPr vert="horz" lIns="91440" tIns="45720" rIns="91440" bIns="45720" rtlCol="0" anchor="t">
            <a:normAutofit/>
          </a:bodyPr>
          <a:lstStyle/>
          <a:p>
            <a:r>
              <a:rPr lang="en-US" sz="2800" b="1"/>
              <a:t>“Consider it pure joy, my brothers and sisters, whenever you face trials of many kinds, because you know that the testing of your faith </a:t>
            </a:r>
            <a:r>
              <a:rPr lang="en-US" sz="2800" b="1" u="sng"/>
              <a:t>produces perseverance</a:t>
            </a:r>
            <a:r>
              <a:rPr lang="en-US" sz="2800" b="1"/>
              <a:t>. Let perseverance finish its work so that you may be </a:t>
            </a:r>
            <a:r>
              <a:rPr lang="en-US" sz="2800" b="1" u="sng"/>
              <a:t>mature</a:t>
            </a:r>
            <a:r>
              <a:rPr lang="en-US" sz="2800" b="1"/>
              <a:t> and </a:t>
            </a:r>
            <a:r>
              <a:rPr lang="en-US" sz="2800" b="1" u="sng"/>
              <a:t>complete</a:t>
            </a:r>
            <a:r>
              <a:rPr lang="en-US" sz="2800" b="1"/>
              <a:t>, </a:t>
            </a:r>
            <a:r>
              <a:rPr lang="en-US" sz="2800" b="1" u="sng"/>
              <a:t>not lacking anything</a:t>
            </a:r>
            <a:r>
              <a:rPr lang="en-US" sz="2800" b="1"/>
              <a:t>.”</a:t>
            </a:r>
          </a:p>
        </p:txBody>
      </p:sp>
    </p:spTree>
    <p:extLst>
      <p:ext uri="{BB962C8B-B14F-4D97-AF65-F5344CB8AC3E}">
        <p14:creationId xmlns:p14="http://schemas.microsoft.com/office/powerpoint/2010/main" val="324114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82F9-1FB0-B5F5-D6D7-E7FD482D0504}"/>
              </a:ext>
            </a:extLst>
          </p:cNvPr>
          <p:cNvSpPr>
            <a:spLocks noGrp="1"/>
          </p:cNvSpPr>
          <p:nvPr>
            <p:ph type="title"/>
          </p:nvPr>
        </p:nvSpPr>
        <p:spPr/>
        <p:txBody>
          <a:bodyPr/>
          <a:lstStyle/>
          <a:p>
            <a:pPr algn="ctr"/>
            <a:r>
              <a:rPr lang="en-US"/>
              <a:t>We are tested by delayed answers to prayers.</a:t>
            </a:r>
          </a:p>
        </p:txBody>
      </p:sp>
      <p:sp>
        <p:nvSpPr>
          <p:cNvPr id="3" name="Content Placeholder 2">
            <a:extLst>
              <a:ext uri="{FF2B5EF4-FFF2-40B4-BE49-F238E27FC236}">
                <a16:creationId xmlns:a16="http://schemas.microsoft.com/office/drawing/2014/main" id="{5DE14421-25CE-5BDB-D2BA-50BDDDB17140}"/>
              </a:ext>
            </a:extLst>
          </p:cNvPr>
          <p:cNvSpPr>
            <a:spLocks noGrp="1"/>
          </p:cNvSpPr>
          <p:nvPr>
            <p:ph idx="1"/>
          </p:nvPr>
        </p:nvSpPr>
        <p:spPr/>
        <p:txBody>
          <a:bodyPr vert="horz" lIns="91440" tIns="45720" rIns="91440" bIns="45720" rtlCol="0" anchor="t">
            <a:normAutofit/>
          </a:bodyPr>
          <a:lstStyle/>
          <a:p>
            <a:r>
              <a:rPr lang="en-US" sz="2800"/>
              <a:t>Scripture 2: </a:t>
            </a:r>
            <a:r>
              <a:rPr lang="en-US" sz="2800">
                <a:solidFill>
                  <a:srgbClr val="FFC000"/>
                </a:solidFill>
                <a:hlinkClick r:id="rId2">
                  <a:extLst>
                    <a:ext uri="{A12FA001-AC4F-418D-AE19-62706E023703}">
                      <ahyp:hlinkClr xmlns:ahyp="http://schemas.microsoft.com/office/drawing/2018/hyperlinkcolor" val="tx"/>
                    </a:ext>
                  </a:extLst>
                </a:hlinkClick>
              </a:rPr>
              <a:t>1 Peter 1:6-7 (NIV)</a:t>
            </a:r>
          </a:p>
          <a:p>
            <a:r>
              <a:rPr lang="en-US" sz="2800"/>
              <a:t>“In all this you greatly rejoice, though now for a little while you may have had to suffer grief in all kinds of trials. These have come so that the proven genuineness of your faith—of greater worth than gold, which perishes even though refined by fire—may result in praise, glory and honor when Jesus Christ is revealed.”</a:t>
            </a:r>
          </a:p>
        </p:txBody>
      </p:sp>
    </p:spTree>
    <p:extLst>
      <p:ext uri="{BB962C8B-B14F-4D97-AF65-F5344CB8AC3E}">
        <p14:creationId xmlns:p14="http://schemas.microsoft.com/office/powerpoint/2010/main" val="131315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DF58-5FBC-A305-6755-AAAE07776598}"/>
              </a:ext>
            </a:extLst>
          </p:cNvPr>
          <p:cNvSpPr>
            <a:spLocks noGrp="1"/>
          </p:cNvSpPr>
          <p:nvPr>
            <p:ph type="title"/>
          </p:nvPr>
        </p:nvSpPr>
        <p:spPr/>
        <p:txBody>
          <a:bodyPr/>
          <a:lstStyle/>
          <a:p>
            <a:pPr algn="ctr"/>
            <a:r>
              <a:rPr lang="en-US"/>
              <a:t>We are tested by our Falls and Failings.</a:t>
            </a:r>
          </a:p>
        </p:txBody>
      </p:sp>
      <p:sp>
        <p:nvSpPr>
          <p:cNvPr id="3" name="Content Placeholder 2">
            <a:extLst>
              <a:ext uri="{FF2B5EF4-FFF2-40B4-BE49-F238E27FC236}">
                <a16:creationId xmlns:a16="http://schemas.microsoft.com/office/drawing/2014/main" id="{7BA2F4CC-3F96-14C5-10AA-C61E0B1716F5}"/>
              </a:ext>
            </a:extLst>
          </p:cNvPr>
          <p:cNvSpPr>
            <a:spLocks noGrp="1"/>
          </p:cNvSpPr>
          <p:nvPr>
            <p:ph idx="1"/>
          </p:nvPr>
        </p:nvSpPr>
        <p:spPr/>
        <p:txBody>
          <a:bodyPr vert="horz" lIns="91440" tIns="45720" rIns="91440" bIns="45720" rtlCol="0" anchor="t">
            <a:normAutofit/>
          </a:bodyPr>
          <a:lstStyle/>
          <a:p>
            <a:r>
              <a:rPr lang="en-US" sz="2800">
                <a:ea typeface="+mj-lt"/>
                <a:cs typeface="+mj-lt"/>
              </a:rPr>
              <a:t>Scripture 3: </a:t>
            </a:r>
            <a:r>
              <a:rPr lang="en-US" sz="2800">
                <a:solidFill>
                  <a:srgbClr val="FFC000"/>
                </a:solidFill>
                <a:ea typeface="+mj-lt"/>
                <a:cs typeface="+mj-lt"/>
                <a:hlinkClick r:id="rId2">
                  <a:extLst>
                    <a:ext uri="{A12FA001-AC4F-418D-AE19-62706E023703}">
                      <ahyp:hlinkClr xmlns:ahyp="http://schemas.microsoft.com/office/drawing/2018/hyperlinkcolor" val="tx"/>
                    </a:ext>
                  </a:extLst>
                </a:hlinkClick>
              </a:rPr>
              <a:t>2 Corinthians 4:17-18 (NIV)</a:t>
            </a:r>
            <a:endParaRPr lang="en-US" sz="2800">
              <a:solidFill>
                <a:srgbClr val="FFC000"/>
              </a:solidFill>
              <a:hlinkClick r:id="rId2">
                <a:extLst>
                  <a:ext uri="{A12FA001-AC4F-418D-AE19-62706E023703}">
                    <ahyp:hlinkClr xmlns:ahyp="http://schemas.microsoft.com/office/drawing/2018/hyperlinkcolor" val="tx"/>
                  </a:ext>
                </a:extLst>
              </a:hlinkClick>
            </a:endParaRPr>
          </a:p>
          <a:p>
            <a:pPr>
              <a:buClr>
                <a:srgbClr val="8AD0D6"/>
              </a:buClr>
            </a:pPr>
            <a:r>
              <a:rPr lang="en-US" sz="2800">
                <a:ea typeface="+mj-lt"/>
                <a:cs typeface="+mj-lt"/>
              </a:rPr>
              <a:t>“For our </a:t>
            </a:r>
            <a:r>
              <a:rPr lang="en-US" sz="2800" u="sng">
                <a:ea typeface="+mj-lt"/>
                <a:cs typeface="+mj-lt"/>
              </a:rPr>
              <a:t>light</a:t>
            </a:r>
            <a:r>
              <a:rPr lang="en-US" sz="2800">
                <a:ea typeface="+mj-lt"/>
                <a:cs typeface="+mj-lt"/>
              </a:rPr>
              <a:t> and </a:t>
            </a:r>
            <a:r>
              <a:rPr lang="en-US" sz="2800" u="sng">
                <a:ea typeface="+mj-lt"/>
                <a:cs typeface="+mj-lt"/>
              </a:rPr>
              <a:t>momentary</a:t>
            </a:r>
            <a:r>
              <a:rPr lang="en-US" sz="2800">
                <a:ea typeface="+mj-lt"/>
                <a:cs typeface="+mj-lt"/>
              </a:rPr>
              <a:t> troubles are achieving for us an </a:t>
            </a:r>
            <a:r>
              <a:rPr lang="en-US" sz="2800" u="sng">
                <a:ea typeface="+mj-lt"/>
                <a:cs typeface="+mj-lt"/>
              </a:rPr>
              <a:t>eternal glory</a:t>
            </a:r>
            <a:r>
              <a:rPr lang="en-US" sz="2800">
                <a:ea typeface="+mj-lt"/>
                <a:cs typeface="+mj-lt"/>
              </a:rPr>
              <a:t> that far outweighs them all. So, we fix our eyes </a:t>
            </a:r>
            <a:r>
              <a:rPr lang="en-US" sz="2800" u="sng">
                <a:ea typeface="+mj-lt"/>
                <a:cs typeface="+mj-lt"/>
              </a:rPr>
              <a:t>not on what is seen</a:t>
            </a:r>
            <a:r>
              <a:rPr lang="en-US" sz="2800">
                <a:ea typeface="+mj-lt"/>
                <a:cs typeface="+mj-lt"/>
              </a:rPr>
              <a:t>, but on </a:t>
            </a:r>
            <a:r>
              <a:rPr lang="en-US" sz="2800" u="sng">
                <a:ea typeface="+mj-lt"/>
                <a:cs typeface="+mj-lt"/>
              </a:rPr>
              <a:t>what is unseen</a:t>
            </a:r>
            <a:r>
              <a:rPr lang="en-US" sz="2800">
                <a:ea typeface="+mj-lt"/>
                <a:cs typeface="+mj-lt"/>
              </a:rPr>
              <a:t>, since what is seen is temporary, but what is unseen is eternal.”</a:t>
            </a:r>
            <a:endParaRPr lang="en-US" sz="2800"/>
          </a:p>
          <a:p>
            <a:pPr>
              <a:buClr>
                <a:srgbClr val="8AD0D6"/>
              </a:buClr>
            </a:pPr>
            <a:endParaRPr lang="en-US"/>
          </a:p>
        </p:txBody>
      </p:sp>
    </p:spTree>
    <p:extLst>
      <p:ext uri="{BB962C8B-B14F-4D97-AF65-F5344CB8AC3E}">
        <p14:creationId xmlns:p14="http://schemas.microsoft.com/office/powerpoint/2010/main" val="289107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6471-C29E-93E7-9ED5-C897B6847E11}"/>
              </a:ext>
            </a:extLst>
          </p:cNvPr>
          <p:cNvSpPr>
            <a:spLocks noGrp="1"/>
          </p:cNvSpPr>
          <p:nvPr>
            <p:ph type="title"/>
          </p:nvPr>
        </p:nvSpPr>
        <p:spPr/>
        <p:txBody>
          <a:bodyPr/>
          <a:lstStyle/>
          <a:p>
            <a:r>
              <a:rPr lang="en-US"/>
              <a:t>Scripture 4: </a:t>
            </a:r>
            <a:r>
              <a:rPr lang="en-US">
                <a:solidFill>
                  <a:srgbClr val="FFC000"/>
                </a:solidFill>
                <a:hlinkClick r:id="rId2">
                  <a:extLst>
                    <a:ext uri="{A12FA001-AC4F-418D-AE19-62706E023703}">
                      <ahyp:hlinkClr xmlns:ahyp="http://schemas.microsoft.com/office/drawing/2018/hyperlinkcolor" val="tx"/>
                    </a:ext>
                  </a:extLst>
                </a:hlinkClick>
              </a:rPr>
              <a:t>Romans 5:3-5 (NIV)</a:t>
            </a:r>
          </a:p>
        </p:txBody>
      </p:sp>
      <p:sp>
        <p:nvSpPr>
          <p:cNvPr id="3" name="Content Placeholder 2">
            <a:extLst>
              <a:ext uri="{FF2B5EF4-FFF2-40B4-BE49-F238E27FC236}">
                <a16:creationId xmlns:a16="http://schemas.microsoft.com/office/drawing/2014/main" id="{D9473F7D-B3E1-90BB-300D-67ED7E637AF1}"/>
              </a:ext>
            </a:extLst>
          </p:cNvPr>
          <p:cNvSpPr>
            <a:spLocks noGrp="1"/>
          </p:cNvSpPr>
          <p:nvPr>
            <p:ph idx="1"/>
          </p:nvPr>
        </p:nvSpPr>
        <p:spPr/>
        <p:txBody>
          <a:bodyPr vert="horz" lIns="91440" tIns="45720" rIns="91440" bIns="45720" rtlCol="0" anchor="t">
            <a:normAutofit/>
          </a:bodyPr>
          <a:lstStyle/>
          <a:p>
            <a:r>
              <a:rPr lang="en-US" sz="2800">
                <a:ea typeface="+mj-lt"/>
                <a:cs typeface="+mj-lt"/>
              </a:rPr>
              <a:t>“Not only so, but we also glory in our sufferings, because we know that suffering produces perseverance; perseverance, character; and character, hope. And hope does not put us to shame, because God’s love has been poured out into our hearts through the Holy Spirit, who has been given to us.”</a:t>
            </a:r>
            <a:endParaRPr lang="en-US" sz="2800"/>
          </a:p>
        </p:txBody>
      </p:sp>
    </p:spTree>
    <p:extLst>
      <p:ext uri="{BB962C8B-B14F-4D97-AF65-F5344CB8AC3E}">
        <p14:creationId xmlns:p14="http://schemas.microsoft.com/office/powerpoint/2010/main" val="860114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1065</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Facing Trials with Faith:   Growing through adversity.  </vt:lpstr>
      <vt:lpstr>Introduction:</vt:lpstr>
      <vt:lpstr>Introduction:</vt:lpstr>
      <vt:lpstr>PowerPoint Presentation</vt:lpstr>
      <vt:lpstr>Today we gather to reflect on the challenges  and trials that we face in our lives.</vt:lpstr>
      <vt:lpstr>Scripture 1: James 1:2-4 (NIV)</vt:lpstr>
      <vt:lpstr>We are tested by delayed answers to prayers.</vt:lpstr>
      <vt:lpstr>We are tested by our Falls and Failings.</vt:lpstr>
      <vt:lpstr>Scripture 4: Romans 5:3-5 (NIV)</vt:lpstr>
      <vt:lpstr>Conclusion:</vt:lpstr>
      <vt:lpstr>In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dc:creator>
  <cp:lastModifiedBy>Ronald Powell</cp:lastModifiedBy>
  <cp:revision>2</cp:revision>
  <dcterms:created xsi:type="dcterms:W3CDTF">2023-12-27T20:22:56Z</dcterms:created>
  <dcterms:modified xsi:type="dcterms:W3CDTF">2023-12-27T22:28:59Z</dcterms:modified>
</cp:coreProperties>
</file>