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87071-FE9D-4A2E-8BDB-1FA047F5E58A}" v="1" dt="2023-12-06T14:22:23.391"/>
    <p1510:client id="{8C00A149-C370-44D3-9851-03B288614D8D}" v="10" dt="2023-12-06T17:34:42.375"/>
    <p1510:client id="{94DC4736-D157-4933-B6BD-85EFAA3828AF}" v="614" dt="2023-12-06T14:21:03.776"/>
    <p1510:client id="{9A8BAF52-FD9D-41B5-B22C-52445DD37581}" v="2" dt="2023-12-06T14:15:07.477"/>
    <p1510:client id="{A3113ACA-1C76-4AA5-AF1C-26EEBFFEBD3C}" v="75" dt="2023-12-06T14:45:03.184"/>
    <p1510:client id="{F5531A17-2272-4B25-B122-2BC486B2583D}" v="227" dt="2023-12-06T20:32:10.746"/>
    <p1510:client id="{F709F4F3-C7F3-4D0E-9827-300933716D3C}" v="1" dt="2023-12-06T17:01:54.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December 6, 2023</a:t>
            </a:fld>
            <a:endParaRPr lang="en-US"/>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6771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December 6,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0781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December 6,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5595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December 6,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6461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December 6,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4867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December 6,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3057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December 6,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5087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December 6,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3239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December 6,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0852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December 6,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40846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December 6,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88498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Wednesday, December 6, 2023</a:t>
            </a:fld>
            <a:endParaRPr lang="en-US"/>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557801147"/>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26" r:id="rId6"/>
    <p:sldLayoutId id="2147483722" r:id="rId7"/>
    <p:sldLayoutId id="2147483723" r:id="rId8"/>
    <p:sldLayoutId id="2147483724" r:id="rId9"/>
    <p:sldLayoutId id="2147483725" r:id="rId10"/>
    <p:sldLayoutId id="2147483727"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mngolf.blogspot.com/2012/02/humility.htm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biblia.com/bible/kjv1900/Rom%2012.2" TargetMode="External"/><Relationship Id="rId2" Type="http://schemas.openxmlformats.org/officeDocument/2006/relationships/hyperlink" Target="https://biblia.com/bible/kjv1900/1%20Pet%205.5-6" TargetMode="External"/><Relationship Id="rId1" Type="http://schemas.openxmlformats.org/officeDocument/2006/relationships/slideLayout" Target="../slideLayouts/slideLayout2.xml"/><Relationship Id="rId4" Type="http://schemas.openxmlformats.org/officeDocument/2006/relationships/hyperlink" Target="https://biblia.com/bible/kjv1900/Micah%206.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hmngolf.blogspot.com/2012/02/humility.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blia.com/bible/kjv1900/James%204.6" TargetMode="External"/><Relationship Id="rId2" Type="http://schemas.openxmlformats.org/officeDocument/2006/relationships/hyperlink" Target="https://biblia.com/bible/kjv1900/Phil%20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blia.com/bible/kjv1900/John%2013.3-5" TargetMode="External"/><Relationship Id="rId2" Type="http://schemas.openxmlformats.org/officeDocument/2006/relationships/hyperlink" Target="https://biblia.com/bible/kjv1900/Phil%202.5-8" TargetMode="External"/><Relationship Id="rId1" Type="http://schemas.openxmlformats.org/officeDocument/2006/relationships/slideLayout" Target="../slideLayouts/slideLayout2.xml"/><Relationship Id="rId4" Type="http://schemas.openxmlformats.org/officeDocument/2006/relationships/hyperlink" Target="https://biblia.com/bible/kjv1900/Matt%2023.1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iblia.com/bible/kjv1900/Ps%20119.105" TargetMode="External"/><Relationship Id="rId2" Type="http://schemas.openxmlformats.org/officeDocument/2006/relationships/hyperlink" Target="https://biblia.com/bible/kjv1900/James%204.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blia.com/bible/kjv1900/Mark%2010.45" TargetMode="External"/><Relationship Id="rId2" Type="http://schemas.openxmlformats.org/officeDocument/2006/relationships/hyperlink" Target="https://biblia.com/bible/kjv1900/Gal%205.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blia.com/bible/kjv1900/James%201.19" TargetMode="External"/><Relationship Id="rId2" Type="http://schemas.openxmlformats.org/officeDocument/2006/relationships/hyperlink" Target="https://biblia.com/bible/kjv1900/Prov%209.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iblia.com/bible/kjv1900/Ps%20147.6" TargetMode="External"/><Relationship Id="rId2" Type="http://schemas.openxmlformats.org/officeDocument/2006/relationships/hyperlink" Target="https://biblia.com/bible/kjv1900/James%20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kjv1900/Col%203.12-13" TargetMode="External"/><Relationship Id="rId2" Type="http://schemas.openxmlformats.org/officeDocument/2006/relationships/hyperlink" Target="https://biblia.com/bible/kjv1900/Eph%204.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437187" cy="3809194"/>
          </a:xfrm>
        </p:spPr>
        <p:txBody>
          <a:bodyPr anchor="b">
            <a:normAutofit/>
          </a:bodyPr>
          <a:lstStyle/>
          <a:p>
            <a:r>
              <a:rPr lang="en-US"/>
              <a:t>True Humility: Practices and Results</a:t>
            </a:r>
          </a:p>
          <a:p>
            <a:endParaRPr lang="en-US">
              <a:cs typeface="Calibri Light"/>
            </a:endParaRPr>
          </a:p>
        </p:txBody>
      </p:sp>
      <p:sp>
        <p:nvSpPr>
          <p:cNvPr id="3" name="Subtitle 2"/>
          <p:cNvSpPr>
            <a:spLocks noGrp="1"/>
          </p:cNvSpPr>
          <p:nvPr>
            <p:ph type="subTitle" idx="1"/>
          </p:nvPr>
        </p:nvSpPr>
        <p:spPr>
          <a:xfrm>
            <a:off x="550863" y="4742010"/>
            <a:ext cx="5437187" cy="1858816"/>
          </a:xfrm>
        </p:spPr>
        <p:txBody>
          <a:bodyPr vert="horz" wrap="square" lIns="0" tIns="0" rIns="0" bIns="0" rtlCol="0" anchor="t">
            <a:normAutofit/>
          </a:bodyPr>
          <a:lstStyle/>
          <a:p>
            <a:r>
              <a:rPr lang="en-US" dirty="0">
                <a:solidFill>
                  <a:schemeClr val="tx1"/>
                </a:solidFill>
              </a:rPr>
              <a:t>With Bishop Ronald K. Powell</a:t>
            </a:r>
          </a:p>
        </p:txBody>
      </p:sp>
      <p:sp>
        <p:nvSpPr>
          <p:cNvPr id="30" name="Oval 29">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reeform: Shape 31">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4" name="Freeform: Shape 33">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A painting of a group of people washing feet&#10;&#10;Description automatically generated">
            <a:extLst>
              <a:ext uri="{FF2B5EF4-FFF2-40B4-BE49-F238E27FC236}">
                <a16:creationId xmlns:a16="http://schemas.microsoft.com/office/drawing/2014/main" id="{13547381-C6DB-BBA5-1148-AFAB256A4B8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8507" r="16365"/>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36" name="Oval 35">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TextBox 4">
            <a:extLst>
              <a:ext uri="{FF2B5EF4-FFF2-40B4-BE49-F238E27FC236}">
                <a16:creationId xmlns:a16="http://schemas.microsoft.com/office/drawing/2014/main" id="{15CC86DA-1B1A-D98C-B8CE-9618660F984E}"/>
              </a:ext>
            </a:extLst>
          </p:cNvPr>
          <p:cNvSpPr txBox="1"/>
          <p:nvPr/>
        </p:nvSpPr>
        <p:spPr>
          <a:xfrm>
            <a:off x="9391232" y="6657945"/>
            <a:ext cx="2800768" cy="200055"/>
          </a:xfrm>
          <a:prstGeom prst="rect">
            <a:avLst/>
          </a:prstGeom>
          <a:solidFill>
            <a:srgbClr val="000000"/>
          </a:solidFill>
        </p:spPr>
        <p:txBody>
          <a:bodyPr wrap="squar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BY-NC-ND</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A400-2D85-BDEF-CA7F-56C4964CDC54}"/>
              </a:ext>
            </a:extLst>
          </p:cNvPr>
          <p:cNvSpPr>
            <a:spLocks noGrp="1"/>
          </p:cNvSpPr>
          <p:nvPr>
            <p:ph type="title"/>
          </p:nvPr>
        </p:nvSpPr>
        <p:spPr/>
        <p:txBody>
          <a:bodyPr/>
          <a:lstStyle/>
          <a:p>
            <a:r>
              <a:rPr lang="en-US" sz="2800" b="1">
                <a:latin typeface="Roboto"/>
                <a:ea typeface="Roboto"/>
                <a:cs typeface="Times New Roman"/>
              </a:rPr>
              <a:t>Spiritual Growth and Transformation:</a:t>
            </a:r>
            <a:endParaRPr lang="en-US" sz="2800" b="1">
              <a:latin typeface="Roboto"/>
              <a:ea typeface="Roboto"/>
            </a:endParaRPr>
          </a:p>
          <a:p>
            <a:endParaRPr lang="en-US"/>
          </a:p>
        </p:txBody>
      </p:sp>
      <p:sp>
        <p:nvSpPr>
          <p:cNvPr id="3" name="Content Placeholder 2">
            <a:extLst>
              <a:ext uri="{FF2B5EF4-FFF2-40B4-BE49-F238E27FC236}">
                <a16:creationId xmlns:a16="http://schemas.microsoft.com/office/drawing/2014/main" id="{DFB638F0-A6FF-9A04-417D-D6EFE49D6D5B}"/>
              </a:ext>
            </a:extLst>
          </p:cNvPr>
          <p:cNvSpPr>
            <a:spLocks noGrp="1"/>
          </p:cNvSpPr>
          <p:nvPr>
            <p:ph idx="1"/>
          </p:nvPr>
        </p:nvSpPr>
        <p:spPr/>
        <p:txBody>
          <a:bodyPr vert="horz" wrap="square" lIns="0" tIns="0" rIns="0" bIns="0" rtlCol="0" anchor="t">
            <a:normAutofit/>
          </a:bodyPr>
          <a:lstStyle/>
          <a:p>
            <a:pPr marL="514350" indent="-514350">
              <a:buAutoNum type="arabicPeriod"/>
            </a:pPr>
            <a:r>
              <a:rPr lang="en-US" sz="2800" dirty="0">
                <a:solidFill>
                  <a:schemeClr val="tx1"/>
                </a:solidFill>
                <a:latin typeface="Roboto"/>
                <a:ea typeface="Roboto"/>
                <a:cs typeface="Times New Roman"/>
              </a:rPr>
              <a:t>   Embracing true humility opens our hearts to receive God’s teachings and enables us to grow in our faith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1 Peter 5:5-6</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marL="514350" indent="-514350">
              <a:buAutoNum type="arabicPeriod"/>
            </a:pPr>
            <a:r>
              <a:rPr lang="en-US" sz="2800" dirty="0">
                <a:solidFill>
                  <a:schemeClr val="tx1"/>
                </a:solidFill>
                <a:latin typeface="Roboto"/>
                <a:ea typeface="Roboto"/>
                <a:cs typeface="Times New Roman"/>
              </a:rPr>
              <a:t>   It leads to a transformed character, as we are conformed to the image of Christ, reflecting His love, compassion, and grace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Romans 12:2</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marL="514350" indent="-514350">
              <a:buAutoNum type="arabicPeriod"/>
            </a:pPr>
            <a:r>
              <a:rPr lang="en-US" sz="2800" u="sng" dirty="0">
                <a:solidFill>
                  <a:schemeClr val="tx1"/>
                </a:solidFill>
                <a:latin typeface="Roboto"/>
                <a:ea typeface="Roboto"/>
                <a:cs typeface="Times New Roman"/>
                <a:hlinkClick r:id="rId4">
                  <a:extLst>
                    <a:ext uri="{A12FA001-AC4F-418D-AE19-62706E023703}">
                      <ahyp:hlinkClr xmlns:ahyp="http://schemas.microsoft.com/office/drawing/2018/hyperlinkcolor" val="tx"/>
                    </a:ext>
                  </a:extLst>
                </a:hlinkClick>
              </a:rPr>
              <a:t>Micah</a:t>
            </a:r>
            <a:r>
              <a:rPr lang="en-US" sz="2800" u="sng" dirty="0">
                <a:solidFill>
                  <a:schemeClr val="tx1"/>
                </a:solidFill>
                <a:latin typeface="Roboto"/>
                <a:ea typeface="Roboto"/>
                <a:cs typeface="Times New Roman"/>
              </a:rPr>
              <a:t>6:8</a:t>
            </a:r>
            <a:endParaRPr lang="en-US" sz="2800" u="sng" dirty="0">
              <a:solidFill>
                <a:schemeClr val="tx1"/>
              </a:solidFill>
              <a:latin typeface="Roboto"/>
              <a:ea typeface="Roboto"/>
              <a:cs typeface="Roboto"/>
            </a:endParaRPr>
          </a:p>
          <a:p>
            <a:pPr>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3646608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88A6-BFD9-50BB-44FD-F52B4E7AE3FC}"/>
              </a:ext>
            </a:extLst>
          </p:cNvPr>
          <p:cNvSpPr>
            <a:spLocks noGrp="1"/>
          </p:cNvSpPr>
          <p:nvPr>
            <p:ph type="title"/>
          </p:nvPr>
        </p:nvSpPr>
        <p:spPr/>
        <p:txBody>
          <a:bodyPr/>
          <a:lstStyle/>
          <a:p>
            <a:r>
              <a:rPr lang="en-US" sz="2800" b="1">
                <a:latin typeface="Roboto"/>
                <a:ea typeface="Roboto"/>
                <a:cs typeface="Times New Roman"/>
              </a:rPr>
              <a:t>Conclusion:</a:t>
            </a:r>
            <a:endParaRPr lang="en-US" sz="2800" b="1">
              <a:latin typeface="Roboto"/>
              <a:ea typeface="Roboto"/>
            </a:endParaRPr>
          </a:p>
          <a:p>
            <a:endParaRPr lang="en-US"/>
          </a:p>
        </p:txBody>
      </p:sp>
      <p:sp>
        <p:nvSpPr>
          <p:cNvPr id="3" name="Content Placeholder 2">
            <a:extLst>
              <a:ext uri="{FF2B5EF4-FFF2-40B4-BE49-F238E27FC236}">
                <a16:creationId xmlns:a16="http://schemas.microsoft.com/office/drawing/2014/main" id="{040E2716-1380-DE89-D05F-0DBB6A08FE22}"/>
              </a:ext>
            </a:extLst>
          </p:cNvPr>
          <p:cNvSpPr>
            <a:spLocks noGrp="1"/>
          </p:cNvSpPr>
          <p:nvPr>
            <p:ph idx="1"/>
          </p:nvPr>
        </p:nvSpPr>
        <p:spPr>
          <a:xfrm>
            <a:off x="550863" y="1404988"/>
            <a:ext cx="11090274" cy="4687836"/>
          </a:xfrm>
        </p:spPr>
        <p:txBody>
          <a:bodyPr vert="horz" wrap="square" lIns="0" tIns="0" rIns="0" bIns="0" rtlCol="0" anchor="t">
            <a:noAutofit/>
          </a:bodyPr>
          <a:lstStyle/>
          <a:p>
            <a:r>
              <a:rPr lang="en-US" sz="2800" b="1" dirty="0">
                <a:solidFill>
                  <a:schemeClr val="tx1"/>
                </a:solidFill>
                <a:latin typeface="Roboto"/>
                <a:ea typeface="Roboto"/>
                <a:cs typeface="Times New Roman"/>
              </a:rPr>
              <a:t>In conclusion, true humility is not a sign of weakness but a mark of spiritual maturity and strength. It involves submitting to God, serving others, and cultivating a teachable spirit. As we embrace humility, we position ourselves to receive God’s favor and grace, experience unity and healthy relationships, and undergo profound spiritual growth and transformation. Let us strive to follow the example of our Lord Jesus Christ, who humbled Himself for our sake, and live lives characterized by true humility. May we draw closer to God, reflect His love to the world around us, and impact lives through the power of true humility.</a:t>
            </a:r>
            <a:endParaRPr lang="en-US" sz="2800" b="1" dirty="0">
              <a:solidFill>
                <a:schemeClr val="tx1"/>
              </a:solidFill>
              <a:latin typeface="Roboto"/>
              <a:ea typeface="Roboto"/>
            </a:endParaRPr>
          </a:p>
          <a:p>
            <a:endParaRPr lang="en-US" dirty="0">
              <a:solidFill>
                <a:srgbClr val="FFFFFF">
                  <a:alpha val="60000"/>
                </a:srgbClr>
              </a:solidFill>
            </a:endParaRPr>
          </a:p>
        </p:txBody>
      </p:sp>
    </p:spTree>
    <p:extLst>
      <p:ext uri="{BB962C8B-B14F-4D97-AF65-F5344CB8AC3E}">
        <p14:creationId xmlns:p14="http://schemas.microsoft.com/office/powerpoint/2010/main" val="125426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7" name="Freeform: Shape 76">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9" name="Oval 78">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1" name="Oval 80">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83" name="Group 82">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84" name="Freeform: Shape 83">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6" name="Oval 85">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7" name="Oval 86">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89" name="Rectangle 8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ainting of a group of people washing feet&#10;&#10;Description automatically generated">
            <a:extLst>
              <a:ext uri="{FF2B5EF4-FFF2-40B4-BE49-F238E27FC236}">
                <a16:creationId xmlns:a16="http://schemas.microsoft.com/office/drawing/2014/main" id="{FE297949-EC1E-902F-6AEF-6DE9B451DE6F}"/>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1557" b="3940"/>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91" name="Rectangle 90">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9CBE1-DBAB-AF8F-A32F-28A8BD41B9A0}"/>
              </a:ext>
            </a:extLst>
          </p:cNvPr>
          <p:cNvSpPr>
            <a:spLocks noGrp="1"/>
          </p:cNvSpPr>
          <p:nvPr>
            <p:ph type="title"/>
          </p:nvPr>
        </p:nvSpPr>
        <p:spPr>
          <a:xfrm>
            <a:off x="550863" y="549275"/>
            <a:ext cx="5437187" cy="2986234"/>
          </a:xfrm>
        </p:spPr>
        <p:txBody>
          <a:bodyPr vert="horz" wrap="square" lIns="0" tIns="0" rIns="0" bIns="0" rtlCol="0" anchor="b" anchorCtr="0">
            <a:normAutofit/>
          </a:bodyPr>
          <a:lstStyle/>
          <a:p>
            <a:r>
              <a:rPr lang="en-US" sz="6400" b="1" kern="1200" dirty="0">
                <a:latin typeface="+mj-lt"/>
                <a:ea typeface="+mj-ea"/>
                <a:cs typeface="+mj-cs"/>
              </a:rPr>
              <a:t>Introduction</a:t>
            </a:r>
          </a:p>
        </p:txBody>
      </p:sp>
    </p:spTree>
    <p:extLst>
      <p:ext uri="{BB962C8B-B14F-4D97-AF65-F5344CB8AC3E}">
        <p14:creationId xmlns:p14="http://schemas.microsoft.com/office/powerpoint/2010/main" val="363474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F187B-DE62-D00D-EAAE-FEE6A7659488}"/>
              </a:ext>
            </a:extLst>
          </p:cNvPr>
          <p:cNvSpPr>
            <a:spLocks noGrp="1"/>
          </p:cNvSpPr>
          <p:nvPr>
            <p:ph type="title"/>
          </p:nvPr>
        </p:nvSpPr>
        <p:spPr/>
        <p:txBody>
          <a:bodyPr>
            <a:normAutofit/>
          </a:bodyPr>
          <a:lstStyle/>
          <a:p>
            <a:r>
              <a:rPr lang="en-US" sz="4400" b="1">
                <a:latin typeface="Times New Roman"/>
                <a:cs typeface="Times New Roman"/>
              </a:rPr>
              <a:t>Understanding True Humility:</a:t>
            </a:r>
            <a:endParaRPr lang="en-US" sz="4400" b="1"/>
          </a:p>
        </p:txBody>
      </p:sp>
      <p:sp>
        <p:nvSpPr>
          <p:cNvPr id="3" name="Content Placeholder 2">
            <a:extLst>
              <a:ext uri="{FF2B5EF4-FFF2-40B4-BE49-F238E27FC236}">
                <a16:creationId xmlns:a16="http://schemas.microsoft.com/office/drawing/2014/main" id="{D84D1843-4986-B11A-D91E-C461C34A4718}"/>
              </a:ext>
            </a:extLst>
          </p:cNvPr>
          <p:cNvSpPr>
            <a:spLocks noGrp="1"/>
          </p:cNvSpPr>
          <p:nvPr>
            <p:ph idx="1"/>
          </p:nvPr>
        </p:nvSpPr>
        <p:spPr>
          <a:xfrm>
            <a:off x="550863" y="1584282"/>
            <a:ext cx="11090274" cy="4508542"/>
          </a:xfrm>
        </p:spPr>
        <p:txBody>
          <a:bodyPr vert="horz" wrap="square" lIns="0" tIns="0" rIns="0" bIns="0" rtlCol="0" anchor="t">
            <a:normAutofit/>
          </a:bodyPr>
          <a:lstStyle/>
          <a:p>
            <a:pPr>
              <a:buAutoNum type="arabicPeriod"/>
            </a:pPr>
            <a:endParaRPr lang="en-US" sz="2800" dirty="0">
              <a:solidFill>
                <a:schemeClr val="tx1"/>
              </a:solidFill>
              <a:latin typeface="Times New Roman"/>
              <a:cs typeface="Times New Roman"/>
            </a:endParaRPr>
          </a:p>
          <a:p>
            <a:pPr>
              <a:buAutoNum type="arabicPeriod"/>
            </a:pPr>
            <a:r>
              <a:rPr lang="en-US" sz="2800" dirty="0">
                <a:solidFill>
                  <a:schemeClr val="tx1"/>
                </a:solidFill>
                <a:latin typeface="Roboto"/>
                <a:ea typeface="Roboto"/>
                <a:cs typeface="Times New Roman"/>
              </a:rPr>
              <a:t>   Definition: </a:t>
            </a:r>
            <a:r>
              <a:rPr lang="en-US" sz="2800" dirty="0">
                <a:solidFill>
                  <a:schemeClr val="tx1"/>
                </a:solidFill>
                <a:latin typeface="Roboto"/>
                <a:ea typeface="Roboto"/>
                <a:cs typeface="Roboto"/>
              </a:rPr>
              <a:t> humbleness: a modest or low view of one's own importance; humbleness:</a:t>
            </a:r>
            <a:endParaRPr lang="en-US" sz="2800">
              <a:solidFill>
                <a:schemeClr val="tx1"/>
              </a:solidFill>
            </a:endParaRPr>
          </a:p>
          <a:p>
            <a:pPr marL="514350" indent="-514350">
              <a:buAutoNum type="arabicPeriod"/>
            </a:pPr>
            <a:r>
              <a:rPr lang="en-US" sz="2800" dirty="0">
                <a:solidFill>
                  <a:schemeClr val="tx1"/>
                </a:solidFill>
                <a:latin typeface="Roboto"/>
                <a:ea typeface="Roboto"/>
                <a:cs typeface="Times New Roman"/>
              </a:rPr>
              <a:t>Humility is not about thinking less of ourselves but thinking of ourselves less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Philippians 2:3</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  It involves acknowledging our dependence on God and recognizing His sovereignty over our lives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James 4:6</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p:txBody>
      </p:sp>
    </p:spTree>
    <p:extLst>
      <p:ext uri="{BB962C8B-B14F-4D97-AF65-F5344CB8AC3E}">
        <p14:creationId xmlns:p14="http://schemas.microsoft.com/office/powerpoint/2010/main" val="390958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8243-16B1-AEA6-4027-6CBE0A2E956F}"/>
              </a:ext>
            </a:extLst>
          </p:cNvPr>
          <p:cNvSpPr>
            <a:spLocks noGrp="1"/>
          </p:cNvSpPr>
          <p:nvPr>
            <p:ph type="title"/>
          </p:nvPr>
        </p:nvSpPr>
        <p:spPr/>
        <p:txBody>
          <a:bodyPr/>
          <a:lstStyle/>
          <a:p>
            <a:r>
              <a:rPr lang="en-US" sz="2800" b="1">
                <a:latin typeface="Roboto"/>
                <a:ea typeface="Roboto"/>
                <a:cs typeface="Roboto"/>
              </a:rPr>
              <a:t>Jesus as the Ultimate Example:</a:t>
            </a:r>
            <a:endParaRPr lang="en-US" b="1"/>
          </a:p>
        </p:txBody>
      </p:sp>
      <p:sp>
        <p:nvSpPr>
          <p:cNvPr id="3" name="Content Placeholder 2">
            <a:extLst>
              <a:ext uri="{FF2B5EF4-FFF2-40B4-BE49-F238E27FC236}">
                <a16:creationId xmlns:a16="http://schemas.microsoft.com/office/drawing/2014/main" id="{C0014967-8A14-50C2-84B0-D67727DD592E}"/>
              </a:ext>
            </a:extLst>
          </p:cNvPr>
          <p:cNvSpPr>
            <a:spLocks noGrp="1"/>
          </p:cNvSpPr>
          <p:nvPr>
            <p:ph idx="1"/>
          </p:nvPr>
        </p:nvSpPr>
        <p:spPr/>
        <p:txBody>
          <a:bodyPr vert="horz" wrap="square" lIns="0" tIns="0" rIns="0" bIns="0" rtlCol="0" anchor="t">
            <a:noAutofit/>
          </a:bodyPr>
          <a:lstStyle/>
          <a:p>
            <a:pPr marL="514350" indent="-514350">
              <a:buAutoNum type="arabicPeriod"/>
            </a:pPr>
            <a:r>
              <a:rPr lang="en-US" sz="2800" dirty="0">
                <a:solidFill>
                  <a:schemeClr val="tx1"/>
                </a:solidFill>
                <a:latin typeface="Roboto"/>
                <a:ea typeface="Roboto"/>
                <a:cs typeface="Times New Roman"/>
              </a:rPr>
              <a:t>Jesus, the Son of God, exemplified true humility by willingly leaving His heavenly glory and taking on human form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Philippians 2:5-8</a:t>
            </a:r>
            <a:r>
              <a:rPr lang="en-US" sz="2800" dirty="0">
                <a:solidFill>
                  <a:schemeClr val="tx1"/>
                </a:solidFill>
                <a:latin typeface="Roboto"/>
                <a:ea typeface="Roboto"/>
                <a:cs typeface="Times New Roman"/>
              </a:rPr>
              <a:t>).</a:t>
            </a:r>
            <a:endParaRPr lang="en-US" sz="2800" dirty="0">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   He humbly served His disciples by washing their feet, assuming the role of a servant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John 13:3-5</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   Jesus taught that true greatness is found in being a servant to all (</a:t>
            </a:r>
            <a:r>
              <a:rPr lang="en-US" sz="2800" dirty="0">
                <a:solidFill>
                  <a:schemeClr val="tx1"/>
                </a:solidFill>
                <a:latin typeface="Roboto"/>
                <a:ea typeface="Roboto"/>
                <a:cs typeface="Times New Roman"/>
                <a:hlinkClick r:id="rId4">
                  <a:extLst>
                    <a:ext uri="{A12FA001-AC4F-418D-AE19-62706E023703}">
                      <ahyp:hlinkClr xmlns:ahyp="http://schemas.microsoft.com/office/drawing/2018/hyperlinkcolor" val="tx"/>
                    </a:ext>
                  </a:extLst>
                </a:hlinkClick>
              </a:rPr>
              <a:t>Matthew 23:11</a:t>
            </a:r>
            <a:r>
              <a:rPr lang="en-US" sz="2800" dirty="0">
                <a:solidFill>
                  <a:schemeClr val="tx1"/>
                </a:solidFill>
                <a:latin typeface="Roboto"/>
                <a:ea typeface="Roboto"/>
                <a:cs typeface="Times New Roman"/>
              </a:rPr>
              <a:t>).</a:t>
            </a:r>
            <a:endParaRPr lang="en-US" sz="2800" dirty="0">
              <a:solidFill>
                <a:schemeClr val="tx1"/>
              </a:solidFill>
              <a:latin typeface="Roboto"/>
              <a:ea typeface="Roboto"/>
              <a:cs typeface="Roboto"/>
            </a:endParaRPr>
          </a:p>
          <a:p>
            <a:pPr>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174336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05AB-0E22-85DA-CAB9-8E7F8758C3DC}"/>
              </a:ext>
            </a:extLst>
          </p:cNvPr>
          <p:cNvSpPr>
            <a:spLocks noGrp="1"/>
          </p:cNvSpPr>
          <p:nvPr>
            <p:ph type="title"/>
          </p:nvPr>
        </p:nvSpPr>
        <p:spPr>
          <a:xfrm>
            <a:off x="586721" y="603063"/>
            <a:ext cx="11091600" cy="1332000"/>
          </a:xfrm>
        </p:spPr>
        <p:txBody>
          <a:bodyPr/>
          <a:lstStyle/>
          <a:p>
            <a:pPr>
              <a:lnSpc>
                <a:spcPct val="110000"/>
              </a:lnSpc>
              <a:spcBef>
                <a:spcPts val="1000"/>
              </a:spcBef>
              <a:spcAft>
                <a:spcPts val="800"/>
              </a:spcAft>
            </a:pPr>
            <a:r>
              <a:rPr lang="en-US" sz="2800">
                <a:latin typeface="Roboto"/>
                <a:ea typeface="Roboto"/>
                <a:cs typeface="Times New Roman"/>
              </a:rPr>
              <a:t>Practices of True Humility:</a:t>
            </a:r>
            <a:endParaRPr lang="en-US"/>
          </a:p>
          <a:p>
            <a:endParaRPr lang="en-US"/>
          </a:p>
        </p:txBody>
      </p:sp>
      <p:sp>
        <p:nvSpPr>
          <p:cNvPr id="3" name="Content Placeholder 2">
            <a:extLst>
              <a:ext uri="{FF2B5EF4-FFF2-40B4-BE49-F238E27FC236}">
                <a16:creationId xmlns:a16="http://schemas.microsoft.com/office/drawing/2014/main" id="{6162C108-3B91-3466-3AE9-1245686E8C84}"/>
              </a:ext>
            </a:extLst>
          </p:cNvPr>
          <p:cNvSpPr>
            <a:spLocks noGrp="1"/>
          </p:cNvSpPr>
          <p:nvPr>
            <p:ph idx="1"/>
          </p:nvPr>
        </p:nvSpPr>
        <p:spPr/>
        <p:txBody>
          <a:bodyPr vert="horz" wrap="square" lIns="0" tIns="0" rIns="0" bIns="0" rtlCol="0" anchor="t">
            <a:normAutofit/>
          </a:bodyPr>
          <a:lstStyle/>
          <a:p>
            <a:pPr marL="514350" indent="-514350">
              <a:buAutoNum type="arabicPeriod"/>
            </a:pPr>
            <a:r>
              <a:rPr lang="en-US" sz="2800" b="1" dirty="0">
                <a:solidFill>
                  <a:schemeClr val="tx1"/>
                </a:solidFill>
                <a:latin typeface="Roboto"/>
                <a:ea typeface="Roboto"/>
                <a:cs typeface="Times New Roman"/>
              </a:rPr>
              <a:t>Submission to God:</a:t>
            </a:r>
            <a:endParaRPr lang="en-US" sz="2800" b="1">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   True humility begins with surrendering our will to God’s will and acknowledging His authority in our lives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James 4:7</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    It involves seeking His guidance through prayer and immersing ourselves in His Word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Psalm 119:105</a:t>
            </a:r>
            <a:r>
              <a:rPr lang="en-US" sz="2800" dirty="0">
                <a:solidFill>
                  <a:schemeClr val="tx1"/>
                </a:solidFill>
                <a:latin typeface="Roboto"/>
                <a:ea typeface="Roboto"/>
                <a:cs typeface="Times New Roman"/>
              </a:rPr>
              <a:t>).</a:t>
            </a:r>
            <a:endParaRPr lang="en-US" sz="2800" dirty="0">
              <a:solidFill>
                <a:schemeClr val="tx1"/>
              </a:solidFill>
              <a:latin typeface="Roboto"/>
              <a:ea typeface="Roboto"/>
              <a:cs typeface="Roboto"/>
            </a:endParaRPr>
          </a:p>
          <a:p>
            <a:pPr>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219375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5899-1E11-0627-3931-6C1218DD1683}"/>
              </a:ext>
            </a:extLst>
          </p:cNvPr>
          <p:cNvSpPr>
            <a:spLocks noGrp="1"/>
          </p:cNvSpPr>
          <p:nvPr>
            <p:ph type="title"/>
          </p:nvPr>
        </p:nvSpPr>
        <p:spPr/>
        <p:txBody>
          <a:bodyPr/>
          <a:lstStyle/>
          <a:p>
            <a:r>
              <a:rPr lang="en-US" sz="2800" b="1">
                <a:latin typeface="Times New Roman"/>
                <a:cs typeface="Times New Roman"/>
              </a:rPr>
              <a:t>Serving Others:</a:t>
            </a:r>
            <a:endParaRPr lang="en-US" b="1"/>
          </a:p>
        </p:txBody>
      </p:sp>
      <p:sp>
        <p:nvSpPr>
          <p:cNvPr id="3" name="Content Placeholder 2">
            <a:extLst>
              <a:ext uri="{FF2B5EF4-FFF2-40B4-BE49-F238E27FC236}">
                <a16:creationId xmlns:a16="http://schemas.microsoft.com/office/drawing/2014/main" id="{436A3D18-E6F5-92E1-377D-63D32C05D971}"/>
              </a:ext>
            </a:extLst>
          </p:cNvPr>
          <p:cNvSpPr>
            <a:spLocks noGrp="1"/>
          </p:cNvSpPr>
          <p:nvPr>
            <p:ph idx="1"/>
          </p:nvPr>
        </p:nvSpPr>
        <p:spPr/>
        <p:txBody>
          <a:bodyPr vert="horz" wrap="square" lIns="0" tIns="0" rIns="0" bIns="0" rtlCol="0" anchor="t">
            <a:normAutofit/>
          </a:bodyPr>
          <a:lstStyle/>
          <a:p>
            <a:pPr marL="514350" indent="-514350">
              <a:buAutoNum type="arabicPeriod"/>
            </a:pPr>
            <a:r>
              <a:rPr lang="en-US" sz="2800" dirty="0">
                <a:solidFill>
                  <a:schemeClr val="tx1"/>
                </a:solidFill>
                <a:latin typeface="Times New Roman"/>
                <a:cs typeface="Times New Roman"/>
              </a:rPr>
              <a:t>True humility compels us to put the needs of others before our own (</a:t>
            </a:r>
            <a:r>
              <a:rPr lang="en-US" sz="2800" dirty="0">
                <a:solidFill>
                  <a:schemeClr val="tx1"/>
                </a:solidFill>
                <a:latin typeface="Times New Roman"/>
                <a:cs typeface="Times New Roman"/>
                <a:hlinkClick r:id="rId2">
                  <a:extLst>
                    <a:ext uri="{A12FA001-AC4F-418D-AE19-62706E023703}">
                      <ahyp:hlinkClr xmlns:ahyp="http://schemas.microsoft.com/office/drawing/2018/hyperlinkcolor" val="tx"/>
                    </a:ext>
                  </a:extLst>
                </a:hlinkClick>
              </a:rPr>
              <a:t>Galatians 5:13</a:t>
            </a:r>
            <a:r>
              <a:rPr lang="en-US" sz="2800" dirty="0">
                <a:solidFill>
                  <a:schemeClr val="tx1"/>
                </a:solidFill>
                <a:latin typeface="Times New Roman"/>
                <a:cs typeface="Times New Roman"/>
              </a:rPr>
              <a:t>).</a:t>
            </a:r>
            <a:endParaRPr lang="en-US" sz="2800" dirty="0">
              <a:solidFill>
                <a:schemeClr val="tx1"/>
              </a:solidFill>
            </a:endParaRPr>
          </a:p>
          <a:p>
            <a:pPr>
              <a:buAutoNum type="arabicPeriod"/>
            </a:pPr>
            <a:r>
              <a:rPr lang="en-US" sz="2800" dirty="0">
                <a:solidFill>
                  <a:schemeClr val="tx1"/>
                </a:solidFill>
                <a:latin typeface="Times New Roman"/>
                <a:cs typeface="Times New Roman"/>
              </a:rPr>
              <a:t>   It motivates us to engage in acts of kindness, compassion, and selflessness, mirroring the heart of Christ (</a:t>
            </a:r>
            <a:r>
              <a:rPr lang="en-US" sz="2800" dirty="0">
                <a:solidFill>
                  <a:schemeClr val="tx1"/>
                </a:solidFill>
                <a:latin typeface="Times New Roman"/>
                <a:cs typeface="Times New Roman"/>
                <a:hlinkClick r:id="rId3">
                  <a:extLst>
                    <a:ext uri="{A12FA001-AC4F-418D-AE19-62706E023703}">
                      <ahyp:hlinkClr xmlns:ahyp="http://schemas.microsoft.com/office/drawing/2018/hyperlinkcolor" val="tx"/>
                    </a:ext>
                  </a:extLst>
                </a:hlinkClick>
              </a:rPr>
              <a:t>Mark 10:45</a:t>
            </a:r>
            <a:r>
              <a:rPr lang="en-US" sz="2800" dirty="0">
                <a:solidFill>
                  <a:schemeClr val="tx1"/>
                </a:solidFill>
                <a:latin typeface="Times New Roman"/>
                <a:cs typeface="Times New Roman"/>
              </a:rPr>
              <a:t>).</a:t>
            </a:r>
            <a:endParaRPr lang="en-US" sz="2800" dirty="0">
              <a:solidFill>
                <a:schemeClr val="tx1"/>
              </a:solidFill>
            </a:endParaRPr>
          </a:p>
          <a:p>
            <a:pPr>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50305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B63F-6F3D-525C-1B9C-1316E6F93277}"/>
              </a:ext>
            </a:extLst>
          </p:cNvPr>
          <p:cNvSpPr>
            <a:spLocks noGrp="1"/>
          </p:cNvSpPr>
          <p:nvPr>
            <p:ph type="title"/>
          </p:nvPr>
        </p:nvSpPr>
        <p:spPr/>
        <p:txBody>
          <a:bodyPr/>
          <a:lstStyle/>
          <a:p>
            <a:r>
              <a:rPr lang="en-US" sz="2800" b="1">
                <a:latin typeface="Roboto"/>
                <a:ea typeface="Roboto"/>
                <a:cs typeface="Times New Roman"/>
              </a:rPr>
              <a:t>Cultivating a Teachable Spirit:</a:t>
            </a:r>
            <a:endParaRPr lang="en-US" b="1">
              <a:latin typeface="Roboto"/>
              <a:ea typeface="Roboto"/>
            </a:endParaRPr>
          </a:p>
        </p:txBody>
      </p:sp>
      <p:sp>
        <p:nvSpPr>
          <p:cNvPr id="3" name="Content Placeholder 2">
            <a:extLst>
              <a:ext uri="{FF2B5EF4-FFF2-40B4-BE49-F238E27FC236}">
                <a16:creationId xmlns:a16="http://schemas.microsoft.com/office/drawing/2014/main" id="{FBD2AC90-2151-A592-87B0-A760AE6EE936}"/>
              </a:ext>
            </a:extLst>
          </p:cNvPr>
          <p:cNvSpPr>
            <a:spLocks noGrp="1"/>
          </p:cNvSpPr>
          <p:nvPr>
            <p:ph idx="1"/>
          </p:nvPr>
        </p:nvSpPr>
        <p:spPr/>
        <p:txBody>
          <a:bodyPr vert="horz" wrap="square" lIns="0" tIns="0" rIns="0" bIns="0" rtlCol="0" anchor="t">
            <a:normAutofit/>
          </a:bodyPr>
          <a:lstStyle/>
          <a:p>
            <a:pPr>
              <a:buAutoNum type="arabicPeriod"/>
            </a:pPr>
            <a:r>
              <a:rPr lang="en-US" sz="2800" dirty="0">
                <a:solidFill>
                  <a:schemeClr val="tx1"/>
                </a:solidFill>
                <a:latin typeface="Roboto"/>
                <a:ea typeface="Roboto"/>
                <a:cs typeface="Times New Roman"/>
              </a:rPr>
              <a:t>True humility requires recognizing that we have much to learn and being open to correction and guidance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Proverbs 9:9</a:t>
            </a:r>
            <a:r>
              <a:rPr lang="en-US" sz="2800" dirty="0">
                <a:solidFill>
                  <a:schemeClr val="tx1"/>
                </a:solidFill>
                <a:latin typeface="Roboto"/>
                <a:ea typeface="Roboto"/>
                <a:cs typeface="Times New Roman"/>
              </a:rPr>
              <a:t>).</a:t>
            </a:r>
            <a:endParaRPr lang="en-US" sz="2800" dirty="0">
              <a:solidFill>
                <a:schemeClr val="tx1"/>
              </a:solidFill>
              <a:latin typeface="Roboto"/>
              <a:ea typeface="Roboto"/>
              <a:cs typeface="Roboto"/>
            </a:endParaRPr>
          </a:p>
          <a:p>
            <a:pPr>
              <a:buAutoNum type="arabicPeriod"/>
            </a:pPr>
            <a:r>
              <a:rPr lang="en-US" sz="2800" dirty="0">
                <a:solidFill>
                  <a:schemeClr val="tx1"/>
                </a:solidFill>
                <a:latin typeface="Roboto"/>
                <a:ea typeface="Roboto"/>
                <a:cs typeface="Times New Roman"/>
              </a:rPr>
              <a:t>It humbly seeks wisdom from others, allowing room for growth, transformation, and maturity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James 1:19</a:t>
            </a:r>
            <a:r>
              <a:rPr lang="en-US" sz="2800" dirty="0">
                <a:solidFill>
                  <a:schemeClr val="tx1"/>
                </a:solidFill>
                <a:latin typeface="Roboto"/>
                <a:ea typeface="Roboto"/>
                <a:cs typeface="Times New Roman"/>
              </a:rPr>
              <a:t>).</a:t>
            </a:r>
            <a:endParaRPr lang="en-US" sz="2800" dirty="0">
              <a:solidFill>
                <a:schemeClr val="tx1"/>
              </a:solidFill>
              <a:latin typeface="Roboto"/>
              <a:ea typeface="Roboto"/>
            </a:endParaRPr>
          </a:p>
          <a:p>
            <a:pPr marL="457200" indent="-457200">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342798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5E88-8207-10EE-C5CF-BD3FEB5F9AC4}"/>
              </a:ext>
            </a:extLst>
          </p:cNvPr>
          <p:cNvSpPr>
            <a:spLocks noGrp="1"/>
          </p:cNvSpPr>
          <p:nvPr>
            <p:ph type="title"/>
          </p:nvPr>
        </p:nvSpPr>
        <p:spPr/>
        <p:txBody>
          <a:bodyPr/>
          <a:lstStyle/>
          <a:p>
            <a:r>
              <a:rPr lang="en-US" sz="2800" b="1">
                <a:latin typeface="Roboto"/>
                <a:ea typeface="Roboto"/>
                <a:cs typeface="Times New Roman"/>
              </a:rPr>
              <a:t>Results of True Humility:</a:t>
            </a:r>
            <a:endParaRPr lang="en-US" sz="2800" b="1">
              <a:latin typeface="Roboto"/>
            </a:endParaRPr>
          </a:p>
          <a:p>
            <a:br>
              <a:rPr lang="en-US" sz="2800" b="1">
                <a:latin typeface="Roboto"/>
                <a:ea typeface="Roboto"/>
                <a:cs typeface="Roboto"/>
              </a:rPr>
            </a:br>
            <a:endParaRPr lang="en-US" sz="2800" b="1">
              <a:latin typeface="Roboto"/>
              <a:ea typeface="Roboto"/>
              <a:cs typeface="Roboto"/>
            </a:endParaRPr>
          </a:p>
        </p:txBody>
      </p:sp>
      <p:sp>
        <p:nvSpPr>
          <p:cNvPr id="3" name="Content Placeholder 2">
            <a:extLst>
              <a:ext uri="{FF2B5EF4-FFF2-40B4-BE49-F238E27FC236}">
                <a16:creationId xmlns:a16="http://schemas.microsoft.com/office/drawing/2014/main" id="{FD2B032A-AA0F-9F0F-9BFC-5F44E92F91D4}"/>
              </a:ext>
            </a:extLst>
          </p:cNvPr>
          <p:cNvSpPr>
            <a:spLocks noGrp="1"/>
          </p:cNvSpPr>
          <p:nvPr>
            <p:ph idx="1"/>
          </p:nvPr>
        </p:nvSpPr>
        <p:spPr/>
        <p:txBody>
          <a:bodyPr vert="horz" wrap="square" lIns="0" tIns="0" rIns="0" bIns="0" rtlCol="0" anchor="t">
            <a:normAutofit/>
          </a:bodyPr>
          <a:lstStyle/>
          <a:p>
            <a:pPr marL="514350" indent="-514350">
              <a:buAutoNum type="arabicPeriod"/>
            </a:pPr>
            <a:r>
              <a:rPr lang="en-US" sz="2800" b="1" dirty="0">
                <a:solidFill>
                  <a:schemeClr val="tx1"/>
                </a:solidFill>
                <a:latin typeface="Roboto"/>
                <a:ea typeface="Roboto"/>
                <a:cs typeface="Roboto"/>
              </a:rPr>
              <a:t>God’s Favor and Grace:</a:t>
            </a:r>
            <a:endParaRPr lang="en-US" sz="2800" dirty="0">
              <a:solidFill>
                <a:schemeClr val="tx1"/>
              </a:solidFill>
              <a:latin typeface="Roboto"/>
              <a:ea typeface="Roboto"/>
              <a:cs typeface="Times New Roman"/>
            </a:endParaRPr>
          </a:p>
          <a:p>
            <a:pPr marL="514350" indent="-514350">
              <a:buAutoNum type="arabicPeriod"/>
            </a:pPr>
            <a:r>
              <a:rPr lang="en-US" sz="2800" dirty="0">
                <a:solidFill>
                  <a:schemeClr val="tx1"/>
                </a:solidFill>
                <a:latin typeface="Roboto"/>
                <a:ea typeface="Roboto"/>
                <a:cs typeface="Times New Roman"/>
              </a:rPr>
              <a:t>Scripture tells us that God opposes the proud but extends His grace to the humble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James 4:6</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pPr marL="514350" indent="-514350">
              <a:buAutoNum type="arabicPeriod"/>
            </a:pPr>
            <a:r>
              <a:rPr lang="en-US" sz="2800" dirty="0">
                <a:solidFill>
                  <a:schemeClr val="tx1"/>
                </a:solidFill>
                <a:latin typeface="Roboto"/>
                <a:ea typeface="Roboto"/>
                <a:cs typeface="Times New Roman"/>
              </a:rPr>
              <a:t>He exalts the humble, bestowing upon them His guidance, wisdom, and strength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Psalm 147:6</a:t>
            </a:r>
            <a:r>
              <a:rPr lang="en-US" sz="2800" dirty="0">
                <a:solidFill>
                  <a:schemeClr val="tx1"/>
                </a:solidFill>
                <a:latin typeface="Roboto"/>
                <a:ea typeface="Roboto"/>
                <a:cs typeface="Times New Roman"/>
              </a:rPr>
              <a:t>).</a:t>
            </a:r>
            <a:endParaRPr lang="en-US" sz="2800" dirty="0">
              <a:solidFill>
                <a:schemeClr val="tx1"/>
              </a:solidFill>
              <a:latin typeface="Roboto"/>
              <a:ea typeface="Roboto"/>
              <a:cs typeface="Roboto"/>
            </a:endParaRPr>
          </a:p>
          <a:p>
            <a:pPr marL="457200" indent="-457200">
              <a:buAutoNum type="arabicPeriod"/>
            </a:pPr>
            <a:endParaRPr lang="en-US" dirty="0">
              <a:solidFill>
                <a:srgbClr val="FFFFFF">
                  <a:alpha val="60000"/>
                </a:srgbClr>
              </a:solidFill>
            </a:endParaRPr>
          </a:p>
        </p:txBody>
      </p:sp>
    </p:spTree>
    <p:extLst>
      <p:ext uri="{BB962C8B-B14F-4D97-AF65-F5344CB8AC3E}">
        <p14:creationId xmlns:p14="http://schemas.microsoft.com/office/powerpoint/2010/main" val="87386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AD5D1-35FB-8CB9-14BF-BB54B52AA0CF}"/>
              </a:ext>
            </a:extLst>
          </p:cNvPr>
          <p:cNvSpPr>
            <a:spLocks noGrp="1"/>
          </p:cNvSpPr>
          <p:nvPr>
            <p:ph type="title"/>
          </p:nvPr>
        </p:nvSpPr>
        <p:spPr/>
        <p:txBody>
          <a:bodyPr/>
          <a:lstStyle/>
          <a:p>
            <a:r>
              <a:rPr lang="en-US" sz="2800" b="1">
                <a:latin typeface="Roboto"/>
                <a:ea typeface="Roboto"/>
                <a:cs typeface="Times New Roman"/>
              </a:rPr>
              <a:t>Unity and Healthy Relationships:</a:t>
            </a:r>
            <a:endParaRPr lang="en-US" sz="2800" b="1">
              <a:latin typeface="Roboto"/>
              <a:ea typeface="Roboto"/>
              <a:cs typeface="Roboto"/>
            </a:endParaRPr>
          </a:p>
          <a:p>
            <a:endParaRPr lang="en-US"/>
          </a:p>
        </p:txBody>
      </p:sp>
      <p:sp>
        <p:nvSpPr>
          <p:cNvPr id="3" name="Content Placeholder 2">
            <a:extLst>
              <a:ext uri="{FF2B5EF4-FFF2-40B4-BE49-F238E27FC236}">
                <a16:creationId xmlns:a16="http://schemas.microsoft.com/office/drawing/2014/main" id="{5045CB6F-BE93-EBAB-1F9C-6B37F9F8C1A3}"/>
              </a:ext>
            </a:extLst>
          </p:cNvPr>
          <p:cNvSpPr>
            <a:spLocks noGrp="1"/>
          </p:cNvSpPr>
          <p:nvPr>
            <p:ph idx="1"/>
          </p:nvPr>
        </p:nvSpPr>
        <p:spPr/>
        <p:txBody>
          <a:bodyPr vert="horz" wrap="square" lIns="0" tIns="0" rIns="0" bIns="0" rtlCol="0" anchor="t">
            <a:normAutofit/>
          </a:bodyPr>
          <a:lstStyle/>
          <a:p>
            <a:r>
              <a:rPr lang="en-US" sz="2800" dirty="0">
                <a:solidFill>
                  <a:schemeClr val="tx1"/>
                </a:solidFill>
                <a:latin typeface="Roboto"/>
                <a:ea typeface="Roboto"/>
                <a:cs typeface="Times New Roman"/>
              </a:rPr>
              <a:t>True humility fosters unity among believers and promotes harmonious relationships (</a:t>
            </a:r>
            <a:r>
              <a:rPr lang="en-US" sz="2800" dirty="0">
                <a:solidFill>
                  <a:schemeClr val="tx1"/>
                </a:solidFill>
                <a:latin typeface="Roboto"/>
                <a:ea typeface="Roboto"/>
                <a:cs typeface="Times New Roman"/>
                <a:hlinkClick r:id="rId2">
                  <a:extLst>
                    <a:ext uri="{A12FA001-AC4F-418D-AE19-62706E023703}">
                      <ahyp:hlinkClr xmlns:ahyp="http://schemas.microsoft.com/office/drawing/2018/hyperlinkcolor" val="tx"/>
                    </a:ext>
                  </a:extLst>
                </a:hlinkClick>
              </a:rPr>
              <a:t>Ephesians 4:2-3</a:t>
            </a:r>
            <a:r>
              <a:rPr lang="en-US" sz="2800" dirty="0">
                <a:solidFill>
                  <a:schemeClr val="tx1"/>
                </a:solidFill>
                <a:latin typeface="Roboto"/>
                <a:ea typeface="Roboto"/>
                <a:cs typeface="Times New Roman"/>
              </a:rPr>
              <a:t>).</a:t>
            </a:r>
            <a:endParaRPr lang="en-US" sz="2800">
              <a:solidFill>
                <a:schemeClr val="tx1"/>
              </a:solidFill>
              <a:latin typeface="Roboto"/>
              <a:ea typeface="Roboto"/>
              <a:cs typeface="Roboto"/>
            </a:endParaRPr>
          </a:p>
          <a:p>
            <a:r>
              <a:rPr lang="en-US" sz="2800" dirty="0">
                <a:solidFill>
                  <a:schemeClr val="tx1"/>
                </a:solidFill>
                <a:latin typeface="Roboto"/>
                <a:ea typeface="Roboto"/>
                <a:cs typeface="Times New Roman"/>
              </a:rPr>
              <a:t>It helps us overcome conflicts and promotes forgiveness and reconciliation, paving the way for genuine love and understanding (</a:t>
            </a:r>
            <a:r>
              <a:rPr lang="en-US" sz="2800" dirty="0">
                <a:solidFill>
                  <a:schemeClr val="tx1"/>
                </a:solidFill>
                <a:latin typeface="Roboto"/>
                <a:ea typeface="Roboto"/>
                <a:cs typeface="Times New Roman"/>
                <a:hlinkClick r:id="rId3">
                  <a:extLst>
                    <a:ext uri="{A12FA001-AC4F-418D-AE19-62706E023703}">
                      <ahyp:hlinkClr xmlns:ahyp="http://schemas.microsoft.com/office/drawing/2018/hyperlinkcolor" val="tx"/>
                    </a:ext>
                  </a:extLst>
                </a:hlinkClick>
              </a:rPr>
              <a:t>Colossians 3:12-13</a:t>
            </a:r>
            <a:r>
              <a:rPr lang="en-US" sz="2800" dirty="0">
                <a:solidFill>
                  <a:schemeClr val="tx1"/>
                </a:solidFill>
                <a:latin typeface="Roboto"/>
                <a:ea typeface="Roboto"/>
                <a:cs typeface="Times New Roman"/>
              </a:rPr>
              <a:t>).</a:t>
            </a:r>
            <a:endParaRPr lang="en-US" sz="2800" dirty="0">
              <a:solidFill>
                <a:schemeClr val="tx1"/>
              </a:solidFill>
              <a:latin typeface="Roboto"/>
              <a:ea typeface="Roboto"/>
            </a:endParaRPr>
          </a:p>
          <a:p>
            <a:endParaRPr lang="en-US" dirty="0">
              <a:solidFill>
                <a:srgbClr val="FFFFFF">
                  <a:alpha val="60000"/>
                </a:srgbClr>
              </a:solidFill>
            </a:endParaRPr>
          </a:p>
        </p:txBody>
      </p:sp>
    </p:spTree>
    <p:extLst>
      <p:ext uri="{BB962C8B-B14F-4D97-AF65-F5344CB8AC3E}">
        <p14:creationId xmlns:p14="http://schemas.microsoft.com/office/powerpoint/2010/main" val="3955107843"/>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3DFloatVTI</vt:lpstr>
      <vt:lpstr>True Humility: Practices and Results </vt:lpstr>
      <vt:lpstr>Introduction</vt:lpstr>
      <vt:lpstr>Understanding True Humility:</vt:lpstr>
      <vt:lpstr>Jesus as the Ultimate Example:</vt:lpstr>
      <vt:lpstr>Practices of True Humility: </vt:lpstr>
      <vt:lpstr>Serving Others:</vt:lpstr>
      <vt:lpstr>Cultivating a Teachable Spirit:</vt:lpstr>
      <vt:lpstr>Results of True Humility:  </vt:lpstr>
      <vt:lpstr>Unity and Healthy Relationships: </vt:lpstr>
      <vt:lpstr>Spiritual Growth and Transformation: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231</cp:revision>
  <dcterms:created xsi:type="dcterms:W3CDTF">2023-12-05T19:21:29Z</dcterms:created>
  <dcterms:modified xsi:type="dcterms:W3CDTF">2023-12-06T20:33:07Z</dcterms:modified>
</cp:coreProperties>
</file>