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59" r:id="rId3"/>
    <p:sldId id="260" r:id="rId4"/>
    <p:sldId id="258" r:id="rId5"/>
    <p:sldId id="263" r:id="rId6"/>
    <p:sldId id="262" r:id="rId7"/>
    <p:sldId id="264" r:id="rId8"/>
    <p:sldId id="261" r:id="rId9"/>
    <p:sldId id="266" r:id="rId10"/>
    <p:sldId id="265" r:id="rId11"/>
    <p:sldId id="271" r:id="rId12"/>
    <p:sldId id="270" r:id="rId13"/>
    <p:sldId id="269" r:id="rId14"/>
    <p:sldId id="268" r:id="rId15"/>
    <p:sldId id="274" r:id="rId16"/>
    <p:sldId id="273" r:id="rId17"/>
    <p:sldId id="272" r:id="rId18"/>
    <p:sldId id="277" r:id="rId19"/>
    <p:sldId id="276"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3" d="100"/>
          <a:sy n="123" d="100"/>
        </p:scale>
        <p:origin x="11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D1EADE-8E88-4C7C-8AC5-FB148DE4940E}"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887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1BA835-12AC-4E8F-955A-EA3F4DE2791F}" type="datetime1">
              <a:rPr lang="en-US" smtClean="0"/>
              <a:t>6/15/2024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3269628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738563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2260227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086177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2074739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1BA835-12AC-4E8F-955A-EA3F4DE2791F}"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91192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3C8B9C-477D-492A-96AD-1FC2CC997A73}"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176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D3AED5-E26D-4E29-B1B3-7847B6779594}"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7884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7B6794-849E-4626-908B-D15793550EFB}"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8612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DB64E7-5594-42A3-ADBF-E95A7ACEAD64}" type="datetime1">
              <a:rPr lang="en-US" smtClean="0"/>
              <a:t>6/15/2024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50818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462B0B-D248-4FFB-8695-AD7FA4B1284A}" type="datetime1">
              <a:rPr lang="en-US" smtClean="0"/>
              <a:t>6/15/2024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7887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378EFB-9159-4510-B73F-4F0409ADE937}" type="datetime1">
              <a:rPr lang="en-US" smtClean="0"/>
              <a:t>6/15/2024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9598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BC9412-2452-4BED-A324-9D8C115361AD}" type="datetime1">
              <a:rPr lang="en-US" smtClean="0"/>
              <a:t>6/15/2024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78759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18F62-D251-40E8-A23C-F4CFE9FEAB41}" type="datetime1">
              <a:rPr lang="en-US" smtClean="0"/>
              <a:t>6/15/2024</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2388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F76144-149E-4874-93A5-554A0357CF82}" type="datetime1">
              <a:rPr lang="en-US" smtClean="0"/>
              <a:t>6/15/2024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0209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50BA65D8-0540-4835-AE5C-25D29DBA01BE}" type="datetime1">
              <a:rPr lang="en-US" smtClean="0"/>
              <a:t>6/15/2024</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32967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31BA835-12AC-4E8F-955A-EA3F4DE2791F}" type="datetime1">
              <a:rPr lang="en-US" smtClean="0"/>
              <a:t>6/15/2024</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3198028175"/>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erson holding a knife on a rock">
            <a:extLst>
              <a:ext uri="{FF2B5EF4-FFF2-40B4-BE49-F238E27FC236}">
                <a16:creationId xmlns:a16="http://schemas.microsoft.com/office/drawing/2014/main" id="{74316CF1-7CE8-4E34-E307-85312E5F4E4E}"/>
              </a:ext>
            </a:extLst>
          </p:cNvPr>
          <p:cNvPicPr>
            <a:picLocks noChangeAspect="1"/>
          </p:cNvPicPr>
          <p:nvPr/>
        </p:nvPicPr>
        <p:blipFill rotWithShape="1">
          <a:blip r:embed="rId2">
            <a:extLst>
              <a:ext uri="{28A0092B-C50C-407E-A947-70E740481C1C}">
                <a14:useLocalDpi xmlns:a14="http://schemas.microsoft.com/office/drawing/2010/main" val="0"/>
              </a:ext>
            </a:extLst>
          </a:blip>
          <a:srcRect t="9884" r="2" b="17233"/>
          <a:stretch/>
        </p:blipFill>
        <p:spPr>
          <a:xfrm>
            <a:off x="4876158" y="10"/>
            <a:ext cx="7315841" cy="6857990"/>
          </a:xfrm>
          <a:prstGeom prst="rect">
            <a:avLst/>
          </a:prstGeom>
        </p:spPr>
      </p:pic>
      <p:sp>
        <p:nvSpPr>
          <p:cNvPr id="2" name="Title 1">
            <a:extLst>
              <a:ext uri="{FF2B5EF4-FFF2-40B4-BE49-F238E27FC236}">
                <a16:creationId xmlns:a16="http://schemas.microsoft.com/office/drawing/2014/main" id="{43592537-C8D7-2CD9-AF9C-7DB30C8C24A5}"/>
              </a:ext>
            </a:extLst>
          </p:cNvPr>
          <p:cNvSpPr>
            <a:spLocks noGrp="1"/>
          </p:cNvSpPr>
          <p:nvPr>
            <p:ph type="ctrTitle"/>
          </p:nvPr>
        </p:nvSpPr>
        <p:spPr>
          <a:xfrm>
            <a:off x="703400" y="908651"/>
            <a:ext cx="3620882" cy="3640345"/>
          </a:xfrm>
        </p:spPr>
        <p:txBody>
          <a:bodyPr anchor="t">
            <a:noAutofit/>
          </a:bodyPr>
          <a:lstStyle/>
          <a:p>
            <a:r>
              <a:rPr lang="en-US" sz="6000" dirty="0"/>
              <a:t>Our hearts and minds</a:t>
            </a:r>
          </a:p>
        </p:txBody>
      </p:sp>
      <p:sp>
        <p:nvSpPr>
          <p:cNvPr id="3" name="Subtitle 2">
            <a:extLst>
              <a:ext uri="{FF2B5EF4-FFF2-40B4-BE49-F238E27FC236}">
                <a16:creationId xmlns:a16="http://schemas.microsoft.com/office/drawing/2014/main" id="{C80F113D-146D-C6C8-4744-05C6F02AEC42}"/>
              </a:ext>
            </a:extLst>
          </p:cNvPr>
          <p:cNvSpPr>
            <a:spLocks noGrp="1"/>
          </p:cNvSpPr>
          <p:nvPr>
            <p:ph type="subTitle" idx="1"/>
          </p:nvPr>
        </p:nvSpPr>
        <p:spPr>
          <a:xfrm>
            <a:off x="703400" y="4945711"/>
            <a:ext cx="3380437" cy="1003637"/>
          </a:xfrm>
        </p:spPr>
        <p:txBody>
          <a:bodyPr anchor="b">
            <a:noAutofit/>
          </a:bodyPr>
          <a:lstStyle/>
          <a:p>
            <a:r>
              <a:rPr lang="en-US" sz="3200" dirty="0"/>
              <a:t>The deepest desire of our God</a:t>
            </a:r>
          </a:p>
        </p:txBody>
      </p:sp>
    </p:spTree>
    <p:extLst>
      <p:ext uri="{BB962C8B-B14F-4D97-AF65-F5344CB8AC3E}">
        <p14:creationId xmlns:p14="http://schemas.microsoft.com/office/powerpoint/2010/main" val="25329566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DC50E-54FB-8947-F6A3-EB9AC55780EE}"/>
              </a:ext>
            </a:extLst>
          </p:cNvPr>
          <p:cNvSpPr txBox="1"/>
          <p:nvPr/>
        </p:nvSpPr>
        <p:spPr>
          <a:xfrm>
            <a:off x="0" y="1"/>
            <a:ext cx="12192000" cy="5693866"/>
          </a:xfrm>
          <a:prstGeom prst="rect">
            <a:avLst/>
          </a:prstGeom>
          <a:noFill/>
        </p:spPr>
        <p:txBody>
          <a:bodyPr wrap="square">
            <a:spAutoFit/>
          </a:bodyPr>
          <a:lstStyle/>
          <a:p>
            <a:r>
              <a:rPr lang="en-US" sz="2800" b="1" dirty="0"/>
              <a:t>4.	**Jeremiah 17:9**: "The heart is deceitful above all things, and desperately sick; who can understand it?"</a:t>
            </a:r>
          </a:p>
          <a:p>
            <a:endParaRPr lang="en-US" sz="2800" b="1" dirty="0"/>
          </a:p>
          <a:p>
            <a:r>
              <a:rPr lang="en-US" sz="2800" b="1" dirty="0"/>
              <a:t>-	It will lie to you and others. This is the essence of the heart and used by Satan, the father of all lies.</a:t>
            </a:r>
          </a:p>
          <a:p>
            <a:endParaRPr lang="en-US" sz="2800" b="1" dirty="0"/>
          </a:p>
          <a:p>
            <a:r>
              <a:rPr lang="en-US" sz="2800" b="1" dirty="0"/>
              <a:t>5.	**Proverbs 3:5-6**: "Trust in the Lord with all your heart, and do not lean on your own understanding. In all your ways acknowledge him, and he will make straight your paths."</a:t>
            </a:r>
          </a:p>
          <a:p>
            <a:endParaRPr lang="en-US" sz="2800" b="1" dirty="0"/>
          </a:p>
          <a:p>
            <a:r>
              <a:rPr lang="en-US" sz="2800" b="1" dirty="0"/>
              <a:t>-	We trust with our heart. </a:t>
            </a:r>
          </a:p>
          <a:p>
            <a:r>
              <a:rPr lang="en-US" sz="2800" b="1" dirty="0"/>
              <a:t>-	It is influenced by our minds.</a:t>
            </a:r>
          </a:p>
          <a:p>
            <a:r>
              <a:rPr lang="en-US" sz="2800" b="1" dirty="0"/>
              <a:t>-	It is has to be redirected toward God in all our ways.</a:t>
            </a:r>
          </a:p>
        </p:txBody>
      </p:sp>
    </p:spTree>
    <p:extLst>
      <p:ext uri="{BB962C8B-B14F-4D97-AF65-F5344CB8AC3E}">
        <p14:creationId xmlns:p14="http://schemas.microsoft.com/office/powerpoint/2010/main" val="4053468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46D15F-BA32-26AE-DD5E-03C5E2A32E49}"/>
              </a:ext>
            </a:extLst>
          </p:cNvPr>
          <p:cNvSpPr txBox="1"/>
          <p:nvPr/>
        </p:nvSpPr>
        <p:spPr>
          <a:xfrm>
            <a:off x="0" y="0"/>
            <a:ext cx="12192000" cy="6494085"/>
          </a:xfrm>
          <a:prstGeom prst="rect">
            <a:avLst/>
          </a:prstGeom>
          <a:noFill/>
        </p:spPr>
        <p:txBody>
          <a:bodyPr wrap="square">
            <a:spAutoFit/>
          </a:bodyPr>
          <a:lstStyle/>
          <a:p>
            <a:r>
              <a:rPr lang="en-US" sz="3200" b="1" dirty="0"/>
              <a:t>6.	**Proverbs 27:19**: "As in water face reflects face, so the heart of man reflects the man."</a:t>
            </a:r>
          </a:p>
          <a:p>
            <a:endParaRPr lang="en-US" sz="3200" b="1" dirty="0"/>
          </a:p>
          <a:p>
            <a:r>
              <a:rPr lang="en-US" sz="3200" b="1" dirty="0"/>
              <a:t>-	God made it to be reviewed, pondered, evaluated and show us what lies within.</a:t>
            </a:r>
          </a:p>
          <a:p>
            <a:endParaRPr lang="en-US" sz="3200" b="1" dirty="0"/>
          </a:p>
          <a:p>
            <a:endParaRPr lang="en-US" sz="3200" b="1" dirty="0"/>
          </a:p>
          <a:p>
            <a:r>
              <a:rPr lang="en-US" sz="3200" b="1" dirty="0"/>
              <a:t>7.	**Psalm 73:26**: "My flesh and my heart may fail, but God is the strength of my heart and my portion forever."</a:t>
            </a:r>
          </a:p>
          <a:p>
            <a:endParaRPr lang="en-US" sz="3200" b="1" dirty="0"/>
          </a:p>
          <a:p>
            <a:r>
              <a:rPr lang="en-US" sz="3200" b="1" dirty="0"/>
              <a:t>-	God alone gives our hearts strength. </a:t>
            </a:r>
          </a:p>
          <a:p>
            <a:r>
              <a:rPr lang="en-US" sz="3200" b="1" dirty="0"/>
              <a:t>-	It is evidence of how powerless we are in this world without God.</a:t>
            </a:r>
          </a:p>
        </p:txBody>
      </p:sp>
    </p:spTree>
    <p:extLst>
      <p:ext uri="{BB962C8B-B14F-4D97-AF65-F5344CB8AC3E}">
        <p14:creationId xmlns:p14="http://schemas.microsoft.com/office/powerpoint/2010/main" val="123856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7AD41E-D1C2-5310-DF5B-101C9BCD0E15}"/>
              </a:ext>
            </a:extLst>
          </p:cNvPr>
          <p:cNvSpPr txBox="1"/>
          <p:nvPr/>
        </p:nvSpPr>
        <p:spPr>
          <a:xfrm>
            <a:off x="0" y="0"/>
            <a:ext cx="12192000" cy="6647974"/>
          </a:xfrm>
          <a:prstGeom prst="rect">
            <a:avLst/>
          </a:prstGeom>
          <a:noFill/>
        </p:spPr>
        <p:txBody>
          <a:bodyPr wrap="square">
            <a:spAutoFit/>
          </a:bodyPr>
          <a:lstStyle/>
          <a:p>
            <a:endParaRPr lang="en-US" dirty="0"/>
          </a:p>
          <a:p>
            <a:r>
              <a:rPr lang="en-US" sz="2400" b="1" dirty="0"/>
              <a:t>8.	**Mark 12:30**: "And you shall love the Lord your God with all your heart and with all your soul and with all your mind and with all your strength."</a:t>
            </a:r>
          </a:p>
          <a:p>
            <a:endParaRPr lang="en-US" sz="2400" b="1" dirty="0"/>
          </a:p>
          <a:p>
            <a:r>
              <a:rPr lang="en-US" sz="2400" b="1" dirty="0"/>
              <a:t>-	We love with our hearts. </a:t>
            </a:r>
          </a:p>
          <a:p>
            <a:r>
              <a:rPr lang="en-US" sz="2400" b="1" dirty="0"/>
              <a:t>-	Our hearts can direct our souls and minds but are affected by our will.</a:t>
            </a:r>
          </a:p>
          <a:p>
            <a:endParaRPr lang="en-US" sz="2400" b="1" dirty="0"/>
          </a:p>
          <a:p>
            <a:r>
              <a:rPr lang="en-US" sz="2400" b="1" dirty="0"/>
              <a:t>9.	**Proverbs 15:13**: "A glad heart makes a cheerful face, but by sorrow of heart the spirit is crushed."</a:t>
            </a:r>
          </a:p>
          <a:p>
            <a:endParaRPr lang="en-US" sz="2400" b="1" dirty="0"/>
          </a:p>
          <a:p>
            <a:r>
              <a:rPr lang="en-US" sz="2400" b="1" dirty="0"/>
              <a:t>-	It affects our physical appearance.</a:t>
            </a:r>
          </a:p>
          <a:p>
            <a:r>
              <a:rPr lang="en-US" sz="2400" b="1" dirty="0"/>
              <a:t>-	It also directs and affects our spirits. Negatively, without the Holy Spirit.</a:t>
            </a:r>
          </a:p>
          <a:p>
            <a:endParaRPr lang="en-US" sz="2400" b="1" dirty="0"/>
          </a:p>
          <a:p>
            <a:r>
              <a:rPr lang="en-US" sz="2400" b="1" dirty="0"/>
              <a:t>**Psalm 37:4**: "Delight yourself in the Lord, and he will give you the desires of your heart."</a:t>
            </a:r>
          </a:p>
          <a:p>
            <a:r>
              <a:rPr lang="en-US" sz="2400" b="1" dirty="0"/>
              <a:t>-	Our hearts are like spiritual vessels that we allow to be filled.</a:t>
            </a:r>
          </a:p>
          <a:p>
            <a:r>
              <a:rPr lang="en-US" sz="2400" b="1" dirty="0"/>
              <a:t>-	God will place His desires in our hearts if we value and seek Him first in all things.</a:t>
            </a:r>
          </a:p>
        </p:txBody>
      </p:sp>
    </p:spTree>
    <p:extLst>
      <p:ext uri="{BB962C8B-B14F-4D97-AF65-F5344CB8AC3E}">
        <p14:creationId xmlns:p14="http://schemas.microsoft.com/office/powerpoint/2010/main" val="343262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09D2E5-3A19-D9CC-3393-5C086AEB113A}"/>
              </a:ext>
            </a:extLst>
          </p:cNvPr>
          <p:cNvSpPr txBox="1"/>
          <p:nvPr/>
        </p:nvSpPr>
        <p:spPr>
          <a:xfrm>
            <a:off x="0" y="-1"/>
            <a:ext cx="12192000" cy="6740307"/>
          </a:xfrm>
          <a:prstGeom prst="rect">
            <a:avLst/>
          </a:prstGeom>
          <a:noFill/>
        </p:spPr>
        <p:txBody>
          <a:bodyPr wrap="square">
            <a:spAutoFit/>
          </a:bodyPr>
          <a:lstStyle/>
          <a:p>
            <a:r>
              <a:rPr lang="en-US" sz="2400" b="1" u="sng" dirty="0"/>
              <a:t>Mind: Where our choices are made. It must be surrendered and directed!</a:t>
            </a:r>
          </a:p>
          <a:p>
            <a:r>
              <a:rPr lang="en-US" sz="2400" b="1" dirty="0"/>
              <a:t>1.	**Romans 12:2**: "Do not be conformed to this world, but be transformed by the renewal of your mind, that by testing you may discern what is the will of God, what is good and acceptable and perfect."</a:t>
            </a:r>
          </a:p>
          <a:p>
            <a:endParaRPr lang="en-US" sz="2400" b="1" dirty="0"/>
          </a:p>
          <a:p>
            <a:r>
              <a:rPr lang="en-US" sz="2400" b="1" dirty="0"/>
              <a:t>-	Our minds can be renewed and molded.</a:t>
            </a:r>
          </a:p>
          <a:p>
            <a:r>
              <a:rPr lang="en-US" sz="2400" b="1" dirty="0"/>
              <a:t>-	It can be measured and compared to God’s will and wisdom, and thus revealing to us how we must repent to achieve each phase of spiritual growth into the good, then the acceptable, and then the perfect will of God.</a:t>
            </a:r>
          </a:p>
          <a:p>
            <a:endParaRPr lang="en-US" sz="2400" b="1" dirty="0"/>
          </a:p>
          <a:p>
            <a:r>
              <a:rPr lang="en-US" sz="2400" b="1" dirty="0"/>
              <a:t>2.	**Philippians 4:8**: "Finally, brothers, whatever is true, whatever is honorable, whatever is just, whatever is pure, whatever is lovely, whatever is commendable, if there is any excellence, if there is anything worthy of praise, think about these things."</a:t>
            </a:r>
          </a:p>
          <a:p>
            <a:endParaRPr lang="en-US" sz="2400" b="1" dirty="0"/>
          </a:p>
          <a:p>
            <a:r>
              <a:rPr lang="en-US" sz="2400" b="1" dirty="0"/>
              <a:t>-	What we think about, meditate on, is what we worship.</a:t>
            </a:r>
          </a:p>
          <a:p>
            <a:r>
              <a:rPr lang="en-US" sz="2400" b="1" dirty="0"/>
              <a:t>-	What we worship is what we give life to in our lives.</a:t>
            </a:r>
          </a:p>
          <a:p>
            <a:r>
              <a:rPr lang="en-US" sz="2400" b="1" dirty="0"/>
              <a:t>-	Intentional praise will redirect our minds. </a:t>
            </a:r>
          </a:p>
        </p:txBody>
      </p:sp>
    </p:spTree>
    <p:extLst>
      <p:ext uri="{BB962C8B-B14F-4D97-AF65-F5344CB8AC3E}">
        <p14:creationId xmlns:p14="http://schemas.microsoft.com/office/powerpoint/2010/main" val="382321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E801B-D5F4-3B13-515F-371BE052423D}"/>
              </a:ext>
            </a:extLst>
          </p:cNvPr>
          <p:cNvSpPr txBox="1"/>
          <p:nvPr/>
        </p:nvSpPr>
        <p:spPr>
          <a:xfrm>
            <a:off x="0" y="1"/>
            <a:ext cx="12192000" cy="6370975"/>
          </a:xfrm>
          <a:prstGeom prst="rect">
            <a:avLst/>
          </a:prstGeom>
          <a:noFill/>
        </p:spPr>
        <p:txBody>
          <a:bodyPr wrap="square">
            <a:spAutoFit/>
          </a:bodyPr>
          <a:lstStyle/>
          <a:p>
            <a:r>
              <a:rPr lang="en-US" sz="2400" b="1" dirty="0"/>
              <a:t>3.	**1 Peter 1:13**: "Therefore, preparing your minds for action, and being sober-minded, set your hope fully on the grace that will be brought to you at the revelation of Jesus Christ."</a:t>
            </a:r>
          </a:p>
          <a:p>
            <a:endParaRPr lang="en-US" sz="2400" b="1" dirty="0"/>
          </a:p>
          <a:p>
            <a:r>
              <a:rPr lang="en-US" sz="2400" b="1" dirty="0"/>
              <a:t>-	Our minds must be prepared.</a:t>
            </a:r>
          </a:p>
          <a:p>
            <a:r>
              <a:rPr lang="en-US" sz="2400" b="1" dirty="0"/>
              <a:t>-	We keep the state of our mind.</a:t>
            </a:r>
          </a:p>
          <a:p>
            <a:r>
              <a:rPr lang="en-US" sz="2400" b="1" dirty="0"/>
              <a:t>-	Our mind directs our hopes.</a:t>
            </a:r>
          </a:p>
          <a:p>
            <a:endParaRPr lang="en-US" sz="2400" b="1" dirty="0"/>
          </a:p>
          <a:p>
            <a:r>
              <a:rPr lang="en-US" sz="2400" b="1" dirty="0"/>
              <a:t>a.	**Colossians 3:2**: "Set your minds on things that are above, not on things that are on earth."</a:t>
            </a:r>
          </a:p>
          <a:p>
            <a:endParaRPr lang="en-US" sz="2400" b="1" dirty="0"/>
          </a:p>
          <a:p>
            <a:endParaRPr lang="en-US" sz="2400" b="1" dirty="0"/>
          </a:p>
          <a:p>
            <a:r>
              <a:rPr lang="en-US" sz="2400" b="1" dirty="0"/>
              <a:t>4.	**Isaiah 26:3**: "You keep him in perfect peace whose mind is stayed on you because he trusts in you."</a:t>
            </a:r>
          </a:p>
          <a:p>
            <a:endParaRPr lang="en-US" sz="2400" b="1" dirty="0"/>
          </a:p>
          <a:p>
            <a:r>
              <a:rPr lang="en-US" sz="2400" b="1" dirty="0"/>
              <a:t>-	God’s flood of blessings is released in our lives based on our diligence with our deliberate trust and thoughts of Him.</a:t>
            </a:r>
          </a:p>
        </p:txBody>
      </p:sp>
    </p:spTree>
    <p:extLst>
      <p:ext uri="{BB962C8B-B14F-4D97-AF65-F5344CB8AC3E}">
        <p14:creationId xmlns:p14="http://schemas.microsoft.com/office/powerpoint/2010/main" val="370502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4B9D8F-E373-7CF4-F7B4-53B78413FD08}"/>
              </a:ext>
            </a:extLst>
          </p:cNvPr>
          <p:cNvSpPr txBox="1"/>
          <p:nvPr/>
        </p:nvSpPr>
        <p:spPr>
          <a:xfrm>
            <a:off x="0" y="0"/>
            <a:ext cx="12192000" cy="5632311"/>
          </a:xfrm>
          <a:prstGeom prst="rect">
            <a:avLst/>
          </a:prstGeom>
          <a:noFill/>
        </p:spPr>
        <p:txBody>
          <a:bodyPr wrap="square">
            <a:spAutoFit/>
          </a:bodyPr>
          <a:lstStyle/>
          <a:p>
            <a:r>
              <a:rPr lang="en-US" sz="2400" b="1" dirty="0"/>
              <a:t>5.	**Philippians 2:5**: "Have this mind among yourselves, which is yours in Christ Jesus."</a:t>
            </a:r>
          </a:p>
          <a:p>
            <a:endParaRPr lang="en-US" sz="2400" b="1" dirty="0"/>
          </a:p>
          <a:p>
            <a:r>
              <a:rPr lang="en-US" sz="2400" b="1" dirty="0"/>
              <a:t>-	Only through Jesus Christ are we able to share the same mind with other believers. </a:t>
            </a:r>
          </a:p>
          <a:p>
            <a:r>
              <a:rPr lang="en-US" sz="2400" b="1" dirty="0"/>
              <a:t>-	This effect of the community mind of Christ is evidence of the of the connection between the spiritual (faith), and the physical (manifestation of God’s presence). </a:t>
            </a:r>
          </a:p>
          <a:p>
            <a:endParaRPr lang="en-US" sz="2400" b="1" dirty="0"/>
          </a:p>
          <a:p>
            <a:endParaRPr lang="en-US" sz="2400" b="1" dirty="0"/>
          </a:p>
          <a:p>
            <a:r>
              <a:rPr lang="en-US" sz="2400" b="1" dirty="0"/>
              <a:t>6.	**2 Timothy 1:7**: "For God gave us a spirit not of fear but of power and love and self-control."</a:t>
            </a:r>
          </a:p>
          <a:p>
            <a:endParaRPr lang="en-US" sz="2400" b="1" dirty="0"/>
          </a:p>
          <a:p>
            <a:r>
              <a:rPr lang="en-US" sz="2400" b="1" dirty="0"/>
              <a:t>-	Evil spirits can overwhelm and influence the mind. </a:t>
            </a:r>
          </a:p>
          <a:p>
            <a:r>
              <a:rPr lang="en-US" sz="2400" b="1" dirty="0"/>
              <a:t>-	The Holy Spirit empowers our minds, fills it with love and helps us in self-control.</a:t>
            </a:r>
          </a:p>
        </p:txBody>
      </p:sp>
    </p:spTree>
    <p:extLst>
      <p:ext uri="{BB962C8B-B14F-4D97-AF65-F5344CB8AC3E}">
        <p14:creationId xmlns:p14="http://schemas.microsoft.com/office/powerpoint/2010/main" val="3179397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A85A87-14D7-E995-FA25-AE56C724A6B1}"/>
              </a:ext>
            </a:extLst>
          </p:cNvPr>
          <p:cNvSpPr txBox="1"/>
          <p:nvPr/>
        </p:nvSpPr>
        <p:spPr>
          <a:xfrm>
            <a:off x="0" y="0"/>
            <a:ext cx="12192000" cy="6278642"/>
          </a:xfrm>
          <a:prstGeom prst="rect">
            <a:avLst/>
          </a:prstGeom>
          <a:noFill/>
        </p:spPr>
        <p:txBody>
          <a:bodyPr wrap="square">
            <a:spAutoFit/>
          </a:bodyPr>
          <a:lstStyle/>
          <a:p>
            <a:endParaRPr lang="en-US" dirty="0"/>
          </a:p>
          <a:p>
            <a:r>
              <a:rPr lang="en-US" sz="2400" b="1" dirty="0"/>
              <a:t>7.	**Philippians 4:7**: "And the peace of God, which surpasses all understanding, will guard your hearts and your minds in Christ Jesus."</a:t>
            </a:r>
          </a:p>
          <a:p>
            <a:endParaRPr lang="en-US" sz="2400" b="1" dirty="0"/>
          </a:p>
          <a:p>
            <a:r>
              <a:rPr lang="en-US" sz="2400" b="1" dirty="0"/>
              <a:t>-	The peace of God is what guards our hearts and minds.</a:t>
            </a:r>
          </a:p>
          <a:p>
            <a:r>
              <a:rPr lang="en-US" sz="2400" b="1" dirty="0"/>
              <a:t>-	Our minds are unable to understand the effects of God’s peace. This keeps us in faith.</a:t>
            </a:r>
          </a:p>
          <a:p>
            <a:r>
              <a:rPr lang="en-US" sz="2400" b="1" dirty="0"/>
              <a:t>-	Our hearts and minds are connected and have a symbiotic relationship.</a:t>
            </a:r>
          </a:p>
          <a:p>
            <a:endParaRPr lang="en-US" sz="2400" b="1" dirty="0"/>
          </a:p>
          <a:p>
            <a:r>
              <a:rPr lang="en-US" sz="2400" b="1" dirty="0"/>
              <a:t>a.	**Proverbs 23:7**: "For as he thinks in his heart, so is he."</a:t>
            </a:r>
          </a:p>
          <a:p>
            <a:endParaRPr lang="en-US" sz="2400" b="1" dirty="0"/>
          </a:p>
          <a:p>
            <a:r>
              <a:rPr lang="en-US" sz="2400" b="1" dirty="0"/>
              <a:t>8.	 **Colossians 3:16**: "Let the word of Christ dwell in you richly, teaching and admonishing one another in all wisdom, singing psalms and hymns and spiritual songs, with thankfulness in your hearts to God."</a:t>
            </a:r>
          </a:p>
          <a:p>
            <a:endParaRPr lang="en-US" sz="2400" b="1" dirty="0"/>
          </a:p>
          <a:p>
            <a:r>
              <a:rPr lang="en-US" sz="2400" b="1" dirty="0"/>
              <a:t>-	Discipleship of God’s Word empowers intentional actions of praise with our minds, thus influencing gratitude in our hearts.</a:t>
            </a:r>
          </a:p>
        </p:txBody>
      </p:sp>
    </p:spTree>
    <p:extLst>
      <p:ext uri="{BB962C8B-B14F-4D97-AF65-F5344CB8AC3E}">
        <p14:creationId xmlns:p14="http://schemas.microsoft.com/office/powerpoint/2010/main" val="2484011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51BA51-2004-9221-5F7D-D09DDBA86CC8}"/>
              </a:ext>
            </a:extLst>
          </p:cNvPr>
          <p:cNvSpPr txBox="1"/>
          <p:nvPr/>
        </p:nvSpPr>
        <p:spPr>
          <a:xfrm>
            <a:off x="0" y="1"/>
            <a:ext cx="12192000" cy="6124754"/>
          </a:xfrm>
          <a:prstGeom prst="rect">
            <a:avLst/>
          </a:prstGeom>
          <a:noFill/>
        </p:spPr>
        <p:txBody>
          <a:bodyPr wrap="square">
            <a:spAutoFit/>
          </a:bodyPr>
          <a:lstStyle/>
          <a:p>
            <a:r>
              <a:rPr lang="en-US" sz="2800" b="1" dirty="0"/>
              <a:t>7.	Wisdom</a:t>
            </a:r>
          </a:p>
          <a:p>
            <a:endParaRPr lang="en-US" sz="2800" b="1" dirty="0"/>
          </a:p>
          <a:p>
            <a:r>
              <a:rPr lang="en-US" sz="2800" b="1" dirty="0"/>
              <a:t>-	Wisdom of God will always counter selfishness and pride.</a:t>
            </a:r>
          </a:p>
          <a:p>
            <a:endParaRPr lang="en-US" sz="2800" b="1" dirty="0"/>
          </a:p>
          <a:p>
            <a:r>
              <a:rPr lang="en-US" sz="2800" b="1" dirty="0"/>
              <a:t>-	Wisdom of man will always be driven by selfishness and counter God's wisdom.</a:t>
            </a:r>
          </a:p>
          <a:p>
            <a:r>
              <a:rPr lang="en-US" sz="2800" b="1" dirty="0"/>
              <a:t>Proverbs 28:26 ESV</a:t>
            </a:r>
          </a:p>
          <a:p>
            <a:r>
              <a:rPr lang="en-US" sz="2800" b="1" dirty="0"/>
              <a:t>26 Whoever trusts in his own mind is a fool, but he who walks in wisdom will be delivered.</a:t>
            </a:r>
          </a:p>
          <a:p>
            <a:endParaRPr lang="en-US" sz="2800" b="1" dirty="0"/>
          </a:p>
          <a:p>
            <a:r>
              <a:rPr lang="en-US" sz="2800" b="1" dirty="0"/>
              <a:t>Proverbs 8:10-11 ESV</a:t>
            </a:r>
          </a:p>
          <a:p>
            <a:r>
              <a:rPr lang="en-US" sz="2800" b="1" dirty="0"/>
              <a:t>10 Take my instruction instead of silver, and knowledge rather than choice gold, 11 for wisdom is better than jewels, and all that you may desire cannot compare with her.</a:t>
            </a:r>
          </a:p>
        </p:txBody>
      </p:sp>
    </p:spTree>
    <p:extLst>
      <p:ext uri="{BB962C8B-B14F-4D97-AF65-F5344CB8AC3E}">
        <p14:creationId xmlns:p14="http://schemas.microsoft.com/office/powerpoint/2010/main" val="186405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817E84-8E6A-1E69-0B1B-F7484BEB887E}"/>
              </a:ext>
            </a:extLst>
          </p:cNvPr>
          <p:cNvSpPr txBox="1"/>
          <p:nvPr/>
        </p:nvSpPr>
        <p:spPr>
          <a:xfrm>
            <a:off x="0" y="0"/>
            <a:ext cx="12192000" cy="6740307"/>
          </a:xfrm>
          <a:prstGeom prst="rect">
            <a:avLst/>
          </a:prstGeom>
          <a:noFill/>
        </p:spPr>
        <p:txBody>
          <a:bodyPr wrap="square">
            <a:spAutoFit/>
          </a:bodyPr>
          <a:lstStyle/>
          <a:p>
            <a:pPr marL="457200" indent="-457200">
              <a:buAutoNum type="arabicPeriod" startAt="8"/>
            </a:pPr>
            <a:r>
              <a:rPr lang="en-US" sz="2400" b="1" dirty="0"/>
              <a:t>The answer to solving all of the issues in today's world is the same as it has always been, and that is to turn the heart and mind to Jesus Christ.</a:t>
            </a:r>
          </a:p>
          <a:p>
            <a:endParaRPr lang="en-US" sz="2400" b="1" dirty="0"/>
          </a:p>
          <a:p>
            <a:r>
              <a:rPr lang="en-US" sz="2400" b="1" dirty="0"/>
              <a:t>2 Chronicles 7:14 ESV</a:t>
            </a:r>
          </a:p>
          <a:p>
            <a:r>
              <a:rPr lang="en-US" sz="2400" b="1" dirty="0"/>
              <a:t>14 if my people who are called by my name humble themselves and pray and seek my face and turn from their wicked ways, then I will hear from heaven and will forgive their sin and heal their land.</a:t>
            </a:r>
          </a:p>
          <a:p>
            <a:endParaRPr lang="en-US" sz="2400" b="1" dirty="0"/>
          </a:p>
          <a:p>
            <a:r>
              <a:rPr lang="en-US" sz="2400" b="1" dirty="0"/>
              <a:t>-	The first step is to do this in our own lives first.</a:t>
            </a:r>
          </a:p>
          <a:p>
            <a:r>
              <a:rPr lang="en-US" sz="2400" b="1" dirty="0"/>
              <a:t>-	Then to help those God puts in our path daily.</a:t>
            </a:r>
          </a:p>
          <a:p>
            <a:pPr marL="342900" indent="-342900">
              <a:buFontTx/>
              <a:buChar char="-"/>
            </a:pPr>
            <a:r>
              <a:rPr lang="en-US" sz="2400" b="1" dirty="0"/>
              <a:t>We must remember that the gospel is “</a:t>
            </a:r>
            <a:r>
              <a:rPr lang="en-US" sz="2400" b="1" u="sng" dirty="0"/>
              <a:t>The Way</a:t>
            </a:r>
            <a:r>
              <a:rPr lang="en-US" sz="2400" b="1" dirty="0"/>
              <a:t>”!</a:t>
            </a:r>
          </a:p>
          <a:p>
            <a:endParaRPr lang="en-US" sz="2400" b="1" dirty="0"/>
          </a:p>
          <a:p>
            <a:r>
              <a:rPr lang="en-US" sz="2400" b="1" dirty="0"/>
              <a:t>Acts 9:1-2 ESV</a:t>
            </a:r>
          </a:p>
          <a:p>
            <a:r>
              <a:rPr lang="en-US" sz="2400" b="1" dirty="0"/>
              <a:t>The Conversion of Saul</a:t>
            </a:r>
          </a:p>
          <a:p>
            <a:r>
              <a:rPr lang="en-US" sz="2400" b="1" dirty="0"/>
              <a:t>9 But Saul, still breathing threats and murder against the disciples of the Lord, went to the high priest 2 and asked him for letters to the synagogues at Damascus, so that if he found any belonging to </a:t>
            </a:r>
            <a:r>
              <a:rPr lang="en-US" sz="2400" b="1" u="sng" dirty="0"/>
              <a:t>the Way</a:t>
            </a:r>
            <a:r>
              <a:rPr lang="en-US" sz="2400" b="1" dirty="0"/>
              <a:t>, men or women, he might bring them bound to Jerusalem.</a:t>
            </a:r>
          </a:p>
        </p:txBody>
      </p:sp>
    </p:spTree>
    <p:extLst>
      <p:ext uri="{BB962C8B-B14F-4D97-AF65-F5344CB8AC3E}">
        <p14:creationId xmlns:p14="http://schemas.microsoft.com/office/powerpoint/2010/main" val="33326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4A5B4C-8B73-CEFF-7B56-8F8DD0C1CFEB}"/>
              </a:ext>
            </a:extLst>
          </p:cNvPr>
          <p:cNvSpPr txBox="1"/>
          <p:nvPr/>
        </p:nvSpPr>
        <p:spPr>
          <a:xfrm>
            <a:off x="0" y="0"/>
            <a:ext cx="12192000" cy="6740307"/>
          </a:xfrm>
          <a:prstGeom prst="rect">
            <a:avLst/>
          </a:prstGeom>
          <a:noFill/>
        </p:spPr>
        <p:txBody>
          <a:bodyPr wrap="square">
            <a:spAutoFit/>
          </a:bodyPr>
          <a:lstStyle/>
          <a:p>
            <a:r>
              <a:rPr lang="en-US" sz="3600" b="1" dirty="0"/>
              <a:t>Conclusion:</a:t>
            </a:r>
          </a:p>
          <a:p>
            <a:r>
              <a:rPr lang="en-US" sz="3600" b="1" dirty="0"/>
              <a:t>A few final thoughts to close this sermon. </a:t>
            </a:r>
          </a:p>
          <a:p>
            <a:r>
              <a:rPr lang="en-US" sz="3600" b="1" dirty="0"/>
              <a:t>If you ask most people who say they are followers and lovers of Jesus Christ if they have made him their Lord and savior, they will say yes, but Jesus taught:</a:t>
            </a:r>
          </a:p>
          <a:p>
            <a:endParaRPr lang="en-US" sz="3600" b="1" dirty="0"/>
          </a:p>
          <a:p>
            <a:r>
              <a:rPr lang="en-US" sz="3600" b="1" dirty="0"/>
              <a:t>Matthew 7:13-14 ESV</a:t>
            </a:r>
          </a:p>
          <a:p>
            <a:r>
              <a:rPr lang="en-US" sz="3600" b="1" dirty="0"/>
              <a:t>13 “Enter by the narrow gate. For the gate is wide and the way is easy[a] that leads to destruction, and those who enter by it are many. 14 For the gate is narrow and the way is hard that leads to life, and those who find it are few.</a:t>
            </a:r>
          </a:p>
        </p:txBody>
      </p:sp>
    </p:spTree>
    <p:extLst>
      <p:ext uri="{BB962C8B-B14F-4D97-AF65-F5344CB8AC3E}">
        <p14:creationId xmlns:p14="http://schemas.microsoft.com/office/powerpoint/2010/main" val="381293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A2F500-5B46-2F9F-148D-C534E89D1680}"/>
              </a:ext>
            </a:extLst>
          </p:cNvPr>
          <p:cNvSpPr txBox="1"/>
          <p:nvPr/>
        </p:nvSpPr>
        <p:spPr>
          <a:xfrm>
            <a:off x="0" y="0"/>
            <a:ext cx="12192000" cy="5987280"/>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Civilizations, societies, beliefs, religion, politics, culture, customs, traditions, ethics, morals, mores, and the actual course of human history:</a:t>
            </a:r>
          </a:p>
          <a:p>
            <a:pPr marL="457200" marR="0">
              <a:lnSpc>
                <a:spcPct val="107000"/>
              </a:lnSpc>
              <a:spcBef>
                <a:spcPts val="0"/>
              </a:spcBef>
              <a:spcAft>
                <a:spcPts val="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Aptos" panose="020B0004020202020204" pitchFamily="34" charset="0"/>
              <a:buChar cha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Are all created and driven by the hearts and minds of mankind.</a:t>
            </a:r>
          </a:p>
          <a:p>
            <a:pPr marL="342900" marR="0" lvl="0" indent="-342900">
              <a:lnSpc>
                <a:spcPct val="107000"/>
              </a:lnSpc>
              <a:spcBef>
                <a:spcPts val="0"/>
              </a:spcBef>
              <a:spcAft>
                <a:spcPts val="0"/>
              </a:spcAft>
              <a:buFont typeface="Aptos" panose="020B0004020202020204" pitchFamily="34" charset="0"/>
              <a:buChar cha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This is why kings, rulers, and governments pursued them to win nations, people's and countries from the beginning.</a:t>
            </a:r>
          </a:p>
          <a:p>
            <a:pPr marL="342900" marR="0" lvl="0" indent="-342900">
              <a:lnSpc>
                <a:spcPct val="107000"/>
              </a:lnSpc>
              <a:spcBef>
                <a:spcPts val="0"/>
              </a:spcBef>
              <a:spcAft>
                <a:spcPts val="0"/>
              </a:spcAft>
              <a:buFont typeface="Aptos" panose="020B0004020202020204" pitchFamily="34" charset="0"/>
              <a:buChar cha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Pursuing the hearts and minds of people is a law of God, and those throughout history who sought to replace God, perverted his word and used his ways to do it.</a:t>
            </a:r>
          </a:p>
          <a:p>
            <a:pPr marL="342900" marR="0" lvl="0" indent="-342900">
              <a:lnSpc>
                <a:spcPct val="107000"/>
              </a:lnSpc>
              <a:spcBef>
                <a:spcPts val="0"/>
              </a:spcBef>
              <a:spcAft>
                <a:spcPts val="800"/>
              </a:spcAft>
              <a:buFont typeface="Aptos" panose="020B0004020202020204" pitchFamily="34" charset="0"/>
              <a:buChar char="-"/>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The Holy Spirit teaches us </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by contrast</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We know that a thing is of man or of God based on the fruit that it bears.</a:t>
            </a:r>
          </a:p>
          <a:p>
            <a:pPr marL="0" marR="0">
              <a:lnSpc>
                <a:spcPct val="107000"/>
              </a:lnSpc>
              <a:spcBef>
                <a:spcPts val="0"/>
              </a:spcBef>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Matthew 7:15-20 ESV</a:t>
            </a:r>
          </a:p>
          <a:p>
            <a:pPr marL="0" marR="0">
              <a:lnSpc>
                <a:spcPct val="107000"/>
              </a:lnSpc>
              <a:spcBef>
                <a:spcPts val="0"/>
              </a:spcBef>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 Tree and Its Fruit</a:t>
            </a:r>
          </a:p>
          <a:p>
            <a:pPr marL="0" marR="0">
              <a:lnSpc>
                <a:spcPct val="107000"/>
              </a:lnSpc>
              <a:spcBef>
                <a:spcPts val="0"/>
              </a:spcBef>
              <a:spcAft>
                <a:spcPts val="800"/>
              </a:spcAft>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15 “Beware of false prophets, who come to you in sheep's clothing but inwardly are ravenous wolves. 16 You will recognize them by their fruits. Are grapes gathered from thornbushes, or figs from thistles? 17 So, every healthy tree bears good fruit, but the diseased tree bears bad fruit. 18 A healthy tree cannot bear bad fruit, nor can a diseased tree bear good fruit. 19 Every tree that does not bear good fruit is cut down and thrown into the fire. 20 Thus you will recognize them by their fruits.</a:t>
            </a:r>
          </a:p>
        </p:txBody>
      </p:sp>
    </p:spTree>
    <p:extLst>
      <p:ext uri="{BB962C8B-B14F-4D97-AF65-F5344CB8AC3E}">
        <p14:creationId xmlns:p14="http://schemas.microsoft.com/office/powerpoint/2010/main" val="4175945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289CBD-1289-2B0A-D375-1074E931C051}"/>
              </a:ext>
            </a:extLst>
          </p:cNvPr>
          <p:cNvSpPr txBox="1"/>
          <p:nvPr/>
        </p:nvSpPr>
        <p:spPr>
          <a:xfrm>
            <a:off x="0" y="1"/>
            <a:ext cx="12192000" cy="6001643"/>
          </a:xfrm>
          <a:prstGeom prst="rect">
            <a:avLst/>
          </a:prstGeom>
          <a:noFill/>
        </p:spPr>
        <p:txBody>
          <a:bodyPr wrap="square">
            <a:spAutoFit/>
          </a:bodyPr>
          <a:lstStyle/>
          <a:p>
            <a:r>
              <a:rPr lang="en-US" sz="2400" b="1" dirty="0"/>
              <a:t>We must remember that salvation is a gift that we can only receive but not earn. To make Jesus Christ our Lord means that we are willing to die for the gospel, making it the priority in our lives. This is a death that we must experience daily as Paul wrote. There may come a time where this death may be a physical death. The only way a person will reach that level of submission is by knowing God intimately and the love that we develop for him drives our submission and obedience in the face of tyranny, wickedness, and iniquity. </a:t>
            </a:r>
          </a:p>
          <a:p>
            <a:endParaRPr lang="en-US" sz="2400" b="1" dirty="0"/>
          </a:p>
          <a:p>
            <a:endParaRPr lang="en-US" sz="2400" b="1" dirty="0"/>
          </a:p>
          <a:p>
            <a:r>
              <a:rPr lang="en-US" sz="2400" b="1" dirty="0"/>
              <a:t>If one thinks and believes that they can live without God, they will try. Faith is for the purpose of serving God, not getting our needs met. When our hearts and minds are in alignment with the will of God, every day is a blessing. Then we see, hear, and feel the presence of God in us and all around us. Then, love is easy, and every fruit of the Holy Spirit is manifested in our lives. </a:t>
            </a:r>
          </a:p>
          <a:p>
            <a:endParaRPr lang="en-US" sz="2400" b="1" dirty="0"/>
          </a:p>
          <a:p>
            <a:r>
              <a:rPr lang="en-US" sz="2400" b="1" dirty="0"/>
              <a:t>I pray this for each of us in the days to come!</a:t>
            </a:r>
          </a:p>
        </p:txBody>
      </p:sp>
    </p:spTree>
    <p:extLst>
      <p:ext uri="{BB962C8B-B14F-4D97-AF65-F5344CB8AC3E}">
        <p14:creationId xmlns:p14="http://schemas.microsoft.com/office/powerpoint/2010/main" val="74764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E80061-22AD-AACE-F971-F0F48642DFCE}"/>
              </a:ext>
            </a:extLst>
          </p:cNvPr>
          <p:cNvSpPr txBox="1"/>
          <p:nvPr/>
        </p:nvSpPr>
        <p:spPr>
          <a:xfrm>
            <a:off x="0" y="0"/>
            <a:ext cx="12192000" cy="6807954"/>
          </a:xfrm>
          <a:prstGeom prst="rect">
            <a:avLst/>
          </a:prstGeom>
          <a:noFill/>
        </p:spPr>
        <p:txBody>
          <a:bodyPr wrap="square">
            <a:spAutoFit/>
          </a:bodyPr>
          <a:lstStyle/>
          <a:p>
            <a:pPr marR="0" lvl="0">
              <a:lnSpc>
                <a:spcPct val="107000"/>
              </a:lnSpc>
              <a:spcBef>
                <a:spcPts val="0"/>
              </a:spcBef>
              <a:spcAft>
                <a:spcPts val="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2. Perceptions, paradigms, and worldviews affect the heart and mind.</a:t>
            </a:r>
          </a:p>
          <a:p>
            <a:pPr marL="342900" marR="0" lvl="0" indent="-342900">
              <a:lnSpc>
                <a:spcPct val="107000"/>
              </a:lnSpc>
              <a:spcBef>
                <a:spcPts val="0"/>
              </a:spcBef>
              <a:spcAft>
                <a:spcPts val="0"/>
              </a:spcAft>
              <a:buFont typeface="Aptos" panose="020B0004020202020204" pitchFamily="34" charset="0"/>
              <a:buChar char="-"/>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Identity and value are what God focuses on.</a:t>
            </a:r>
          </a:p>
          <a:p>
            <a:pPr marL="742950" marR="0" lvl="1" indent="-285750">
              <a:lnSpc>
                <a:spcPct val="107000"/>
              </a:lnSpc>
              <a:spcBef>
                <a:spcPts val="0"/>
              </a:spcBef>
              <a:spcAft>
                <a:spcPts val="0"/>
              </a:spcAft>
              <a:buFont typeface="Courier New" panose="02070309020205020404" pitchFamily="49" charset="0"/>
              <a:buChar char="o"/>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These manifest faith.</a:t>
            </a:r>
          </a:p>
          <a:p>
            <a:pPr marL="742950" marR="0" lvl="1" indent="-285750">
              <a:lnSpc>
                <a:spcPct val="107000"/>
              </a:lnSpc>
              <a:spcBef>
                <a:spcPts val="0"/>
              </a:spcBef>
              <a:spcAft>
                <a:spcPts val="800"/>
              </a:spcAft>
              <a:buFont typeface="Courier New" panose="02070309020205020404" pitchFamily="49" charset="0"/>
              <a:buChar char="o"/>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These are what Satan attacks and destroys.</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Romans 8:17 ESV</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17 and if children, then heirs—heirs of God and fellow heirs with Christ, provided we suffer with him in order that we may also be glorified with him.</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1 Corinthians 2:16 ESV</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16 “For who has understood the mind of the Lord so as to instruct him?” But we have the mind of Christ.</a:t>
            </a:r>
          </a:p>
        </p:txBody>
      </p:sp>
    </p:spTree>
    <p:extLst>
      <p:ext uri="{BB962C8B-B14F-4D97-AF65-F5344CB8AC3E}">
        <p14:creationId xmlns:p14="http://schemas.microsoft.com/office/powerpoint/2010/main" val="415108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68E362-2549-0EFB-DE7A-5E5D19D6BEC5}"/>
              </a:ext>
            </a:extLst>
          </p:cNvPr>
          <p:cNvSpPr txBox="1"/>
          <p:nvPr/>
        </p:nvSpPr>
        <p:spPr>
          <a:xfrm>
            <a:off x="0" y="0"/>
            <a:ext cx="12192000" cy="6037807"/>
          </a:xfrm>
          <a:prstGeom prst="rect">
            <a:avLst/>
          </a:prstGeom>
          <a:noFill/>
        </p:spPr>
        <p:txBody>
          <a:bodyPr wrap="square">
            <a:spAutoFit/>
          </a:bodyPr>
          <a:lstStyle/>
          <a:p>
            <a:pPr marL="1143000" marR="0">
              <a:lnSpc>
                <a:spcPct val="107000"/>
              </a:lnSpc>
              <a:spcBef>
                <a:spcPts val="0"/>
              </a:spcBef>
              <a:spcAft>
                <a:spcPts val="0"/>
              </a:spcAf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Aptos" panose="020B0004020202020204" pitchFamily="34" charset="0"/>
              <a:buChar char="-"/>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Ego and pride are what the world focuses on.</a:t>
            </a:r>
          </a:p>
          <a:p>
            <a:pPr marL="742950" marR="0" lvl="1" indent="-285750">
              <a:lnSpc>
                <a:spcPct val="107000"/>
              </a:lnSpc>
              <a:spcBef>
                <a:spcPts val="0"/>
              </a:spcBef>
              <a:spcAft>
                <a:spcPts val="0"/>
              </a:spcAft>
              <a:buFont typeface="Courier New" panose="02070309020205020404" pitchFamily="49" charset="0"/>
              <a:buChar char="o"/>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These manifest selfishness.</a:t>
            </a:r>
          </a:p>
          <a:p>
            <a:pPr marL="742950" marR="0" lvl="1" indent="-285750">
              <a:lnSpc>
                <a:spcPct val="107000"/>
              </a:lnSpc>
              <a:spcBef>
                <a:spcPts val="0"/>
              </a:spcBef>
              <a:spcAft>
                <a:spcPts val="800"/>
              </a:spcAft>
              <a:buFont typeface="Courier New" panose="02070309020205020404" pitchFamily="49" charset="0"/>
              <a:buChar char="o"/>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These are what God resists.</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Jeremiah 17:9 ESV</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9 The heart is deceitful above all things, and desperately sick; who can understand it?</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James 4:6 ESV</a:t>
            </a:r>
          </a:p>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6 But he gives more grace. Therefore, it says, “God opposes the proud but gives grace to the humble.”</a:t>
            </a:r>
          </a:p>
        </p:txBody>
      </p:sp>
    </p:spTree>
    <p:extLst>
      <p:ext uri="{BB962C8B-B14F-4D97-AF65-F5344CB8AC3E}">
        <p14:creationId xmlns:p14="http://schemas.microsoft.com/office/powerpoint/2010/main" val="268423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0E1529-8685-7288-B306-7B26E3110CC4}"/>
              </a:ext>
            </a:extLst>
          </p:cNvPr>
          <p:cNvSpPr txBox="1"/>
          <p:nvPr/>
        </p:nvSpPr>
        <p:spPr>
          <a:xfrm>
            <a:off x="0" y="0"/>
            <a:ext cx="12192000" cy="5338897"/>
          </a:xfrm>
          <a:prstGeom prst="rect">
            <a:avLst/>
          </a:prstGeom>
          <a:noFill/>
        </p:spPr>
        <p:txBody>
          <a:bodyPr wrap="square">
            <a:spAutoFit/>
          </a:bodyPr>
          <a:lstStyle/>
          <a:p>
            <a:pPr marR="0" lvl="0">
              <a:lnSpc>
                <a:spcPct val="107000"/>
              </a:lnSpc>
              <a:spcBef>
                <a:spcPts val="0"/>
              </a:spcBef>
              <a:spcAft>
                <a:spcPts val="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3. Our heart’s desire is to have a place to belong to, a tribe to belong to. This is how God made us.</a:t>
            </a:r>
          </a:p>
          <a:p>
            <a:pPr marL="457200" marR="0">
              <a:lnSpc>
                <a:spcPct val="107000"/>
              </a:lnSpc>
              <a:spcBef>
                <a:spcPts val="0"/>
              </a:spcBef>
              <a:spcAft>
                <a:spcPts val="0"/>
              </a:spcAft>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Font typeface="Aptos" panose="020B0004020202020204" pitchFamily="34" charset="0"/>
              <a:buChar char="-"/>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We were made to serve.</a:t>
            </a:r>
          </a:p>
          <a:p>
            <a:pPr marR="0" lvl="0">
              <a:lnSpc>
                <a:spcPct val="107000"/>
              </a:lnSpc>
              <a:spcBef>
                <a:spcPts val="0"/>
              </a:spcBef>
              <a:spcAft>
                <a:spcPts val="0"/>
              </a:spcAft>
            </a:pPr>
            <a:endParaRPr lang="en-US" sz="40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Aptos" panose="020B0004020202020204" pitchFamily="34" charset="0"/>
              <a:buChar char="-"/>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We were made to worship.</a:t>
            </a:r>
          </a:p>
          <a:p>
            <a:pPr marL="742950" marR="0" lvl="1" indent="-285750">
              <a:lnSpc>
                <a:spcPct val="107000"/>
              </a:lnSpc>
              <a:spcBef>
                <a:spcPts val="0"/>
              </a:spcBef>
              <a:spcAft>
                <a:spcPts val="800"/>
              </a:spcAft>
              <a:buFont typeface="Courier New" panose="02070309020205020404" pitchFamily="49" charset="0"/>
              <a:buChar char="o"/>
            </a:pPr>
            <a:r>
              <a:rPr lang="en-US" sz="4000" b="1" kern="100" dirty="0">
                <a:effectLst/>
                <a:latin typeface="Aptos" panose="020B0004020202020204" pitchFamily="34" charset="0"/>
                <a:ea typeface="Aptos" panose="020B0004020202020204" pitchFamily="34" charset="0"/>
                <a:cs typeface="Times New Roman" panose="02020603050405020304" pitchFamily="18" charset="0"/>
              </a:rPr>
              <a:t>  What we worship receives our time and attention.</a:t>
            </a:r>
          </a:p>
        </p:txBody>
      </p:sp>
    </p:spTree>
    <p:extLst>
      <p:ext uri="{BB962C8B-B14F-4D97-AF65-F5344CB8AC3E}">
        <p14:creationId xmlns:p14="http://schemas.microsoft.com/office/powerpoint/2010/main" val="372257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7D217-DCF4-2A92-89BC-C46C858122A5}"/>
              </a:ext>
            </a:extLst>
          </p:cNvPr>
          <p:cNvSpPr txBox="1"/>
          <p:nvPr/>
        </p:nvSpPr>
        <p:spPr>
          <a:xfrm>
            <a:off x="0" y="1"/>
            <a:ext cx="12192000" cy="6685420"/>
          </a:xfrm>
          <a:prstGeom prst="rect">
            <a:avLst/>
          </a:prstGeom>
          <a:noFill/>
        </p:spPr>
        <p:txBody>
          <a:bodyPr wrap="square">
            <a:spAutoFit/>
          </a:bodyPr>
          <a:lstStyle/>
          <a:p>
            <a:pPr marR="0" lvl="0">
              <a:lnSpc>
                <a:spcPct val="107000"/>
              </a:lnSpc>
              <a:spcBef>
                <a:spcPts val="0"/>
              </a:spcBef>
              <a:spcAft>
                <a:spcPts val="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4. How are our hearts manipulated?</a:t>
            </a:r>
          </a:p>
          <a:p>
            <a:pPr marL="457200" marR="0">
              <a:lnSpc>
                <a:spcPct val="107000"/>
              </a:lnSpc>
              <a:spcBef>
                <a:spcPts val="0"/>
              </a:spcBef>
              <a:spcAft>
                <a:spcPts val="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Aptos" panose="020B0004020202020204" pitchFamily="34" charset="0"/>
              <a:buChar char="-"/>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Lies, fear, greed.</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John 8:44 ESV</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44 You are of your father the devil, and your will is to do your father's desires. He was a murderer from the beginning, and does not stand in the truth, because there is no truth in him. When he lies, he speaks out of his own character, for he is a liar and the father of lies.</a:t>
            </a:r>
          </a:p>
          <a:p>
            <a:pPr marL="0" marR="0">
              <a:lnSpc>
                <a:spcPct val="107000"/>
              </a:lnSpc>
              <a:spcBef>
                <a:spcPts val="0"/>
              </a:spcBef>
              <a:spcAft>
                <a:spcPts val="800"/>
              </a:spcAft>
            </a:pPr>
            <a:endParaRPr lang="en-US"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ptos" panose="020B0004020202020204" pitchFamily="34" charset="0"/>
              <a:buChar char="-"/>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Lust, pride of life.</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John 2:16 ESV</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16 For all that is in the world—the desires of the flesh and the desires of the eyes and pride of life[a]—is not from the Father but is from the world.</a:t>
            </a:r>
          </a:p>
        </p:txBody>
      </p:sp>
    </p:spTree>
    <p:extLst>
      <p:ext uri="{BB962C8B-B14F-4D97-AF65-F5344CB8AC3E}">
        <p14:creationId xmlns:p14="http://schemas.microsoft.com/office/powerpoint/2010/main" val="88219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A7C561-6778-8183-7688-2BEB2480AA69}"/>
              </a:ext>
            </a:extLst>
          </p:cNvPr>
          <p:cNvSpPr txBox="1"/>
          <p:nvPr/>
        </p:nvSpPr>
        <p:spPr>
          <a:xfrm>
            <a:off x="0" y="1"/>
            <a:ext cx="12192000" cy="6582828"/>
          </a:xfrm>
          <a:prstGeom prst="rect">
            <a:avLst/>
          </a:prstGeom>
          <a:noFill/>
        </p:spPr>
        <p:txBody>
          <a:bodyPr wrap="square">
            <a:spAutoFit/>
          </a:bodyPr>
          <a:lstStyle/>
          <a:p>
            <a:pPr marR="0" lvl="0">
              <a:lnSpc>
                <a:spcPct val="107000"/>
              </a:lnSpc>
              <a:spcBef>
                <a:spcPts val="0"/>
              </a:spcBef>
              <a:spcAft>
                <a:spcPts val="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5. Why are our hearts and minds so important to God?</a:t>
            </a:r>
          </a:p>
          <a:p>
            <a:pPr marL="685800" marR="0">
              <a:lnSpc>
                <a:spcPct val="107000"/>
              </a:lnSpc>
              <a:spcBef>
                <a:spcPts val="0"/>
              </a:spcBef>
              <a:spcAft>
                <a:spcPts val="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800"/>
              </a:spcAft>
              <a:buFont typeface="Aptos" panose="020B0004020202020204" pitchFamily="34" charset="0"/>
              <a:buChar char="-"/>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Faith creates a surrendered heart and perpetuates it.</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1 Samuel 16:7 ESV</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7 But the Lord said to Samuel, “Do not look on his appearance or on the height of his stature, because I have rejected him. For the Lord sees not as man sees: man looks on the outward appearance, but the Lord looks on the heart.”</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Hebrews 11:6 ESV</a:t>
            </a:r>
          </a:p>
          <a:p>
            <a:pPr marL="0" marR="0">
              <a:lnSpc>
                <a:spcPct val="107000"/>
              </a:lnSpc>
              <a:spcBef>
                <a:spcPts val="0"/>
              </a:spcBef>
              <a:spcAft>
                <a:spcPts val="800"/>
              </a:spcAft>
            </a:pPr>
            <a:r>
              <a:rPr lang="en-US" sz="2800" b="1" kern="100" dirty="0">
                <a:effectLst/>
                <a:latin typeface="Aptos" panose="020B0004020202020204" pitchFamily="34" charset="0"/>
                <a:ea typeface="Aptos" panose="020B0004020202020204" pitchFamily="34" charset="0"/>
                <a:cs typeface="Times New Roman" panose="02020603050405020304" pitchFamily="18" charset="0"/>
              </a:rPr>
              <a:t>6 And without faith it is impossible to please him, for whoever would draw near to God must believe that he exists and that he rewards those who seek him.</a:t>
            </a:r>
          </a:p>
        </p:txBody>
      </p:sp>
    </p:spTree>
    <p:extLst>
      <p:ext uri="{BB962C8B-B14F-4D97-AF65-F5344CB8AC3E}">
        <p14:creationId xmlns:p14="http://schemas.microsoft.com/office/powerpoint/2010/main" val="2582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3B2B6D-5F01-6EED-4B59-3C1AA1EC2641}"/>
              </a:ext>
            </a:extLst>
          </p:cNvPr>
          <p:cNvSpPr txBox="1"/>
          <p:nvPr/>
        </p:nvSpPr>
        <p:spPr>
          <a:xfrm>
            <a:off x="0" y="0"/>
            <a:ext cx="12192000" cy="6555641"/>
          </a:xfrm>
          <a:prstGeom prst="rect">
            <a:avLst/>
          </a:prstGeom>
          <a:noFill/>
        </p:spPr>
        <p:txBody>
          <a:bodyPr wrap="square">
            <a:spAutoFit/>
          </a:bodyPr>
          <a:lstStyle/>
          <a:p>
            <a:r>
              <a:rPr lang="en-US" sz="3600" b="1" dirty="0"/>
              <a:t>6.	What does scripture teach us about our hearts and minds?</a:t>
            </a:r>
          </a:p>
          <a:p>
            <a:endParaRPr lang="en-US" sz="3600" b="1" dirty="0"/>
          </a:p>
          <a:p>
            <a:r>
              <a:rPr lang="en-US" sz="3600" b="1" u="sng" dirty="0"/>
              <a:t>Heart: Our responsibility!</a:t>
            </a:r>
          </a:p>
          <a:p>
            <a:r>
              <a:rPr lang="en-US" sz="3600" b="1" dirty="0"/>
              <a:t>1.	**Proverbs 4:23**: "Keep your heart with all vigilance, for from it flow the springs of life."</a:t>
            </a:r>
          </a:p>
          <a:p>
            <a:endParaRPr lang="en-US" sz="3600" b="1" dirty="0"/>
          </a:p>
          <a:p>
            <a:r>
              <a:rPr lang="en-US" sz="3600" b="1" dirty="0"/>
              <a:t>-	You manage it, protect it, bridle it, open and close it.</a:t>
            </a:r>
          </a:p>
          <a:p>
            <a:r>
              <a:rPr lang="en-US" sz="3600" b="1" dirty="0"/>
              <a:t>-	It is the doorway from which the power of God through faith, manifests in the physical.</a:t>
            </a:r>
          </a:p>
          <a:p>
            <a:endParaRPr lang="en-US" sz="2400" b="1" dirty="0"/>
          </a:p>
        </p:txBody>
      </p:sp>
    </p:spTree>
    <p:extLst>
      <p:ext uri="{BB962C8B-B14F-4D97-AF65-F5344CB8AC3E}">
        <p14:creationId xmlns:p14="http://schemas.microsoft.com/office/powerpoint/2010/main" val="165194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E9B399-C33B-0BAA-B0F9-DA908B812F6B}"/>
              </a:ext>
            </a:extLst>
          </p:cNvPr>
          <p:cNvSpPr txBox="1"/>
          <p:nvPr/>
        </p:nvSpPr>
        <p:spPr>
          <a:xfrm>
            <a:off x="0" y="0"/>
            <a:ext cx="12191999" cy="5693866"/>
          </a:xfrm>
          <a:prstGeom prst="rect">
            <a:avLst/>
          </a:prstGeom>
          <a:noFill/>
        </p:spPr>
        <p:txBody>
          <a:bodyPr wrap="square">
            <a:spAutoFit/>
          </a:bodyPr>
          <a:lstStyle/>
          <a:p>
            <a:r>
              <a:rPr lang="en-US" sz="2800" b="1" dirty="0"/>
              <a:t>2.	**Matthew 15:18-19**: "But what comes out of the mouth proceeds from the heart, and this defiles a person. For out of the heart come evil thoughts, murder, adultery, sexual immorality, theft, false witness, slander."</a:t>
            </a:r>
          </a:p>
          <a:p>
            <a:endParaRPr lang="en-US" sz="2800" b="1" dirty="0"/>
          </a:p>
          <a:p>
            <a:r>
              <a:rPr lang="en-US" sz="2800" b="1" dirty="0"/>
              <a:t>-	It drives your words and actions.</a:t>
            </a:r>
          </a:p>
          <a:p>
            <a:r>
              <a:rPr lang="en-US" sz="2800" b="1" dirty="0"/>
              <a:t>-	Without God it is only evil and will serve to kill, steel and destroy without God.</a:t>
            </a:r>
          </a:p>
          <a:p>
            <a:endParaRPr lang="en-US" sz="2800" b="1" dirty="0"/>
          </a:p>
          <a:p>
            <a:r>
              <a:rPr lang="en-US" sz="2800" b="1" dirty="0"/>
              <a:t>3.	**Psalm 51:10**: "Create in me a clean heart, O God, and renew a right spirit within me."</a:t>
            </a:r>
          </a:p>
          <a:p>
            <a:endParaRPr lang="en-US" sz="2800" b="1" dirty="0"/>
          </a:p>
          <a:p>
            <a:r>
              <a:rPr lang="en-US" sz="2800" b="1" dirty="0"/>
              <a:t>-	It can be cleaned by God and is used to resurrect a dead spirit.</a:t>
            </a:r>
          </a:p>
        </p:txBody>
      </p:sp>
    </p:spTree>
    <p:extLst>
      <p:ext uri="{BB962C8B-B14F-4D97-AF65-F5344CB8AC3E}">
        <p14:creationId xmlns:p14="http://schemas.microsoft.com/office/powerpoint/2010/main" val="29994893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49</TotalTime>
  <Words>2547</Words>
  <Application>Microsoft Office PowerPoint</Application>
  <PresentationFormat>Widescreen</PresentationFormat>
  <Paragraphs>177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Century Gothic</vt:lpstr>
      <vt:lpstr>Courier New</vt:lpstr>
      <vt:lpstr>Mesh</vt:lpstr>
      <vt:lpstr>Our hearts and minds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Moseley</dc:creator>
  <cp:lastModifiedBy>Brian Moseley</cp:lastModifiedBy>
  <cp:revision>1</cp:revision>
  <dcterms:created xsi:type="dcterms:W3CDTF">2024-06-15T21:58:25Z</dcterms:created>
  <dcterms:modified xsi:type="dcterms:W3CDTF">2024-06-15T22:48:10Z</dcterms:modified>
</cp:coreProperties>
</file>