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2" r:id="rId9"/>
    <p:sldId id="261" r:id="rId10"/>
    <p:sldId id="267" r:id="rId11"/>
    <p:sldId id="266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4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Saturday, June 1,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t>Saturday, June 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2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t>Saturday, June 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1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Saturday, June 1,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70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t>Saturday, June 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58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t>Saturday, June 1,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8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t>Saturday, June 1, 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t>Saturday, June 1,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2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t>Saturday, June 1,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7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t>Saturday, June 1,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t>Saturday, June 1,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49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Saturday, June 1,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603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40000"/>
        </a:lnSpc>
        <a:spcBef>
          <a:spcPts val="10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C448D53-ACA1-4CA4-B08A-09FB0780C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C9984C-C92F-3D48-2C01-79DD0C7D3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11900" y="448056"/>
            <a:ext cx="5428996" cy="27686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The Value of the Gospel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9ED759-6449-A383-815D-4367FB028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11900" y="4471416"/>
            <a:ext cx="5428996" cy="1481328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FF00">
                    <a:alpha val="55000"/>
                  </a:srgbClr>
                </a:solidFill>
                <a:latin typeface="+mj-lt"/>
              </a:rPr>
              <a:t>It is the complete representation of the love of God!!</a:t>
            </a:r>
          </a:p>
        </p:txBody>
      </p:sp>
      <p:pic>
        <p:nvPicPr>
          <p:cNvPr id="7" name="Picture 6" descr="A diamond heart with a cross inside&#10;&#10;Description automatically generated">
            <a:extLst>
              <a:ext uri="{FF2B5EF4-FFF2-40B4-BE49-F238E27FC236}">
                <a16:creationId xmlns:a16="http://schemas.microsoft.com/office/drawing/2014/main" id="{EDD1AA02-9203-5282-F0BC-03571E74B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04" y="510712"/>
            <a:ext cx="5422576" cy="542257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5719CE-F76F-4313-9A48-ADF79E67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318321" y="4122000"/>
            <a:ext cx="5447091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532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0F2999-8F46-0713-114D-BF7C8C88DC83}"/>
              </a:ext>
            </a:extLst>
          </p:cNvPr>
          <p:cNvSpPr txBox="1"/>
          <p:nvPr/>
        </p:nvSpPr>
        <p:spPr>
          <a:xfrm>
            <a:off x="0" y="0"/>
            <a:ext cx="12192000" cy="5966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Matthew 24:14</a:t>
            </a: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"And this gospel of the kingdom will be proclaimed throughout the whole world as </a:t>
            </a:r>
            <a:r>
              <a:rPr lang="en-US" sz="44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 testimony</a:t>
            </a: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to all nations</a:t>
            </a: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and then the end will come."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creates fresh testimony by our active, obedient faith because it is active, alive, and constant for those who walk in it.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our commission to all the nations!</a:t>
            </a:r>
          </a:p>
        </p:txBody>
      </p:sp>
    </p:spTree>
    <p:extLst>
      <p:ext uri="{BB962C8B-B14F-4D97-AF65-F5344CB8AC3E}">
        <p14:creationId xmlns:p14="http://schemas.microsoft.com/office/powerpoint/2010/main" val="279933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724E45B-6F4F-6C06-68E1-EEC357921425}"/>
              </a:ext>
            </a:extLst>
          </p:cNvPr>
          <p:cNvSpPr txBox="1"/>
          <p:nvPr/>
        </p:nvSpPr>
        <p:spPr>
          <a:xfrm>
            <a:off x="0" y="0"/>
            <a:ext cx="121920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u="sng" dirty="0">
                <a:solidFill>
                  <a:srgbClr val="FFFF00"/>
                </a:solidFill>
                <a:latin typeface="+mj-lt"/>
              </a:rPr>
              <a:t>Romans 10:14-15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: "How then will they </a:t>
            </a:r>
            <a:r>
              <a:rPr lang="en-US" sz="2000" b="1" u="sng" dirty="0">
                <a:solidFill>
                  <a:srgbClr val="FFFF00"/>
                </a:solidFill>
                <a:latin typeface="+mj-lt"/>
              </a:rPr>
              <a:t>call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 on him in whom they have not </a:t>
            </a:r>
            <a:r>
              <a:rPr lang="en-US" sz="2000" b="1" u="sng" dirty="0">
                <a:solidFill>
                  <a:srgbClr val="FFFF00"/>
                </a:solidFill>
                <a:latin typeface="+mj-lt"/>
              </a:rPr>
              <a:t>believed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? And how are they to </a:t>
            </a:r>
            <a:r>
              <a:rPr lang="en-US" sz="2000" b="1" u="sng" dirty="0">
                <a:solidFill>
                  <a:srgbClr val="FFFF00"/>
                </a:solidFill>
                <a:latin typeface="+mj-lt"/>
              </a:rPr>
              <a:t>believe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 in him of whom they have never </a:t>
            </a:r>
            <a:r>
              <a:rPr lang="en-US" sz="2000" b="1" u="sng" dirty="0">
                <a:solidFill>
                  <a:srgbClr val="FFFF00"/>
                </a:solidFill>
                <a:latin typeface="+mj-lt"/>
              </a:rPr>
              <a:t>heard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? And how are they to </a:t>
            </a:r>
            <a:r>
              <a:rPr lang="en-US" sz="2000" b="1" u="sng" dirty="0">
                <a:solidFill>
                  <a:srgbClr val="FFFF00"/>
                </a:solidFill>
                <a:latin typeface="+mj-lt"/>
              </a:rPr>
              <a:t>hear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 without someone </a:t>
            </a:r>
            <a:r>
              <a:rPr lang="en-US" sz="2000" b="1" u="sng" dirty="0">
                <a:solidFill>
                  <a:srgbClr val="FFFF00"/>
                </a:solidFill>
                <a:latin typeface="+mj-lt"/>
              </a:rPr>
              <a:t>preaching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? And how are they to </a:t>
            </a:r>
            <a:r>
              <a:rPr lang="en-US" sz="2000" b="1" u="sng" dirty="0">
                <a:solidFill>
                  <a:srgbClr val="FFFF00"/>
                </a:solidFill>
                <a:latin typeface="+mj-lt"/>
              </a:rPr>
              <a:t>preach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 unless they are </a:t>
            </a:r>
            <a:r>
              <a:rPr lang="en-US" sz="2000" b="1" u="sng" dirty="0">
                <a:solidFill>
                  <a:srgbClr val="FFFF00"/>
                </a:solidFill>
                <a:latin typeface="+mj-lt"/>
              </a:rPr>
              <a:t>sent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? As it is written, </a:t>
            </a:r>
            <a:r>
              <a:rPr lang="en-US" sz="2000" b="1" u="sng" dirty="0">
                <a:solidFill>
                  <a:srgbClr val="FFFF00"/>
                </a:solidFill>
                <a:latin typeface="+mj-lt"/>
              </a:rPr>
              <a:t>'How beautiful are the feet of those who preach the good news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!'"</a:t>
            </a:r>
          </a:p>
          <a:p>
            <a:r>
              <a:rPr lang="en-US" sz="2000" dirty="0">
                <a:solidFill>
                  <a:srgbClr val="FFFF00"/>
                </a:solidFill>
                <a:latin typeface="+mj-lt"/>
              </a:rPr>
              <a:t>-	This verse gives step by step instructions describing how we are to share the gospel when one works it out in reverse.</a:t>
            </a:r>
          </a:p>
          <a:p>
            <a:endParaRPr lang="en-US" sz="2000" dirty="0">
              <a:solidFill>
                <a:srgbClr val="FFFF00"/>
              </a:solidFill>
              <a:latin typeface="+mj-lt"/>
            </a:endParaRPr>
          </a:p>
          <a:p>
            <a:r>
              <a:rPr lang="en-US" sz="2000" dirty="0">
                <a:solidFill>
                  <a:srgbClr val="FFFF00"/>
                </a:solidFill>
                <a:latin typeface="+mj-lt"/>
              </a:rPr>
              <a:t>1.	See in your heart how God views those who deliver the gospel.</a:t>
            </a:r>
          </a:p>
          <a:p>
            <a:endParaRPr lang="en-US" sz="2000" dirty="0">
              <a:solidFill>
                <a:srgbClr val="FFFF00"/>
              </a:solidFill>
              <a:latin typeface="+mj-lt"/>
            </a:endParaRPr>
          </a:p>
          <a:p>
            <a:r>
              <a:rPr lang="en-US" sz="2000" dirty="0">
                <a:solidFill>
                  <a:srgbClr val="FFFF00"/>
                </a:solidFill>
                <a:latin typeface="+mj-lt"/>
              </a:rPr>
              <a:t>2.	Recognize the urging of the Holy Spirit in your heart in specific circumstances. Here is where you are sent.</a:t>
            </a:r>
          </a:p>
          <a:p>
            <a:endParaRPr lang="en-US" sz="2000" dirty="0">
              <a:solidFill>
                <a:srgbClr val="FFFF00"/>
              </a:solidFill>
              <a:latin typeface="+mj-lt"/>
            </a:endParaRPr>
          </a:p>
          <a:p>
            <a:endParaRPr lang="en-US" sz="2000" dirty="0">
              <a:solidFill>
                <a:srgbClr val="FFFF00"/>
              </a:solidFill>
              <a:latin typeface="+mj-lt"/>
            </a:endParaRPr>
          </a:p>
          <a:p>
            <a:r>
              <a:rPr lang="en-US" sz="2000" dirty="0">
                <a:solidFill>
                  <a:srgbClr val="FFFF00"/>
                </a:solidFill>
                <a:latin typeface="+mj-lt"/>
              </a:rPr>
              <a:t>3.	Preaching is not only for preachers. It is simply sharing the gospel and your testimony.</a:t>
            </a:r>
          </a:p>
          <a:p>
            <a:endParaRPr lang="en-US" sz="2000" dirty="0">
              <a:solidFill>
                <a:srgbClr val="FFFF00"/>
              </a:solidFill>
              <a:latin typeface="+mj-lt"/>
            </a:endParaRPr>
          </a:p>
          <a:p>
            <a:r>
              <a:rPr lang="en-US" sz="2000" dirty="0">
                <a:solidFill>
                  <a:srgbClr val="FFFF00"/>
                </a:solidFill>
                <a:latin typeface="+mj-lt"/>
              </a:rPr>
              <a:t>4.	This is the only way the lost can receive the gospel. They must hear it!</a:t>
            </a:r>
          </a:p>
          <a:p>
            <a:endParaRPr lang="en-US" sz="2000" dirty="0">
              <a:solidFill>
                <a:srgbClr val="FFFF00"/>
              </a:solidFill>
              <a:latin typeface="+mj-lt"/>
            </a:endParaRPr>
          </a:p>
          <a:p>
            <a:r>
              <a:rPr lang="en-US" sz="2000" dirty="0">
                <a:solidFill>
                  <a:srgbClr val="FFFF00"/>
                </a:solidFill>
                <a:latin typeface="+mj-lt"/>
              </a:rPr>
              <a:t>5.	Hearing the gospel is the only way the lost can believe.</a:t>
            </a:r>
          </a:p>
          <a:p>
            <a:endParaRPr lang="en-US" sz="2000" dirty="0">
              <a:solidFill>
                <a:srgbClr val="FFFF00"/>
              </a:solidFill>
              <a:latin typeface="+mj-lt"/>
            </a:endParaRPr>
          </a:p>
          <a:p>
            <a:r>
              <a:rPr lang="en-US" sz="2000" dirty="0">
                <a:solidFill>
                  <a:srgbClr val="FFFF00"/>
                </a:solidFill>
                <a:latin typeface="+mj-lt"/>
              </a:rPr>
              <a:t>6.	The lost will not call upon the Lord unless they believe.</a:t>
            </a:r>
          </a:p>
        </p:txBody>
      </p:sp>
    </p:spTree>
    <p:extLst>
      <p:ext uri="{BB962C8B-B14F-4D97-AF65-F5344CB8AC3E}">
        <p14:creationId xmlns:p14="http://schemas.microsoft.com/office/powerpoint/2010/main" val="806634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33B7EA-E42D-220C-9C52-D70EE2A7F9A5}"/>
              </a:ext>
            </a:extLst>
          </p:cNvPr>
          <p:cNvSpPr txBox="1"/>
          <p:nvPr/>
        </p:nvSpPr>
        <p:spPr>
          <a:xfrm>
            <a:off x="0" y="1"/>
            <a:ext cx="12192000" cy="5799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Galatians 1:6-9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"I am astonished that you are so quickly deserting him who called you in the grace of Christ and are turning to a different gospel—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not that there is another one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but there are some who trouble you and want to distort the gospel of Christ. But even if we or an angel from heaven should preach to you a gospel contrary to the 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one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we preached to you, let him be accursed. As we have said before, so now I say again: If anyone is preaching to you a gospel contrary to the 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one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you received, let him be accursed.“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kern="100" dirty="0">
              <a:solidFill>
                <a:srgbClr val="FFFF00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There is only one gospel.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Protect it, guard it, and know it!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so important that Paul was willing to curse any who defiled it!</a:t>
            </a:r>
          </a:p>
        </p:txBody>
      </p:sp>
    </p:spTree>
    <p:extLst>
      <p:ext uri="{BB962C8B-B14F-4D97-AF65-F5344CB8AC3E}">
        <p14:creationId xmlns:p14="http://schemas.microsoft.com/office/powerpoint/2010/main" val="1426772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3E8C4A-401D-D348-0C09-7BA598E17345}"/>
              </a:ext>
            </a:extLst>
          </p:cNvPr>
          <p:cNvSpPr txBox="1"/>
          <p:nvPr/>
        </p:nvSpPr>
        <p:spPr>
          <a:xfrm>
            <a:off x="0" y="0"/>
            <a:ext cx="12192000" cy="6182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2 Corinthians 4:3-4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"And even if our gospel is veiled, </a:t>
            </a:r>
            <a:r>
              <a:rPr lang="en-US" sz="40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veiled to those who are perishing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 In their case </a:t>
            </a:r>
            <a:r>
              <a:rPr lang="en-US" sz="40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 god of this world has blinded the minds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of the unbelievers, to keep them from </a:t>
            </a:r>
            <a:r>
              <a:rPr lang="en-US" sz="40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seeing the light of the gospel of the glory of Christ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who is the image of God.“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000" kern="100" dirty="0">
              <a:solidFill>
                <a:srgbClr val="FFFF00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can be hidden.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</a:t>
            </a:r>
            <a:r>
              <a:rPr lang="en-US" sz="40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the </a:t>
            </a:r>
            <a:r>
              <a:rPr lang="en-US" sz="40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glory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of Christ and God our Creator!</a:t>
            </a:r>
          </a:p>
        </p:txBody>
      </p:sp>
    </p:spTree>
    <p:extLst>
      <p:ext uri="{BB962C8B-B14F-4D97-AF65-F5344CB8AC3E}">
        <p14:creationId xmlns:p14="http://schemas.microsoft.com/office/powerpoint/2010/main" val="133062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C0CEE9-A810-3E44-2DF1-087149E09A95}"/>
              </a:ext>
            </a:extLst>
          </p:cNvPr>
          <p:cNvSpPr txBox="1"/>
          <p:nvPr/>
        </p:nvSpPr>
        <p:spPr>
          <a:xfrm>
            <a:off x="0" y="0"/>
            <a:ext cx="12192000" cy="5966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1 Thessalonians 2:13</a:t>
            </a: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- "And we also thank God continually because, when you received the word of God, which you heard from us, you accepted it </a:t>
            </a:r>
            <a:r>
              <a:rPr lang="en-US" sz="44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not as a human word</a:t>
            </a: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but as it actually is</a:t>
            </a:r>
            <a:r>
              <a:rPr lang="en-US" sz="44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the word of God, </a:t>
            </a: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which is indeed </a:t>
            </a:r>
            <a:r>
              <a:rPr lang="en-US" sz="44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at work in you who believe</a:t>
            </a: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."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the divine word of God.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at work.</a:t>
            </a:r>
          </a:p>
        </p:txBody>
      </p:sp>
    </p:spTree>
    <p:extLst>
      <p:ext uri="{BB962C8B-B14F-4D97-AF65-F5344CB8AC3E}">
        <p14:creationId xmlns:p14="http://schemas.microsoft.com/office/powerpoint/2010/main" val="283427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F0DF93-1FF2-ECBA-2FBA-8D0AD7A97F06}"/>
              </a:ext>
            </a:extLst>
          </p:cNvPr>
          <p:cNvSpPr txBox="1"/>
          <p:nvPr/>
        </p:nvSpPr>
        <p:spPr>
          <a:xfrm>
            <a:off x="0" y="0"/>
            <a:ext cx="12192000" cy="675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Hebrews 4:12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- </a:t>
            </a:r>
            <a:r>
              <a:rPr lang="en-US" sz="40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"For the word of God is alive and active. Sharper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than any double-edged sword, it </a:t>
            </a:r>
            <a:r>
              <a:rPr lang="en-US" sz="40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penetrates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even to </a:t>
            </a:r>
            <a:r>
              <a:rPr lang="en-US" sz="40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dividing soul and spirit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joints and marrow; it </a:t>
            </a:r>
            <a:r>
              <a:rPr lang="en-US" sz="40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judges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the thoughts and attitudes of </a:t>
            </a:r>
            <a:r>
              <a:rPr lang="en-US" sz="40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 heart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." 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alive and active.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sharp.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Penetrating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Divides soul and spirit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Judges</a:t>
            </a:r>
          </a:p>
        </p:txBody>
      </p:sp>
    </p:spTree>
    <p:extLst>
      <p:ext uri="{BB962C8B-B14F-4D97-AF65-F5344CB8AC3E}">
        <p14:creationId xmlns:p14="http://schemas.microsoft.com/office/powerpoint/2010/main" val="3027764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6B13EE-88C8-2F61-ADA8-189F90310BFA}"/>
              </a:ext>
            </a:extLst>
          </p:cNvPr>
          <p:cNvSpPr txBox="1"/>
          <p:nvPr/>
        </p:nvSpPr>
        <p:spPr>
          <a:xfrm>
            <a:off x="0" y="0"/>
            <a:ext cx="12192000" cy="663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1 Corinthians 15:1-4: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"Now I would remind you, brothers, of the gospel I preached to you, which you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received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in which you 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stand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and by which you are 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being saved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if you hold fast to the word I preached to you—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unless you believed in vain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 For I delivered to you as of 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first importance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what I also received: that Christ 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died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for our sins in accordance with the Scriptures, that he was 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buried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that he was</a:t>
            </a:r>
            <a:r>
              <a:rPr lang="en-US" sz="2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raised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on the third day in accordance with the Scriptures..."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received as a gift, and to be given!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We stand in it.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a constant, active condition we live in!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can be ignored and set aside. We must pick it up daily!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our highest priority.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2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teaches that Christ died for our sins, was buried, and that he was raised on the third day.</a:t>
            </a:r>
          </a:p>
        </p:txBody>
      </p:sp>
    </p:spTree>
    <p:extLst>
      <p:ext uri="{BB962C8B-B14F-4D97-AF65-F5344CB8AC3E}">
        <p14:creationId xmlns:p14="http://schemas.microsoft.com/office/powerpoint/2010/main" val="284641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451E92-54B4-696D-84A2-56AA8A0C24CD}"/>
              </a:ext>
            </a:extLst>
          </p:cNvPr>
          <p:cNvSpPr txBox="1"/>
          <p:nvPr/>
        </p:nvSpPr>
        <p:spPr>
          <a:xfrm>
            <a:off x="0" y="1"/>
            <a:ext cx="12192000" cy="6466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Ephesians 2:8-9</a:t>
            </a:r>
            <a:r>
              <a:rPr lang="en-US" sz="4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"For </a:t>
            </a:r>
            <a:r>
              <a:rPr lang="en-US" sz="4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by grace</a:t>
            </a:r>
            <a:r>
              <a:rPr lang="en-US" sz="4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you have been saved </a:t>
            </a:r>
            <a:r>
              <a:rPr lang="en-US" sz="4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through faith</a:t>
            </a:r>
            <a:r>
              <a:rPr lang="en-US" sz="4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 And this is not your own doing; </a:t>
            </a:r>
            <a:r>
              <a:rPr lang="en-US" sz="48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the gift of God, not a result of works</a:t>
            </a:r>
            <a:r>
              <a:rPr lang="en-US" sz="4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so that no one may boast."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48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given by grace, received through faith, and is a gift from God, not a result of works.</a:t>
            </a:r>
          </a:p>
        </p:txBody>
      </p:sp>
    </p:spTree>
    <p:extLst>
      <p:ext uri="{BB962C8B-B14F-4D97-AF65-F5344CB8AC3E}">
        <p14:creationId xmlns:p14="http://schemas.microsoft.com/office/powerpoint/2010/main" val="8604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7B7004-7E6C-912C-35ED-5390D241DD67}"/>
              </a:ext>
            </a:extLst>
          </p:cNvPr>
          <p:cNvSpPr txBox="1"/>
          <p:nvPr/>
        </p:nvSpPr>
        <p:spPr>
          <a:xfrm>
            <a:off x="0" y="1"/>
            <a:ext cx="12192000" cy="6388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4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2 Timothy 1:8</a:t>
            </a:r>
            <a:r>
              <a:rPr lang="en-US" sz="5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"Therefore do not be ashamed of the testimony about our Lord, nor of me his prisoner, but share in suffering for the gospel by </a:t>
            </a:r>
            <a:r>
              <a:rPr lang="en-US" sz="54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 power of God</a:t>
            </a:r>
            <a:r>
              <a:rPr lang="en-US" sz="5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."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5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the power of God, and our strength to endure suffering.</a:t>
            </a:r>
          </a:p>
        </p:txBody>
      </p:sp>
    </p:spTree>
    <p:extLst>
      <p:ext uri="{BB962C8B-B14F-4D97-AF65-F5344CB8AC3E}">
        <p14:creationId xmlns:p14="http://schemas.microsoft.com/office/powerpoint/2010/main" val="1892911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DA0E3A-138B-889E-FA74-B06AD0E9512B}"/>
              </a:ext>
            </a:extLst>
          </p:cNvPr>
          <p:cNvSpPr txBox="1"/>
          <p:nvPr/>
        </p:nvSpPr>
        <p:spPr>
          <a:xfrm>
            <a:off x="0" y="0"/>
            <a:ext cx="12192000" cy="6182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Acts 20:24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"But I do not account my life of any </a:t>
            </a:r>
            <a:r>
              <a:rPr lang="en-US" sz="40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value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nor as precious to myself, if only I may finish my course and the ministry that I received from the Lord Jesus, to testify to the gospel of the grace of God.“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Mark 8:35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"For whoever would save his life will lose it, but whoever loses his life for my sake and the gospel's will save it.“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kern="100" dirty="0">
                <a:solidFill>
                  <a:srgbClr val="FFFF00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- It </a:t>
            </a:r>
            <a:r>
              <a:rPr lang="en-US" sz="40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is more valuable than our lives!</a:t>
            </a:r>
          </a:p>
        </p:txBody>
      </p:sp>
    </p:spTree>
    <p:extLst>
      <p:ext uri="{BB962C8B-B14F-4D97-AF65-F5344CB8AC3E}">
        <p14:creationId xmlns:p14="http://schemas.microsoft.com/office/powerpoint/2010/main" val="288765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C67A74-65E0-B13F-A308-7821F10CAC8F}"/>
              </a:ext>
            </a:extLst>
          </p:cNvPr>
          <p:cNvSpPr txBox="1"/>
          <p:nvPr/>
        </p:nvSpPr>
        <p:spPr>
          <a:xfrm>
            <a:off x="0" y="1"/>
            <a:ext cx="12192000" cy="5973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Romans 1:16-17</a:t>
            </a: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"For I am </a:t>
            </a:r>
            <a:r>
              <a:rPr lang="en-US" sz="32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not ashamed</a:t>
            </a: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of the gospel, for it is </a:t>
            </a:r>
            <a:r>
              <a:rPr lang="en-US" sz="32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 power of God for salvation</a:t>
            </a: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to everyone who </a:t>
            </a:r>
            <a:r>
              <a:rPr lang="en-US" sz="32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believes</a:t>
            </a: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to the Jew first and also to the Greek. For </a:t>
            </a:r>
            <a:r>
              <a:rPr lang="en-US" sz="32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in it the righteousness of God is revealed</a:t>
            </a: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from </a:t>
            </a:r>
            <a:r>
              <a:rPr lang="en-US" sz="32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faith for faith</a:t>
            </a: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as it is written, </a:t>
            </a:r>
            <a:r>
              <a:rPr lang="en-US" sz="32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'The righteous shall live by faith</a:t>
            </a: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.'"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something to be proud of.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the power of God for salvation.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to be believed, not imitated.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reveals God's righteousness.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a constant testimony “faith for faith”.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32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what we should live by and can only be lived by in faith.</a:t>
            </a:r>
          </a:p>
        </p:txBody>
      </p:sp>
    </p:spTree>
    <p:extLst>
      <p:ext uri="{BB962C8B-B14F-4D97-AF65-F5344CB8AC3E}">
        <p14:creationId xmlns:p14="http://schemas.microsoft.com/office/powerpoint/2010/main" val="74849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AE4F2E-D649-5ECC-926C-E5939935D99A}"/>
              </a:ext>
            </a:extLst>
          </p:cNvPr>
          <p:cNvSpPr txBox="1"/>
          <p:nvPr/>
        </p:nvSpPr>
        <p:spPr>
          <a:xfrm>
            <a:off x="0" y="0"/>
            <a:ext cx="12192000" cy="6068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1 Corinthians 1:18</a:t>
            </a: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: "For the word of the cross is folly to those who are perishing, but to us who are </a:t>
            </a:r>
            <a:r>
              <a:rPr lang="en-US" sz="44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being saved</a:t>
            </a: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it is </a:t>
            </a:r>
            <a:r>
              <a:rPr lang="en-US" sz="4400" b="1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 power of God</a:t>
            </a: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.“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400" kern="100" dirty="0">
              <a:solidFill>
                <a:srgbClr val="FFFF00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ptos" panose="020B0004020202020204" pitchFamily="34" charset="0"/>
              <a:buChar char="-"/>
            </a:pPr>
            <a:r>
              <a:rPr lang="en-US" sz="4400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It is a constant power that continually works in us!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US" sz="4400" b="1" u="sng" kern="100" dirty="0">
                <a:solidFill>
                  <a:srgbClr val="FFFF00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Salvation is not an event, but what we live and breathe in!</a:t>
            </a:r>
            <a:endParaRPr lang="en-US" sz="4400" kern="100" dirty="0">
              <a:solidFill>
                <a:srgbClr val="FFFF00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838849"/>
      </p:ext>
    </p:extLst>
  </p:cSld>
  <p:clrMapOvr>
    <a:masterClrMapping/>
  </p:clrMapOvr>
</p:sld>
</file>

<file path=ppt/theme/theme1.xml><?xml version="1.0" encoding="utf-8"?>
<a:theme xmlns:a="http://schemas.openxmlformats.org/drawingml/2006/main" name="ThinLineVTI">
  <a:themeElements>
    <a:clrScheme name="ThinLines Color Sc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AC8"/>
      </a:accent1>
      <a:accent2>
        <a:srgbClr val="794DFF"/>
      </a:accent2>
      <a:accent3>
        <a:srgbClr val="00D17D"/>
      </a:accent3>
      <a:accent4>
        <a:srgbClr val="404040"/>
      </a:accent4>
      <a:accent5>
        <a:srgbClr val="FE5D21"/>
      </a:accent5>
      <a:accent6>
        <a:srgbClr val="B3B3B3"/>
      </a:accent6>
      <a:hlink>
        <a:srgbClr val="3E8FF1"/>
      </a:hlink>
      <a:folHlink>
        <a:srgbClr val="939393"/>
      </a:folHlink>
    </a:clrScheme>
    <a:fontScheme name="Custom 3">
      <a:majorFont>
        <a:latin typeface="Sagona Book"/>
        <a:ea typeface=""/>
        <a:cs typeface=""/>
      </a:majorFont>
      <a:minorFont>
        <a:latin typeface="Univer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30</TotalTime>
  <Words>1193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 Light</vt:lpstr>
      <vt:lpstr>Sagona Book</vt:lpstr>
      <vt:lpstr>Univers</vt:lpstr>
      <vt:lpstr>ThinLineVTI</vt:lpstr>
      <vt:lpstr>The Value of the Gospel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Value of the Gospel</dc:title>
  <dc:creator>Brian Moseley</dc:creator>
  <cp:lastModifiedBy>Ronald Powell</cp:lastModifiedBy>
  <cp:revision>2</cp:revision>
  <dcterms:created xsi:type="dcterms:W3CDTF">2024-06-01T16:16:20Z</dcterms:created>
  <dcterms:modified xsi:type="dcterms:W3CDTF">2024-06-01T17:02:28Z</dcterms:modified>
</cp:coreProperties>
</file>