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sldIdLst>
    <p:sldId id="256" r:id="rId2"/>
    <p:sldId id="257" r:id="rId3"/>
    <p:sldId id="259" r:id="rId4"/>
    <p:sldId id="260" r:id="rId5"/>
    <p:sldId id="261" r:id="rId6"/>
    <p:sldId id="262" r:id="rId7"/>
    <p:sldId id="266"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05294B-444E-4E4F-8EC3-771ED46168BE}" v="211" dt="2024-08-03T21:20:12.068"/>
    <p1510:client id="{DAE30752-C677-4792-B704-9BD6FD06FB76}" v="117" dt="2024-08-03T20:45:36.4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8/3/2024</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9271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8/3/2024</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80311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8/3/2024</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33828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8/3/2024</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27009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8/3/2024</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71716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8/3/2024</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98911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8/3/2024</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6426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8/3/2024</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70819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8/3/2024</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2807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8/3/2024</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26475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8/3/2024</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05018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8/3/2024</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1727820815"/>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8" r:id="rId6"/>
    <p:sldLayoutId id="2147483753" r:id="rId7"/>
    <p:sldLayoutId id="2147483754" r:id="rId8"/>
    <p:sldLayoutId id="2147483755" r:id="rId9"/>
    <p:sldLayoutId id="2147483757" r:id="rId10"/>
    <p:sldLayoutId id="214748375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iblia.com/bible/kjv1900/Matt%205.44" TargetMode="External"/><Relationship Id="rId2" Type="http://schemas.openxmlformats.org/officeDocument/2006/relationships/hyperlink" Target="https://biblia.com/bible/kjv1900/Matt%205.38-48" TargetMode="External"/><Relationship Id="rId1" Type="http://schemas.openxmlformats.org/officeDocument/2006/relationships/slideLayout" Target="../slideLayouts/slideLayout2.xml"/><Relationship Id="rId4" Type="http://schemas.openxmlformats.org/officeDocument/2006/relationships/hyperlink" Target="https://biblia.com/bible/kjv1900/Rom%2012.2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biblia.com/bible/kjv1900/Eph%204.26" TargetMode="External"/><Relationship Id="rId2" Type="http://schemas.openxmlformats.org/officeDocument/2006/relationships/hyperlink" Target="https://biblia.com/bible/kjv1900/James%201.19" TargetMode="External"/><Relationship Id="rId1" Type="http://schemas.openxmlformats.org/officeDocument/2006/relationships/slideLayout" Target="../slideLayouts/slideLayout2.xml"/><Relationship Id="rId4" Type="http://schemas.openxmlformats.org/officeDocument/2006/relationships/hyperlink" Target="https://biblia.com/bible/kjv1900/2%20Pet%203.9"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biblia.com/bible/kjv1900/Rom%2013.1-7" TargetMode="External"/><Relationship Id="rId2" Type="http://schemas.openxmlformats.org/officeDocument/2006/relationships/hyperlink" Target="https://biblia.com/bible/kjv1900/Rom%2013.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biblia.com/bible/kjv1900/Eph%206.10-1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iblia.com/bible/kjv1900/Eph%206.10-1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iblia.com/bible/kjv1900/1%20Pet%204.1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Rectangle 18">
            <a:extLst>
              <a:ext uri="{FF2B5EF4-FFF2-40B4-BE49-F238E27FC236}">
                <a16:creationId xmlns:a16="http://schemas.microsoft.com/office/drawing/2014/main" id="{50E4C519-FBE9-4ABE-A8F9-C2CBE3269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ainting of two people fighting&#10;&#10;Description automatically generated">
            <a:extLst>
              <a:ext uri="{FF2B5EF4-FFF2-40B4-BE49-F238E27FC236}">
                <a16:creationId xmlns:a16="http://schemas.microsoft.com/office/drawing/2014/main" id="{1CFD6F44-D834-482F-E83D-2FD28F95841E}"/>
              </a:ext>
            </a:extLst>
          </p:cNvPr>
          <p:cNvPicPr>
            <a:picLocks noChangeAspect="1"/>
          </p:cNvPicPr>
          <p:nvPr/>
        </p:nvPicPr>
        <p:blipFill>
          <a:blip r:embed="rId2"/>
          <a:srcRect t="9512" b="13832"/>
          <a:stretch/>
        </p:blipFill>
        <p:spPr>
          <a:xfrm>
            <a:off x="3490052" y="-1"/>
            <a:ext cx="8701948"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21" name="Freeform: Shape 20">
            <a:extLst>
              <a:ext uri="{FF2B5EF4-FFF2-40B4-BE49-F238E27FC236}">
                <a16:creationId xmlns:a16="http://schemas.microsoft.com/office/drawing/2014/main" id="{80EC29FB-299E-49F3-8C7B-01199632A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C29A2522-B27A-45C5-897B-79A1407D1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 Placeholder 7">
            <a:extLst>
              <a:ext uri="{FF2B5EF4-FFF2-40B4-BE49-F238E27FC236}">
                <a16:creationId xmlns:a16="http://schemas.microsoft.com/office/drawing/2014/main" id="{49331605-3890-447C-95F5-0CFCB859308A}"/>
              </a:ext>
            </a:extLst>
          </p:cNvPr>
          <p:cNvSpPr>
            <a:spLocks noGrp="1"/>
          </p:cNvSpPr>
          <p:nvPr>
            <p:ph type="body" sz="half" idx="2"/>
          </p:nvPr>
        </p:nvSpPr>
        <p:spPr>
          <a:xfrm>
            <a:off x="69169" y="734"/>
            <a:ext cx="3726454" cy="6068350"/>
          </a:xfrm>
        </p:spPr>
        <p:txBody>
          <a:bodyPr vert="horz" lIns="91440" tIns="45720" rIns="91440" bIns="45720" rtlCol="0" anchor="t">
            <a:normAutofit/>
          </a:bodyPr>
          <a:lstStyle/>
          <a:p>
            <a:pPr algn="ctr"/>
            <a:r>
              <a:rPr lang="en-US" sz="2800" b="1" i="1" dirty="0">
                <a:solidFill>
                  <a:schemeClr val="bg1"/>
                </a:solidFill>
              </a:rPr>
              <a:t>How Christians should respond to anger and hostility directed towards them.</a:t>
            </a:r>
          </a:p>
          <a:p>
            <a:pPr indent="-228600">
              <a:buFont typeface="Arial" panose="020B0604020202020204" pitchFamily="34" charset="0"/>
              <a:buChar char="•"/>
            </a:pPr>
            <a:endParaRPr lang="en-US" sz="1700" dirty="0">
              <a:solidFill>
                <a:schemeClr val="bg1"/>
              </a:solidFill>
            </a:endParaRPr>
          </a:p>
          <a:p>
            <a:pPr indent="-228600">
              <a:buFont typeface="Arial" panose="020B0604020202020204" pitchFamily="34" charset="0"/>
              <a:buChar char="•"/>
            </a:pPr>
            <a:endParaRPr lang="en-US" sz="1700" dirty="0">
              <a:solidFill>
                <a:schemeClr val="bg1"/>
              </a:solidFill>
            </a:endParaRPr>
          </a:p>
          <a:p>
            <a:pPr indent="-228600" algn="ctr">
              <a:buFont typeface="Arial" panose="020B0604020202020204" pitchFamily="34" charset="0"/>
              <a:buChar char="•"/>
            </a:pPr>
            <a:endParaRPr lang="en-US" sz="1700" dirty="0">
              <a:solidFill>
                <a:schemeClr val="bg1"/>
              </a:solidFill>
            </a:endParaRPr>
          </a:p>
          <a:p>
            <a:pPr algn="ctr"/>
            <a:r>
              <a:rPr lang="en-US" b="1" dirty="0">
                <a:solidFill>
                  <a:schemeClr val="bg1"/>
                </a:solidFill>
              </a:rPr>
              <a:t>With</a:t>
            </a:r>
            <a:endParaRPr lang="en-US" dirty="0">
              <a:solidFill>
                <a:schemeClr val="bg1"/>
              </a:solidFill>
            </a:endParaRPr>
          </a:p>
          <a:p>
            <a:pPr algn="ctr"/>
            <a:r>
              <a:rPr lang="en-US" sz="2000" b="1" dirty="0">
                <a:solidFill>
                  <a:schemeClr val="bg1"/>
                </a:solidFill>
              </a:rPr>
              <a:t>Bishop Ronald K. Powell</a:t>
            </a:r>
          </a:p>
          <a:p>
            <a:pPr algn="ctr"/>
            <a:r>
              <a:rPr lang="en-US" sz="2000" b="1" dirty="0">
                <a:solidFill>
                  <a:schemeClr val="bg1"/>
                </a:solidFill>
              </a:rPr>
              <a:t>Crosswinds International</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41248" y="426720"/>
            <a:ext cx="10506456" cy="1919141"/>
          </a:xfrm>
        </p:spPr>
        <p:txBody>
          <a:bodyPr anchor="b">
            <a:normAutofit/>
          </a:bodyPr>
          <a:lstStyle/>
          <a:p>
            <a:pPr algn="ctr"/>
            <a:r>
              <a:rPr lang="en-US" sz="6000" dirty="0">
                <a:solidFill>
                  <a:schemeClr val="bg1"/>
                </a:solidFill>
              </a:rPr>
              <a:t>Crosswinds International</a:t>
            </a:r>
            <a:endParaRPr lang="en-US" sz="6000" dirty="0"/>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41248" y="3337269"/>
            <a:ext cx="10509504" cy="2905686"/>
          </a:xfrm>
        </p:spPr>
        <p:txBody>
          <a:bodyPr vert="horz" lIns="91440" tIns="45720" rIns="91440" bIns="45720" rtlCol="0" anchor="t">
            <a:normAutofit/>
          </a:bodyPr>
          <a:lstStyle/>
          <a:p>
            <a:pPr marL="0" indent="0" algn="ctr">
              <a:buNone/>
            </a:pPr>
            <a:r>
              <a:rPr lang="en-US" sz="3600" b="1" dirty="0">
                <a:solidFill>
                  <a:schemeClr val="bg1"/>
                </a:solidFill>
              </a:rPr>
              <a:t>A Christ Centered Institution</a:t>
            </a:r>
            <a:endParaRPr lang="en-US"/>
          </a:p>
          <a:p>
            <a:pPr algn="ctr"/>
            <a:endParaRPr lang="en-US" sz="3200" dirty="0">
              <a:solidFill>
                <a:schemeClr val="bg1"/>
              </a:solidFill>
            </a:endParaRPr>
          </a:p>
          <a:p>
            <a:pPr algn="ctr"/>
            <a:endParaRPr lang="en-US" sz="3200" dirty="0">
              <a:solidFill>
                <a:schemeClr val="bg1"/>
              </a:solidFill>
            </a:endParaRPr>
          </a:p>
          <a:p>
            <a:pPr marL="0" indent="0" algn="ctr">
              <a:buNone/>
            </a:pPr>
            <a:r>
              <a:rPr lang="en-US" sz="3200" dirty="0">
                <a:solidFill>
                  <a:schemeClr val="bg1"/>
                </a:solidFill>
              </a:rPr>
              <a:t>www.crosswindsinternational.org</a:t>
            </a:r>
          </a:p>
        </p:txBody>
      </p:sp>
    </p:spTree>
    <p:extLst>
      <p:ext uri="{BB962C8B-B14F-4D97-AF65-F5344CB8AC3E}">
        <p14:creationId xmlns:p14="http://schemas.microsoft.com/office/powerpoint/2010/main" val="388899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73009" y="426720"/>
            <a:ext cx="10506021" cy="2494630"/>
          </a:xfrm>
        </p:spPr>
        <p:txBody>
          <a:bodyPr anchor="b">
            <a:normAutofit/>
          </a:bodyPr>
          <a:lstStyle/>
          <a:p>
            <a:pPr algn="ctr"/>
            <a:r>
              <a:rPr lang="en-US" sz="4800" b="1" dirty="0">
                <a:solidFill>
                  <a:srgbClr val="FFFFFF"/>
                </a:solidFill>
                <a:ea typeface="+mj-lt"/>
                <a:cs typeface="+mj-lt"/>
              </a:rPr>
              <a:t>1. Forgiveness and Love:</a:t>
            </a:r>
            <a:endParaRPr lang="en-US" sz="4800" dirty="0">
              <a:solidFill>
                <a:srgbClr val="FFFFFF"/>
              </a:solidFill>
            </a:endParaRPr>
          </a:p>
          <a:p>
            <a:pPr algn="ctr"/>
            <a:endParaRPr lang="en-US" sz="6000" dirty="0">
              <a:solidFill>
                <a:srgbClr val="FFFFFF"/>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72139" y="3059242"/>
            <a:ext cx="10500324" cy="3645354"/>
          </a:xfrm>
        </p:spPr>
        <p:txBody>
          <a:bodyPr vert="horz" lIns="91440" tIns="45720" rIns="91440" bIns="45720" rtlCol="0" anchor="t">
            <a:noAutofit/>
          </a:bodyPr>
          <a:lstStyle/>
          <a:p>
            <a:r>
              <a:rPr lang="en-US" sz="2400" b="1" dirty="0">
                <a:solidFill>
                  <a:schemeClr val="bg1"/>
                </a:solidFill>
                <a:ea typeface="+mn-lt"/>
                <a:cs typeface="+mn-lt"/>
              </a:rPr>
              <a:t>Turn the other cheek:</a:t>
            </a:r>
            <a:r>
              <a:rPr lang="en-US" sz="2400" dirty="0">
                <a:solidFill>
                  <a:schemeClr val="bg1"/>
                </a:solidFill>
                <a:ea typeface="+mn-lt"/>
                <a:cs typeface="+mn-lt"/>
              </a:rPr>
              <a:t> Jesus taught this radical approach (</a:t>
            </a:r>
            <a:r>
              <a:rPr lang="en-US" sz="2400" b="1" dirty="0">
                <a:solidFill>
                  <a:schemeClr val="bg1"/>
                </a:solidFill>
                <a:ea typeface="+mn-lt"/>
                <a:cs typeface="+mn-lt"/>
                <a:hlinkClick r:id="rId2">
                  <a:extLst>
                    <a:ext uri="{A12FA001-AC4F-418D-AE19-62706E023703}">
                      <ahyp:hlinkClr xmlns:ahyp="http://schemas.microsoft.com/office/drawing/2018/hyperlinkcolor" val="tx"/>
                    </a:ext>
                  </a:extLst>
                </a:hlinkClick>
              </a:rPr>
              <a:t>Matthew 5:38-48</a:t>
            </a:r>
            <a:r>
              <a:rPr lang="en-US" sz="2400" dirty="0">
                <a:solidFill>
                  <a:schemeClr val="bg1"/>
                </a:solidFill>
                <a:ea typeface="+mn-lt"/>
                <a:cs typeface="+mn-lt"/>
              </a:rPr>
              <a:t>), emphasizing love for enemies and going the extra mile in forgiveness.</a:t>
            </a:r>
            <a:endParaRPr lang="en-US" sz="2400" dirty="0">
              <a:solidFill>
                <a:schemeClr val="bg1"/>
              </a:solidFill>
            </a:endParaRPr>
          </a:p>
          <a:p>
            <a:r>
              <a:rPr lang="en-US" sz="2400" b="1" dirty="0">
                <a:solidFill>
                  <a:schemeClr val="bg1"/>
                </a:solidFill>
                <a:ea typeface="+mn-lt"/>
                <a:cs typeface="+mn-lt"/>
              </a:rPr>
              <a:t>Love your enemies:</a:t>
            </a:r>
            <a:r>
              <a:rPr lang="en-US" sz="2400" dirty="0">
                <a:solidFill>
                  <a:schemeClr val="bg1"/>
                </a:solidFill>
                <a:ea typeface="+mn-lt"/>
                <a:cs typeface="+mn-lt"/>
              </a:rPr>
              <a:t> Christians are called to bless those who curse them and pray for those who persecute them (</a:t>
            </a:r>
            <a:r>
              <a:rPr lang="en-US" sz="2400" b="1" dirty="0">
                <a:solidFill>
                  <a:schemeClr val="bg1"/>
                </a:solidFill>
                <a:ea typeface="+mn-lt"/>
                <a:cs typeface="+mn-lt"/>
                <a:hlinkClick r:id="rId3">
                  <a:extLst>
                    <a:ext uri="{A12FA001-AC4F-418D-AE19-62706E023703}">
                      <ahyp:hlinkClr xmlns:ahyp="http://schemas.microsoft.com/office/drawing/2018/hyperlinkcolor" val="tx"/>
                    </a:ext>
                  </a:extLst>
                </a:hlinkClick>
              </a:rPr>
              <a:t>Matthew 5:44</a:t>
            </a:r>
            <a:r>
              <a:rPr lang="en-US" sz="2400" dirty="0">
                <a:solidFill>
                  <a:schemeClr val="bg1"/>
                </a:solidFill>
                <a:ea typeface="+mn-lt"/>
                <a:cs typeface="+mn-lt"/>
              </a:rPr>
              <a:t>).</a:t>
            </a:r>
            <a:endParaRPr lang="en-US" sz="2400">
              <a:solidFill>
                <a:schemeClr val="bg1"/>
              </a:solidFill>
            </a:endParaRPr>
          </a:p>
          <a:p>
            <a:r>
              <a:rPr lang="en-US" sz="2400" b="1" dirty="0">
                <a:solidFill>
                  <a:schemeClr val="bg1"/>
                </a:solidFill>
                <a:ea typeface="+mn-lt"/>
                <a:cs typeface="+mn-lt"/>
              </a:rPr>
              <a:t>Overcoming evil with good</a:t>
            </a:r>
            <a:r>
              <a:rPr lang="en-US" sz="2400" dirty="0">
                <a:solidFill>
                  <a:schemeClr val="bg1"/>
                </a:solidFill>
                <a:ea typeface="+mn-lt"/>
                <a:cs typeface="+mn-lt"/>
              </a:rPr>
              <a:t>: (</a:t>
            </a:r>
            <a:r>
              <a:rPr lang="en-US" sz="2400" b="1" dirty="0">
                <a:solidFill>
                  <a:schemeClr val="bg1"/>
                </a:solidFill>
                <a:ea typeface="+mn-lt"/>
                <a:cs typeface="+mn-lt"/>
                <a:hlinkClick r:id="rId4">
                  <a:extLst>
                    <a:ext uri="{A12FA001-AC4F-418D-AE19-62706E023703}">
                      <ahyp:hlinkClr xmlns:ahyp="http://schemas.microsoft.com/office/drawing/2018/hyperlinkcolor" val="tx"/>
                    </a:ext>
                  </a:extLst>
                </a:hlinkClick>
              </a:rPr>
              <a:t>Romans 12:21</a:t>
            </a:r>
            <a:r>
              <a:rPr lang="en-US" sz="2400" b="1" dirty="0">
                <a:solidFill>
                  <a:schemeClr val="bg1"/>
                </a:solidFill>
                <a:ea typeface="+mn-lt"/>
                <a:cs typeface="+mn-lt"/>
              </a:rPr>
              <a:t>)</a:t>
            </a:r>
            <a:r>
              <a:rPr lang="en-US" sz="2400" dirty="0">
                <a:solidFill>
                  <a:schemeClr val="bg1"/>
                </a:solidFill>
                <a:ea typeface="+mn-lt"/>
                <a:cs typeface="+mn-lt"/>
              </a:rPr>
              <a:t> encourages Christians to not be overcome by evil but to overcome evil with good.</a:t>
            </a:r>
            <a:endParaRPr lang="en-US" sz="2400">
              <a:solidFill>
                <a:schemeClr val="bg1"/>
              </a:solidFill>
            </a:endParaRPr>
          </a:p>
          <a:p>
            <a:endParaRPr lang="en-US" sz="2400" dirty="0">
              <a:solidFill>
                <a:schemeClr val="bg1"/>
              </a:solidFill>
            </a:endParaRPr>
          </a:p>
        </p:txBody>
      </p:sp>
    </p:spTree>
    <p:extLst>
      <p:ext uri="{BB962C8B-B14F-4D97-AF65-F5344CB8AC3E}">
        <p14:creationId xmlns:p14="http://schemas.microsoft.com/office/powerpoint/2010/main" val="415748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41248" y="426720"/>
            <a:ext cx="10506456" cy="1919141"/>
          </a:xfrm>
        </p:spPr>
        <p:txBody>
          <a:bodyPr anchor="b">
            <a:normAutofit/>
          </a:bodyPr>
          <a:lstStyle/>
          <a:p>
            <a:r>
              <a:rPr lang="en-US" sz="5400" b="1" dirty="0">
                <a:solidFill>
                  <a:schemeClr val="bg1"/>
                </a:solidFill>
                <a:ea typeface="+mj-lt"/>
                <a:cs typeface="+mj-lt"/>
              </a:rPr>
              <a:t>2. Self-Control and Patience:</a:t>
            </a:r>
            <a:endParaRPr lang="en-US" sz="5400" dirty="0">
              <a:solidFill>
                <a:schemeClr val="bg1"/>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41248" y="3337269"/>
            <a:ext cx="10509504" cy="2905686"/>
          </a:xfrm>
        </p:spPr>
        <p:txBody>
          <a:bodyPr vert="horz" lIns="91440" tIns="45720" rIns="91440" bIns="45720" rtlCol="0" anchor="t">
            <a:normAutofit/>
          </a:bodyPr>
          <a:lstStyle/>
          <a:p>
            <a:r>
              <a:rPr lang="en-US" sz="2400" b="1" dirty="0">
                <a:solidFill>
                  <a:schemeClr val="bg1"/>
                </a:solidFill>
                <a:ea typeface="+mn-lt"/>
                <a:cs typeface="+mn-lt"/>
              </a:rPr>
              <a:t>Slow to anger:</a:t>
            </a:r>
            <a:r>
              <a:rPr lang="en-US" sz="2400" dirty="0">
                <a:solidFill>
                  <a:schemeClr val="bg1"/>
                </a:solidFill>
                <a:ea typeface="+mn-lt"/>
                <a:cs typeface="+mn-lt"/>
              </a:rPr>
              <a:t> (</a:t>
            </a:r>
            <a:r>
              <a:rPr lang="en-US" sz="2400" b="1" dirty="0">
                <a:solidFill>
                  <a:schemeClr val="bg1"/>
                </a:solidFill>
                <a:ea typeface="+mn-lt"/>
                <a:cs typeface="+mn-lt"/>
                <a:hlinkClick r:id="rId2">
                  <a:extLst>
                    <a:ext uri="{A12FA001-AC4F-418D-AE19-62706E023703}">
                      <ahyp:hlinkClr xmlns:ahyp="http://schemas.microsoft.com/office/drawing/2018/hyperlinkcolor" val="tx"/>
                    </a:ext>
                  </a:extLst>
                </a:hlinkClick>
              </a:rPr>
              <a:t>James 1:19</a:t>
            </a:r>
            <a:r>
              <a:rPr lang="en-US" sz="2400" dirty="0">
                <a:solidFill>
                  <a:schemeClr val="bg1"/>
                </a:solidFill>
                <a:ea typeface="+mn-lt"/>
                <a:cs typeface="+mn-lt"/>
              </a:rPr>
              <a:t>) advises being quick to listen, slow to speak, and slow to become angry.</a:t>
            </a:r>
            <a:endParaRPr lang="en-US" sz="2400" dirty="0">
              <a:solidFill>
                <a:schemeClr val="bg1"/>
              </a:solidFill>
            </a:endParaRPr>
          </a:p>
          <a:p>
            <a:r>
              <a:rPr lang="en-US" sz="2400" b="1" dirty="0">
                <a:solidFill>
                  <a:schemeClr val="bg1"/>
                </a:solidFill>
                <a:ea typeface="+mn-lt"/>
                <a:cs typeface="+mn-lt"/>
              </a:rPr>
              <a:t>Controlling anger</a:t>
            </a:r>
            <a:r>
              <a:rPr lang="en-US" sz="2400" dirty="0">
                <a:solidFill>
                  <a:schemeClr val="bg1"/>
                </a:solidFill>
                <a:ea typeface="+mn-lt"/>
                <a:cs typeface="+mn-lt"/>
              </a:rPr>
              <a:t>: (</a:t>
            </a:r>
            <a:r>
              <a:rPr lang="en-US" sz="2400" b="1" dirty="0">
                <a:solidFill>
                  <a:schemeClr val="bg1"/>
                </a:solidFill>
                <a:ea typeface="+mn-lt"/>
                <a:cs typeface="+mn-lt"/>
                <a:hlinkClick r:id="rId3">
                  <a:extLst>
                    <a:ext uri="{A12FA001-AC4F-418D-AE19-62706E023703}">
                      <ahyp:hlinkClr xmlns:ahyp="http://schemas.microsoft.com/office/drawing/2018/hyperlinkcolor" val="tx"/>
                    </a:ext>
                  </a:extLst>
                </a:hlinkClick>
              </a:rPr>
              <a:t>Ephesians 4:26</a:t>
            </a:r>
            <a:r>
              <a:rPr lang="en-US" sz="2400" dirty="0">
                <a:solidFill>
                  <a:schemeClr val="bg1"/>
                </a:solidFill>
                <a:ea typeface="+mn-lt"/>
                <a:cs typeface="+mn-lt"/>
              </a:rPr>
              <a:t>) warns against letting the sun go down on your anger, as it gives the devil a foothold.</a:t>
            </a:r>
            <a:endParaRPr lang="en-US" sz="2400">
              <a:solidFill>
                <a:schemeClr val="bg1"/>
              </a:solidFill>
            </a:endParaRPr>
          </a:p>
          <a:p>
            <a:r>
              <a:rPr lang="en-US" sz="2400" b="1" dirty="0">
                <a:solidFill>
                  <a:schemeClr val="bg1"/>
                </a:solidFill>
                <a:ea typeface="+mn-lt"/>
                <a:cs typeface="+mn-lt"/>
              </a:rPr>
              <a:t>Patience and longsuffering:</a:t>
            </a:r>
            <a:r>
              <a:rPr lang="en-US" sz="2400" dirty="0">
                <a:solidFill>
                  <a:schemeClr val="bg1"/>
                </a:solidFill>
                <a:ea typeface="+mn-lt"/>
                <a:cs typeface="+mn-lt"/>
              </a:rPr>
              <a:t> Christians are encouraged to be patient and longsuffering, as God is with them (</a:t>
            </a:r>
            <a:r>
              <a:rPr lang="en-US" sz="2400" b="1" dirty="0">
                <a:solidFill>
                  <a:schemeClr val="bg1"/>
                </a:solidFill>
                <a:ea typeface="+mn-lt"/>
                <a:cs typeface="+mn-lt"/>
                <a:hlinkClick r:id="rId4">
                  <a:extLst>
                    <a:ext uri="{A12FA001-AC4F-418D-AE19-62706E023703}">
                      <ahyp:hlinkClr xmlns:ahyp="http://schemas.microsoft.com/office/drawing/2018/hyperlinkcolor" val="tx"/>
                    </a:ext>
                  </a:extLst>
                </a:hlinkClick>
              </a:rPr>
              <a:t>2 Peter 3:9</a:t>
            </a:r>
            <a:r>
              <a:rPr lang="en-US" sz="2400" dirty="0">
                <a:solidFill>
                  <a:schemeClr val="bg1"/>
                </a:solidFill>
                <a:ea typeface="+mn-lt"/>
                <a:cs typeface="+mn-lt"/>
              </a:rPr>
              <a:t>).</a:t>
            </a:r>
            <a:endParaRPr lang="en-US" sz="2400">
              <a:solidFill>
                <a:schemeClr val="bg1"/>
              </a:solidFill>
            </a:endParaRPr>
          </a:p>
          <a:p>
            <a:endParaRPr lang="en-US" sz="2400" dirty="0">
              <a:solidFill>
                <a:schemeClr val="bg1"/>
              </a:solidFill>
            </a:endParaRPr>
          </a:p>
        </p:txBody>
      </p:sp>
    </p:spTree>
    <p:extLst>
      <p:ext uri="{BB962C8B-B14F-4D97-AF65-F5344CB8AC3E}">
        <p14:creationId xmlns:p14="http://schemas.microsoft.com/office/powerpoint/2010/main" val="321836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71326" y="426720"/>
            <a:ext cx="10506456" cy="1427852"/>
          </a:xfrm>
        </p:spPr>
        <p:txBody>
          <a:bodyPr anchor="b">
            <a:normAutofit/>
          </a:bodyPr>
          <a:lstStyle/>
          <a:p>
            <a:r>
              <a:rPr lang="en-US" sz="6000" b="1" dirty="0">
                <a:solidFill>
                  <a:schemeClr val="bg1"/>
                </a:solidFill>
                <a:ea typeface="+mj-lt"/>
                <a:cs typeface="+mj-lt"/>
              </a:rPr>
              <a:t>3. </a:t>
            </a:r>
            <a:r>
              <a:rPr lang="en-US" sz="4800" b="1" dirty="0">
                <a:solidFill>
                  <a:schemeClr val="bg1"/>
                </a:solidFill>
                <a:ea typeface="+mj-lt"/>
                <a:cs typeface="+mj-lt"/>
              </a:rPr>
              <a:t>Seeking Justice and Protection:</a:t>
            </a:r>
            <a:endParaRPr lang="en-US" sz="4800" dirty="0">
              <a:solidFill>
                <a:schemeClr val="bg1"/>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71326" y="2916165"/>
            <a:ext cx="10509504" cy="3617553"/>
          </a:xfrm>
        </p:spPr>
        <p:txBody>
          <a:bodyPr vert="horz" lIns="91440" tIns="45720" rIns="91440" bIns="45720" rtlCol="0" anchor="t">
            <a:noAutofit/>
          </a:bodyPr>
          <a:lstStyle/>
          <a:p>
            <a:r>
              <a:rPr lang="en-US" sz="2400" b="1" dirty="0">
                <a:solidFill>
                  <a:schemeClr val="bg1"/>
                </a:solidFill>
                <a:ea typeface="+mn-lt"/>
                <a:cs typeface="+mn-lt"/>
              </a:rPr>
              <a:t>Defense of the weak:</a:t>
            </a:r>
            <a:r>
              <a:rPr lang="en-US" sz="2400" dirty="0">
                <a:solidFill>
                  <a:schemeClr val="bg1"/>
                </a:solidFill>
                <a:ea typeface="+mn-lt"/>
                <a:cs typeface="+mn-lt"/>
              </a:rPr>
              <a:t> While advocating for peace, the Bible also acknowledges the need for self-defense and protection of the vulnerable (</a:t>
            </a:r>
            <a:r>
              <a:rPr lang="en-US" sz="2400" b="1" dirty="0">
                <a:solidFill>
                  <a:schemeClr val="bg1"/>
                </a:solidFill>
                <a:ea typeface="+mn-lt"/>
                <a:cs typeface="+mn-lt"/>
                <a:hlinkClick r:id="rId2">
                  <a:extLst>
                    <a:ext uri="{A12FA001-AC4F-418D-AE19-62706E023703}">
                      <ahyp:hlinkClr xmlns:ahyp="http://schemas.microsoft.com/office/drawing/2018/hyperlinkcolor" val="tx"/>
                    </a:ext>
                  </a:extLst>
                </a:hlinkClick>
              </a:rPr>
              <a:t>Romans 13:4</a:t>
            </a:r>
            <a:r>
              <a:rPr lang="en-US" sz="2400" dirty="0">
                <a:solidFill>
                  <a:schemeClr val="bg1"/>
                </a:solidFill>
                <a:ea typeface="+mn-lt"/>
                <a:cs typeface="+mn-lt"/>
              </a:rPr>
              <a:t>).</a:t>
            </a:r>
            <a:endParaRPr lang="en-US" sz="2400" dirty="0">
              <a:solidFill>
                <a:schemeClr val="bg1"/>
              </a:solidFill>
            </a:endParaRPr>
          </a:p>
          <a:p>
            <a:r>
              <a:rPr lang="en-US" sz="2400" b="1" dirty="0">
                <a:solidFill>
                  <a:schemeClr val="bg1"/>
                </a:solidFill>
                <a:ea typeface="+mn-lt"/>
                <a:cs typeface="+mn-lt"/>
              </a:rPr>
              <a:t>Appeal to authorities:</a:t>
            </a:r>
            <a:r>
              <a:rPr lang="en-US" sz="2400" dirty="0">
                <a:solidFill>
                  <a:schemeClr val="bg1"/>
                </a:solidFill>
                <a:ea typeface="+mn-lt"/>
                <a:cs typeface="+mn-lt"/>
              </a:rPr>
              <a:t> In some cases, Christians are instructed to appeal to governing authorities for justice (</a:t>
            </a:r>
            <a:r>
              <a:rPr lang="en-US" sz="2400" b="1" dirty="0">
                <a:solidFill>
                  <a:schemeClr val="bg1"/>
                </a:solidFill>
                <a:ea typeface="+mn-lt"/>
                <a:cs typeface="+mn-lt"/>
                <a:hlinkClick r:id="rId3">
                  <a:extLst>
                    <a:ext uri="{A12FA001-AC4F-418D-AE19-62706E023703}">
                      <ahyp:hlinkClr xmlns:ahyp="http://schemas.microsoft.com/office/drawing/2018/hyperlinkcolor" val="tx"/>
                    </a:ext>
                  </a:extLst>
                </a:hlinkClick>
              </a:rPr>
              <a:t>Romans 13:1-7</a:t>
            </a:r>
            <a:r>
              <a:rPr lang="en-US" sz="2400" dirty="0">
                <a:solidFill>
                  <a:schemeClr val="bg1"/>
                </a:solidFill>
                <a:ea typeface="+mn-lt"/>
                <a:cs typeface="+mn-lt"/>
              </a:rPr>
              <a:t>).</a:t>
            </a:r>
            <a:endParaRPr lang="en-US" sz="2400" dirty="0">
              <a:solidFill>
                <a:schemeClr val="bg1"/>
              </a:solidFill>
            </a:endParaRPr>
          </a:p>
          <a:p>
            <a:r>
              <a:rPr lang="en-US" sz="2400" b="1" dirty="0">
                <a:solidFill>
                  <a:schemeClr val="bg1"/>
                </a:solidFill>
                <a:ea typeface="+mn-lt"/>
                <a:cs typeface="+mn-lt"/>
              </a:rPr>
              <a:t>Discernment:</a:t>
            </a:r>
            <a:r>
              <a:rPr lang="en-US" sz="2400" dirty="0">
                <a:solidFill>
                  <a:schemeClr val="bg1"/>
                </a:solidFill>
                <a:ea typeface="+mn-lt"/>
                <a:cs typeface="+mn-lt"/>
              </a:rPr>
              <a:t> Christians are called to discern between situations that require peaceful resolution and those where seeking justice or protection is necessary.</a:t>
            </a:r>
            <a:endParaRPr lang="en-US" sz="24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351912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41248" y="426720"/>
            <a:ext cx="10506456" cy="1919141"/>
          </a:xfrm>
        </p:spPr>
        <p:txBody>
          <a:bodyPr anchor="b">
            <a:normAutofit/>
          </a:bodyPr>
          <a:lstStyle/>
          <a:p>
            <a:pPr algn="ctr"/>
            <a:r>
              <a:rPr lang="en-US" sz="4800" b="1" dirty="0">
                <a:solidFill>
                  <a:schemeClr val="bg1"/>
                </a:solidFill>
                <a:ea typeface="+mj-lt"/>
                <a:cs typeface="+mj-lt"/>
              </a:rPr>
              <a:t>4. Spiritual Warfare:</a:t>
            </a:r>
            <a:endParaRPr lang="en-US" sz="4800" dirty="0">
              <a:solidFill>
                <a:schemeClr val="bg1"/>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71326" y="3126717"/>
            <a:ext cx="10509504" cy="3487211"/>
          </a:xfrm>
        </p:spPr>
        <p:txBody>
          <a:bodyPr vert="horz" lIns="91440" tIns="45720" rIns="91440" bIns="45720" rtlCol="0" anchor="t">
            <a:normAutofit/>
          </a:bodyPr>
          <a:lstStyle/>
          <a:p>
            <a:r>
              <a:rPr lang="en-US" sz="2000" b="1" dirty="0">
                <a:solidFill>
                  <a:schemeClr val="bg1"/>
                </a:solidFill>
                <a:ea typeface="+mn-lt"/>
                <a:cs typeface="+mn-lt"/>
              </a:rPr>
              <a:t>Recognizing spiritual forces</a:t>
            </a:r>
            <a:r>
              <a:rPr lang="en-US" sz="2000" dirty="0">
                <a:solidFill>
                  <a:schemeClr val="bg1"/>
                </a:solidFill>
                <a:ea typeface="+mn-lt"/>
                <a:cs typeface="+mn-lt"/>
              </a:rPr>
              <a:t>: The Bible describes spiritual warfare against forces of evil </a:t>
            </a:r>
            <a:r>
              <a:rPr lang="en-US" sz="2000" b="1" dirty="0">
                <a:solidFill>
                  <a:schemeClr val="bg1"/>
                </a:solidFill>
                <a:ea typeface="+mn-lt"/>
                <a:cs typeface="+mn-lt"/>
              </a:rPr>
              <a:t>(</a:t>
            </a:r>
            <a:r>
              <a:rPr lang="en-US" sz="2000" b="1" dirty="0">
                <a:solidFill>
                  <a:schemeClr val="bg1"/>
                </a:solidFill>
                <a:ea typeface="+mn-lt"/>
                <a:cs typeface="+mn-lt"/>
                <a:hlinkClick r:id="rId2">
                  <a:extLst>
                    <a:ext uri="{A12FA001-AC4F-418D-AE19-62706E023703}">
                      <ahyp:hlinkClr xmlns:ahyp="http://schemas.microsoft.com/office/drawing/2018/hyperlinkcolor" val="tx"/>
                    </a:ext>
                  </a:extLst>
                </a:hlinkClick>
              </a:rPr>
              <a:t>Ephesians 6:10-18</a:t>
            </a:r>
            <a:r>
              <a:rPr lang="en-US" sz="2000" b="1" dirty="0">
                <a:solidFill>
                  <a:schemeClr val="bg1"/>
                </a:solidFill>
                <a:ea typeface="+mn-lt"/>
                <a:cs typeface="+mn-lt"/>
              </a:rPr>
              <a:t>)</a:t>
            </a:r>
            <a:r>
              <a:rPr lang="en-US" sz="2000" dirty="0">
                <a:solidFill>
                  <a:schemeClr val="bg1"/>
                </a:solidFill>
                <a:ea typeface="+mn-lt"/>
                <a:cs typeface="+mn-lt"/>
              </a:rPr>
              <a:t>.</a:t>
            </a:r>
            <a:endParaRPr lang="en-US" sz="2000" dirty="0">
              <a:solidFill>
                <a:schemeClr val="bg1"/>
              </a:solidFill>
            </a:endParaRPr>
          </a:p>
          <a:p>
            <a:r>
              <a:rPr lang="en-US" sz="2000" b="1" dirty="0">
                <a:solidFill>
                  <a:schemeClr val="bg1"/>
                </a:solidFill>
                <a:ea typeface="+mn-lt"/>
                <a:cs typeface="+mn-lt"/>
              </a:rPr>
              <a:t>Prayer and spiritual armor:</a:t>
            </a:r>
            <a:r>
              <a:rPr lang="en-US" sz="2000" dirty="0">
                <a:solidFill>
                  <a:schemeClr val="bg1"/>
                </a:solidFill>
                <a:ea typeface="+mn-lt"/>
                <a:cs typeface="+mn-lt"/>
              </a:rPr>
              <a:t> Christians are encouraged to pray and rely on God’s strength and protection in facing hostility </a:t>
            </a:r>
            <a:r>
              <a:rPr lang="en-US" sz="2000" b="1" dirty="0">
                <a:solidFill>
                  <a:schemeClr val="bg1"/>
                </a:solidFill>
                <a:ea typeface="+mn-lt"/>
                <a:cs typeface="+mn-lt"/>
              </a:rPr>
              <a:t>(</a:t>
            </a:r>
            <a:r>
              <a:rPr lang="en-US" sz="2000" b="1" dirty="0">
                <a:solidFill>
                  <a:schemeClr val="bg1"/>
                </a:solidFill>
                <a:ea typeface="+mn-lt"/>
                <a:cs typeface="+mn-lt"/>
                <a:hlinkClick r:id="rId2">
                  <a:extLst>
                    <a:ext uri="{A12FA001-AC4F-418D-AE19-62706E023703}">
                      <ahyp:hlinkClr xmlns:ahyp="http://schemas.microsoft.com/office/drawing/2018/hyperlinkcolor" val="tx"/>
                    </a:ext>
                  </a:extLst>
                </a:hlinkClick>
              </a:rPr>
              <a:t>Ephesians 6:10-18</a:t>
            </a:r>
            <a:r>
              <a:rPr lang="en-US" sz="2000" b="1" dirty="0">
                <a:solidFill>
                  <a:schemeClr val="bg1"/>
                </a:solidFill>
                <a:ea typeface="+mn-lt"/>
                <a:cs typeface="+mn-lt"/>
              </a:rPr>
              <a:t>)</a:t>
            </a:r>
            <a:r>
              <a:rPr lang="en-US" sz="2000" dirty="0">
                <a:solidFill>
                  <a:schemeClr val="bg1"/>
                </a:solidFill>
                <a:ea typeface="+mn-lt"/>
                <a:cs typeface="+mn-lt"/>
              </a:rPr>
              <a:t>.</a:t>
            </a:r>
            <a:endParaRPr lang="en-US" dirty="0">
              <a:solidFill>
                <a:schemeClr val="bg1"/>
              </a:solidFill>
            </a:endParaRPr>
          </a:p>
          <a:p>
            <a:r>
              <a:rPr lang="en-US" sz="2000" dirty="0">
                <a:solidFill>
                  <a:schemeClr val="bg1"/>
                </a:solidFill>
                <a:ea typeface="+mn-lt"/>
                <a:cs typeface="+mn-lt"/>
              </a:rPr>
              <a:t>It’s important to note that these principles are not always easy to apply, and the Bible acknowledges the struggle Christians may face in living out these teachings. Ultimately, the goal is to reflect Christ’s love and character even in the midst of opposition and hostility.</a:t>
            </a:r>
            <a:endParaRPr lang="en-US"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2175580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41248" y="426720"/>
            <a:ext cx="10506456" cy="1919141"/>
          </a:xfrm>
        </p:spPr>
        <p:txBody>
          <a:bodyPr anchor="b">
            <a:normAutofit/>
          </a:bodyPr>
          <a:lstStyle/>
          <a:p>
            <a:pPr algn="ctr"/>
            <a:r>
              <a:rPr lang="en-US" sz="4800" b="1" dirty="0">
                <a:solidFill>
                  <a:schemeClr val="bg1"/>
                </a:solidFill>
                <a:ea typeface="+mj-lt"/>
                <a:cs typeface="+mj-lt"/>
              </a:rPr>
              <a:t>5.Recognizing spiritual</a:t>
            </a:r>
            <a:r>
              <a:rPr lang="en-US" sz="5400" b="1" dirty="0">
                <a:solidFill>
                  <a:schemeClr val="bg1"/>
                </a:solidFill>
                <a:ea typeface="+mj-lt"/>
                <a:cs typeface="+mj-lt"/>
              </a:rPr>
              <a:t> </a:t>
            </a:r>
            <a:r>
              <a:rPr lang="en-US" sz="4800" b="1" dirty="0">
                <a:solidFill>
                  <a:schemeClr val="bg1"/>
                </a:solidFill>
                <a:ea typeface="+mj-lt"/>
                <a:cs typeface="+mj-lt"/>
              </a:rPr>
              <a:t>forces</a:t>
            </a:r>
            <a:r>
              <a:rPr lang="en-US" sz="4800" dirty="0">
                <a:solidFill>
                  <a:schemeClr val="bg1"/>
                </a:solidFill>
                <a:ea typeface="+mj-lt"/>
                <a:cs typeface="+mj-lt"/>
              </a:rPr>
              <a:t>: </a:t>
            </a:r>
            <a:endParaRPr lang="en-US" sz="4800" dirty="0">
              <a:solidFill>
                <a:schemeClr val="bg1"/>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560511" y="2845980"/>
            <a:ext cx="11261476" cy="3788001"/>
          </a:xfrm>
        </p:spPr>
        <p:txBody>
          <a:bodyPr vert="horz" lIns="91440" tIns="45720" rIns="91440" bIns="45720" rtlCol="0" anchor="t">
            <a:noAutofit/>
          </a:bodyPr>
          <a:lstStyle/>
          <a:p>
            <a:r>
              <a:rPr lang="en-US" sz="2400" b="1" dirty="0">
                <a:solidFill>
                  <a:schemeClr val="bg1"/>
                </a:solidFill>
                <a:ea typeface="+mn-lt"/>
                <a:cs typeface="+mn-lt"/>
              </a:rPr>
              <a:t>The Bible describes spiritual warfare against forces of evil (</a:t>
            </a:r>
            <a:r>
              <a:rPr lang="en-US" sz="2400" b="1" dirty="0">
                <a:solidFill>
                  <a:schemeClr val="bg1"/>
                </a:solidFill>
                <a:ea typeface="+mn-lt"/>
                <a:cs typeface="+mn-lt"/>
                <a:hlinkClick r:id="rId2">
                  <a:extLst>
                    <a:ext uri="{A12FA001-AC4F-418D-AE19-62706E023703}">
                      <ahyp:hlinkClr xmlns:ahyp="http://schemas.microsoft.com/office/drawing/2018/hyperlinkcolor" val="tx"/>
                    </a:ext>
                  </a:extLst>
                </a:hlinkClick>
              </a:rPr>
              <a:t>Ephesians 6:10-18</a:t>
            </a:r>
            <a:r>
              <a:rPr lang="en-US" sz="2400" b="1" dirty="0">
                <a:solidFill>
                  <a:schemeClr val="bg1"/>
                </a:solidFill>
                <a:ea typeface="+mn-lt"/>
                <a:cs typeface="+mn-lt"/>
              </a:rPr>
              <a:t>).</a:t>
            </a:r>
            <a:endParaRPr lang="en-US" sz="2400" b="1">
              <a:solidFill>
                <a:schemeClr val="bg1"/>
              </a:solidFill>
            </a:endParaRPr>
          </a:p>
          <a:p>
            <a:r>
              <a:rPr lang="en-US" sz="2400" b="1" dirty="0">
                <a:solidFill>
                  <a:schemeClr val="bg1"/>
                </a:solidFill>
                <a:ea typeface="+mn-lt"/>
                <a:cs typeface="+mn-lt"/>
              </a:rPr>
              <a:t>Prayer and spiritual armor: Christians are encouraged to pray and rely on God’s strength and protection in facing hostility (</a:t>
            </a:r>
            <a:r>
              <a:rPr lang="en-US" sz="2400" b="1" dirty="0">
                <a:solidFill>
                  <a:schemeClr val="bg1"/>
                </a:solidFill>
                <a:ea typeface="+mn-lt"/>
                <a:cs typeface="+mn-lt"/>
                <a:hlinkClick r:id="rId2">
                  <a:extLst>
                    <a:ext uri="{A12FA001-AC4F-418D-AE19-62706E023703}">
                      <ahyp:hlinkClr xmlns:ahyp="http://schemas.microsoft.com/office/drawing/2018/hyperlinkcolor" val="tx"/>
                    </a:ext>
                  </a:extLst>
                </a:hlinkClick>
              </a:rPr>
              <a:t>Ephesians 6:10-18</a:t>
            </a:r>
            <a:r>
              <a:rPr lang="en-US" sz="2400" b="1" dirty="0">
                <a:solidFill>
                  <a:schemeClr val="bg1"/>
                </a:solidFill>
                <a:ea typeface="+mn-lt"/>
                <a:cs typeface="+mn-lt"/>
              </a:rPr>
              <a:t>).</a:t>
            </a:r>
            <a:endParaRPr lang="en-US" sz="2400" b="1">
              <a:solidFill>
                <a:schemeClr val="bg1"/>
              </a:solidFill>
            </a:endParaRPr>
          </a:p>
          <a:p>
            <a:r>
              <a:rPr lang="en-US" sz="2400" b="1" dirty="0">
                <a:solidFill>
                  <a:schemeClr val="bg1"/>
                </a:solidFill>
                <a:ea typeface="+mn-lt"/>
                <a:cs typeface="+mn-lt"/>
              </a:rPr>
              <a:t>It’s important to note that these principles are not always easy to apply, and the Bible acknowledges the struggle Christians may face in living out these teachings. Ultimately, the goal is to reflect Christ’s love and character even in the midst of opposition and hostility.</a:t>
            </a:r>
            <a:endParaRPr lang="en-US" sz="2400" b="1" dirty="0">
              <a:solidFill>
                <a:schemeClr val="bg1"/>
              </a:solidFill>
            </a:endParaRPr>
          </a:p>
          <a:p>
            <a:endParaRPr lang="en-US" sz="2000" dirty="0"/>
          </a:p>
        </p:txBody>
      </p:sp>
    </p:spTree>
    <p:extLst>
      <p:ext uri="{BB962C8B-B14F-4D97-AF65-F5344CB8AC3E}">
        <p14:creationId xmlns:p14="http://schemas.microsoft.com/office/powerpoint/2010/main" val="2240120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71326" y="426720"/>
            <a:ext cx="10506456" cy="1638405"/>
          </a:xfrm>
        </p:spPr>
        <p:txBody>
          <a:bodyPr anchor="b">
            <a:normAutofit/>
          </a:bodyPr>
          <a:lstStyle/>
          <a:p>
            <a:pPr algn="ctr"/>
            <a:r>
              <a:rPr lang="en-US" b="1" dirty="0">
                <a:solidFill>
                  <a:schemeClr val="bg1"/>
                </a:solidFill>
                <a:ea typeface="+mj-lt"/>
                <a:cs typeface="+mj-lt"/>
              </a:rPr>
              <a:t>6. Something strange?</a:t>
            </a:r>
            <a:endParaRPr lang="en-US" sz="3200" dirty="0">
              <a:solidFill>
                <a:schemeClr val="bg1"/>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41248" y="3337269"/>
            <a:ext cx="10509504" cy="2905686"/>
          </a:xfrm>
          <a:noFill/>
        </p:spPr>
        <p:txBody>
          <a:bodyPr vert="horz" lIns="91440" tIns="45720" rIns="91440" bIns="45720" rtlCol="0" anchor="t">
            <a:normAutofit lnSpcReduction="10000"/>
          </a:bodyPr>
          <a:lstStyle/>
          <a:p>
            <a:r>
              <a:rPr lang="en-US" b="1" dirty="0">
                <a:solidFill>
                  <a:schemeClr val="bg1"/>
                </a:solidFill>
                <a:ea typeface="+mn-lt"/>
                <a:cs typeface="+mn-lt"/>
              </a:rPr>
              <a:t>Sometimes we’re tempted to wish the Christian life were easier. </a:t>
            </a:r>
          </a:p>
          <a:p>
            <a:r>
              <a:rPr lang="en-US" b="1" dirty="0">
                <a:solidFill>
                  <a:schemeClr val="bg1"/>
                </a:solidFill>
                <a:ea typeface="+mn-lt"/>
                <a:cs typeface="+mn-lt"/>
              </a:rPr>
              <a:t>Peter told suffering Believers, “beloved, do not be surprised at the fiery ordeal among you, which comes upon you for your testing, as though something strange were happening to you” (</a:t>
            </a:r>
            <a:r>
              <a:rPr lang="en-US" b="1" dirty="0">
                <a:solidFill>
                  <a:schemeClr val="bg1"/>
                </a:solidFill>
                <a:ea typeface="+mn-lt"/>
                <a:cs typeface="+mn-lt"/>
                <a:hlinkClick r:id="rId2">
                  <a:extLst>
                    <a:ext uri="{A12FA001-AC4F-418D-AE19-62706E023703}">
                      <ahyp:hlinkClr xmlns:ahyp="http://schemas.microsoft.com/office/drawing/2018/hyperlinkcolor" val="tx"/>
                    </a:ext>
                  </a:extLst>
                </a:hlinkClick>
              </a:rPr>
              <a:t>1 Peter 4:12</a:t>
            </a:r>
            <a:r>
              <a:rPr lang="en-US" b="1" dirty="0">
                <a:solidFill>
                  <a:schemeClr val="bg1"/>
                </a:solidFill>
                <a:ea typeface="+mn-lt"/>
                <a:cs typeface="+mn-lt"/>
              </a:rPr>
              <a:t>)</a:t>
            </a:r>
            <a:endParaRPr lang="en-US" b="1">
              <a:solidFill>
                <a:schemeClr val="bg1"/>
              </a:solidFill>
            </a:endParaRPr>
          </a:p>
        </p:txBody>
      </p:sp>
    </p:spTree>
    <p:extLst>
      <p:ext uri="{BB962C8B-B14F-4D97-AF65-F5344CB8AC3E}">
        <p14:creationId xmlns:p14="http://schemas.microsoft.com/office/powerpoint/2010/main" val="211180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41248" y="426720"/>
            <a:ext cx="10506456" cy="1919141"/>
          </a:xfrm>
        </p:spPr>
        <p:txBody>
          <a:bodyPr anchor="b">
            <a:normAutofit/>
          </a:bodyPr>
          <a:lstStyle/>
          <a:p>
            <a:pPr algn="ctr"/>
            <a:r>
              <a:rPr lang="en-US" sz="4400" b="1" dirty="0">
                <a:solidFill>
                  <a:schemeClr val="bg1"/>
                </a:solidFill>
                <a:ea typeface="+mj-lt"/>
                <a:cs typeface="+mj-lt"/>
              </a:rPr>
              <a:t>Persecutions and trials </a:t>
            </a:r>
            <a:endParaRPr lang="en-US" sz="3600" dirty="0">
              <a:solidFill>
                <a:schemeClr val="bg1"/>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71326" y="3086612"/>
            <a:ext cx="10509504" cy="3156343"/>
          </a:xfrm>
        </p:spPr>
        <p:txBody>
          <a:bodyPr vert="horz" lIns="91440" tIns="45720" rIns="91440" bIns="45720" rtlCol="0" anchor="t">
            <a:noAutofit/>
          </a:bodyPr>
          <a:lstStyle/>
          <a:p>
            <a:r>
              <a:rPr lang="en-US" sz="3600" b="1" dirty="0">
                <a:solidFill>
                  <a:schemeClr val="bg1"/>
                </a:solidFill>
                <a:ea typeface="+mn-lt"/>
                <a:cs typeface="+mn-lt"/>
              </a:rPr>
              <a:t>Persecutions and trials are a part of the Christian life, so we must understand how God wants us to respond to them. </a:t>
            </a:r>
          </a:p>
          <a:p>
            <a:r>
              <a:rPr lang="en-US" sz="3600" b="1" dirty="0">
                <a:solidFill>
                  <a:schemeClr val="bg1"/>
                </a:solidFill>
                <a:ea typeface="+mn-lt"/>
                <a:cs typeface="+mn-lt"/>
              </a:rPr>
              <a:t>First Faithfulness to God and God’s Word must prevail over emotions of the flesh.</a:t>
            </a:r>
            <a:endParaRPr lang="en-US" sz="3600" b="1">
              <a:solidFill>
                <a:schemeClr val="bg1"/>
              </a:solidFill>
            </a:endParaRPr>
          </a:p>
        </p:txBody>
      </p:sp>
    </p:spTree>
    <p:extLst>
      <p:ext uri="{BB962C8B-B14F-4D97-AF65-F5344CB8AC3E}">
        <p14:creationId xmlns:p14="http://schemas.microsoft.com/office/powerpoint/2010/main" val="2099283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A8CB856-E296-2ACD-5A23-B477D0ABA248}"/>
              </a:ext>
            </a:extLst>
          </p:cNvPr>
          <p:cNvSpPr>
            <a:spLocks noGrp="1"/>
          </p:cNvSpPr>
          <p:nvPr>
            <p:ph type="title"/>
          </p:nvPr>
        </p:nvSpPr>
        <p:spPr>
          <a:xfrm>
            <a:off x="841248" y="426720"/>
            <a:ext cx="10506456" cy="1919141"/>
          </a:xfrm>
        </p:spPr>
        <p:txBody>
          <a:bodyPr anchor="b">
            <a:normAutofit/>
          </a:bodyPr>
          <a:lstStyle/>
          <a:p>
            <a:pPr algn="ctr"/>
            <a:r>
              <a:rPr lang="en-US" sz="6000">
                <a:solidFill>
                  <a:schemeClr val="bg1"/>
                </a:solidFill>
              </a:rPr>
              <a:t>Conclusion &amp; Prayer</a:t>
            </a:r>
            <a:endParaRPr lang="en-US" sz="6000" dirty="0">
              <a:solidFill>
                <a:schemeClr val="bg1"/>
              </a:solidFill>
            </a:endParaRPr>
          </a:p>
        </p:txBody>
      </p:sp>
      <p:sp>
        <p:nvSpPr>
          <p:cNvPr id="13" name="Rectangle 12">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09BF354C-8FCA-9B5E-0261-6C98EB3E4519}"/>
              </a:ext>
            </a:extLst>
          </p:cNvPr>
          <p:cNvSpPr>
            <a:spLocks noGrp="1"/>
          </p:cNvSpPr>
          <p:nvPr>
            <p:ph idx="1"/>
          </p:nvPr>
        </p:nvSpPr>
        <p:spPr>
          <a:xfrm>
            <a:off x="871326" y="2916164"/>
            <a:ext cx="10509504" cy="3326791"/>
          </a:xfrm>
        </p:spPr>
        <p:txBody>
          <a:bodyPr vert="horz" lIns="91440" tIns="45720" rIns="91440" bIns="45720" rtlCol="0" anchor="t">
            <a:normAutofit/>
          </a:bodyPr>
          <a:lstStyle/>
          <a:p>
            <a:r>
              <a:rPr lang="en-US" b="1" dirty="0">
                <a:solidFill>
                  <a:schemeClr val="bg1"/>
                </a:solidFill>
                <a:ea typeface="+mn-lt"/>
                <a:cs typeface="+mn-lt"/>
              </a:rPr>
              <a:t>Whether you’re taking a stand for righteousness or going through a difficult time with godly patience, be mindful of God’s wisdom, because God knows the future and allows hardships to test you, One thing you can bank on, our God is trustworthy and you can trust in his spiritual guidance to handle the consequences of faithful obedient living.</a:t>
            </a:r>
            <a:endParaRPr lang="en-US" sz="2000" b="1" dirty="0">
              <a:solidFill>
                <a:schemeClr val="bg1"/>
              </a:solidFill>
            </a:endParaRPr>
          </a:p>
        </p:txBody>
      </p:sp>
    </p:spTree>
    <p:extLst>
      <p:ext uri="{BB962C8B-B14F-4D97-AF65-F5344CB8AC3E}">
        <p14:creationId xmlns:p14="http://schemas.microsoft.com/office/powerpoint/2010/main" val="1184079412"/>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323820"/>
      </a:dk2>
      <a:lt2>
        <a:srgbClr val="E2E8E7"/>
      </a:lt2>
      <a:accent1>
        <a:srgbClr val="C6969E"/>
      </a:accent1>
      <a:accent2>
        <a:srgbClr val="BA8E7F"/>
      </a:accent2>
      <a:accent3>
        <a:srgbClr val="B2A281"/>
      </a:accent3>
      <a:accent4>
        <a:srgbClr val="A3A872"/>
      </a:accent4>
      <a:accent5>
        <a:srgbClr val="95AA81"/>
      </a:accent5>
      <a:accent6>
        <a:srgbClr val="7CAF78"/>
      </a:accent6>
      <a:hlink>
        <a:srgbClr val="568E85"/>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AccentBoxVTI</vt:lpstr>
      <vt:lpstr>PowerPoint Presentation</vt:lpstr>
      <vt:lpstr>1. Forgiveness and Love: </vt:lpstr>
      <vt:lpstr>2. Self-Control and Patience:</vt:lpstr>
      <vt:lpstr>3. Seeking Justice and Protection:</vt:lpstr>
      <vt:lpstr>4. Spiritual Warfare:</vt:lpstr>
      <vt:lpstr>5.Recognizing spiritual forces: </vt:lpstr>
      <vt:lpstr>6. Something strange?</vt:lpstr>
      <vt:lpstr>Persecutions and trials </vt:lpstr>
      <vt:lpstr>Conclusion &amp; Prayer</vt:lpstr>
      <vt:lpstr>Crosswinds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219</cp:revision>
  <dcterms:created xsi:type="dcterms:W3CDTF">2024-08-03T20:14:30Z</dcterms:created>
  <dcterms:modified xsi:type="dcterms:W3CDTF">2024-08-03T21:24:22Z</dcterms:modified>
</cp:coreProperties>
</file>